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handoutMasterIdLst>
    <p:handoutMasterId r:id="rId96"/>
  </p:handoutMasterIdLst>
  <p:sldIdLst>
    <p:sldId id="256" r:id="rId2"/>
    <p:sldId id="319" r:id="rId3"/>
    <p:sldId id="257" r:id="rId4"/>
    <p:sldId id="361" r:id="rId5"/>
    <p:sldId id="258" r:id="rId6"/>
    <p:sldId id="320" r:id="rId7"/>
    <p:sldId id="323" r:id="rId8"/>
    <p:sldId id="259" r:id="rId9"/>
    <p:sldId id="260" r:id="rId10"/>
    <p:sldId id="307" r:id="rId11"/>
    <p:sldId id="335" r:id="rId12"/>
    <p:sldId id="324" r:id="rId13"/>
    <p:sldId id="261" r:id="rId14"/>
    <p:sldId id="262" r:id="rId15"/>
    <p:sldId id="272" r:id="rId16"/>
    <p:sldId id="336" r:id="rId17"/>
    <p:sldId id="337" r:id="rId18"/>
    <p:sldId id="338" r:id="rId19"/>
    <p:sldId id="314" r:id="rId20"/>
    <p:sldId id="339" r:id="rId21"/>
    <p:sldId id="340" r:id="rId22"/>
    <p:sldId id="266" r:id="rId23"/>
    <p:sldId id="343" r:id="rId24"/>
    <p:sldId id="344" r:id="rId25"/>
    <p:sldId id="362" r:id="rId26"/>
    <p:sldId id="363" r:id="rId27"/>
    <p:sldId id="325" r:id="rId28"/>
    <p:sldId id="265" r:id="rId29"/>
    <p:sldId id="316" r:id="rId30"/>
    <p:sldId id="345" r:id="rId31"/>
    <p:sldId id="346" r:id="rId32"/>
    <p:sldId id="347" r:id="rId33"/>
    <p:sldId id="348" r:id="rId34"/>
    <p:sldId id="263" r:id="rId35"/>
    <p:sldId id="264" r:id="rId36"/>
    <p:sldId id="269" r:id="rId37"/>
    <p:sldId id="270" r:id="rId38"/>
    <p:sldId id="350" r:id="rId39"/>
    <p:sldId id="351" r:id="rId40"/>
    <p:sldId id="352" r:id="rId41"/>
    <p:sldId id="326" r:id="rId42"/>
    <p:sldId id="271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27" r:id="rId51"/>
    <p:sldId id="341" r:id="rId52"/>
    <p:sldId id="342" r:id="rId53"/>
    <p:sldId id="274" r:id="rId54"/>
    <p:sldId id="275" r:id="rId55"/>
    <p:sldId id="322" r:id="rId56"/>
    <p:sldId id="283" r:id="rId57"/>
    <p:sldId id="277" r:id="rId58"/>
    <p:sldId id="278" r:id="rId59"/>
    <p:sldId id="353" r:id="rId60"/>
    <p:sldId id="328" r:id="rId61"/>
    <p:sldId id="359" r:id="rId62"/>
    <p:sldId id="355" r:id="rId63"/>
    <p:sldId id="356" r:id="rId64"/>
    <p:sldId id="357" r:id="rId65"/>
    <p:sldId id="358" r:id="rId66"/>
    <p:sldId id="330" r:id="rId67"/>
    <p:sldId id="267" r:id="rId68"/>
    <p:sldId id="268" r:id="rId69"/>
    <p:sldId id="276" r:id="rId70"/>
    <p:sldId id="282" r:id="rId71"/>
    <p:sldId id="331" r:id="rId72"/>
    <p:sldId id="279" r:id="rId73"/>
    <p:sldId id="280" r:id="rId74"/>
    <p:sldId id="332" r:id="rId75"/>
    <p:sldId id="349" r:id="rId76"/>
    <p:sldId id="273" r:id="rId77"/>
    <p:sldId id="281" r:id="rId78"/>
    <p:sldId id="333" r:id="rId79"/>
    <p:sldId id="290" r:id="rId80"/>
    <p:sldId id="284" r:id="rId81"/>
    <p:sldId id="285" r:id="rId82"/>
    <p:sldId id="286" r:id="rId83"/>
    <p:sldId id="287" r:id="rId84"/>
    <p:sldId id="291" r:id="rId85"/>
    <p:sldId id="288" r:id="rId86"/>
    <p:sldId id="289" r:id="rId87"/>
    <p:sldId id="292" r:id="rId88"/>
    <p:sldId id="334" r:id="rId89"/>
    <p:sldId id="293" r:id="rId90"/>
    <p:sldId id="308" r:id="rId91"/>
    <p:sldId id="309" r:id="rId92"/>
    <p:sldId id="360" r:id="rId93"/>
    <p:sldId id="321" r:id="rId9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GWSSB" initials="CG" lastIdx="1" clrIdx="0">
    <p:extLst>
      <p:ext uri="{19B8F6BF-5375-455C-9EA6-DF929625EA0E}">
        <p15:presenceInfo xmlns:p15="http://schemas.microsoft.com/office/powerpoint/2012/main" userId="ae805e1f241265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3695D-C75C-0640-A284-16F3238DEA62}" type="doc">
      <dgm:prSet loTypeId="urn:microsoft.com/office/officeart/2009/3/layout/DescendingProcess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4B9F12-2A0A-8348-8AF2-2F7648663F77}">
      <dgm:prSet phldrT="[Text]" custT="1"/>
      <dgm:spPr/>
      <dgm:t>
        <a:bodyPr/>
        <a:lstStyle/>
        <a:p>
          <a:r>
            <a:rPr lang="en-US" sz="1600" b="1" dirty="0">
              <a:latin typeface="+mn-lt"/>
              <a:cs typeface="Times New Roman" panose="02020603050405020304" pitchFamily="18" charset="0"/>
            </a:rPr>
            <a:t>SO collects field data</a:t>
          </a:r>
        </a:p>
      </dgm:t>
    </dgm:pt>
    <dgm:pt modelId="{F9C40B59-7862-F94B-A0C0-57F479A0EE40}" type="parTrans" cxnId="{F30BCBBA-10F1-B24C-A1BF-203B5C0D9D74}">
      <dgm:prSet/>
      <dgm:spPr/>
      <dgm:t>
        <a:bodyPr/>
        <a:lstStyle/>
        <a:p>
          <a:endParaRPr lang="en-US"/>
        </a:p>
      </dgm:t>
    </dgm:pt>
    <dgm:pt modelId="{F922EEED-5D70-5E43-A822-0A9A157EA8CB}" type="sibTrans" cxnId="{F30BCBBA-10F1-B24C-A1BF-203B5C0D9D74}">
      <dgm:prSet/>
      <dgm:spPr/>
      <dgm:t>
        <a:bodyPr/>
        <a:lstStyle/>
        <a:p>
          <a:endParaRPr lang="en-US"/>
        </a:p>
      </dgm:t>
    </dgm:pt>
    <dgm:pt modelId="{DB171E44-247D-F540-B3CD-7502494B7163}">
      <dgm:prSet phldrT="[Text]" custT="1"/>
      <dgm:spPr/>
      <dgm:t>
        <a:bodyPr/>
        <a:lstStyle/>
        <a:p>
          <a:r>
            <a:rPr lang="en-US" sz="1600" b="1" dirty="0">
              <a:latin typeface="+mn-lt"/>
              <a:cs typeface="Times New Roman" panose="02020603050405020304" pitchFamily="18" charset="0"/>
            </a:rPr>
            <a:t>ARO compiles the data</a:t>
          </a:r>
        </a:p>
      </dgm:t>
    </dgm:pt>
    <dgm:pt modelId="{B12A1666-D2E9-C547-A89D-8066E1D55D5D}" type="parTrans" cxnId="{B068B7BD-6A60-7C4C-A6E8-D519C61EA1D5}">
      <dgm:prSet/>
      <dgm:spPr/>
      <dgm:t>
        <a:bodyPr/>
        <a:lstStyle/>
        <a:p>
          <a:endParaRPr lang="en-US"/>
        </a:p>
      </dgm:t>
    </dgm:pt>
    <dgm:pt modelId="{77037305-04F1-A542-83B2-E5EEF5A5DDDF}" type="sibTrans" cxnId="{B068B7BD-6A60-7C4C-A6E8-D519C61EA1D5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2655FCDC-6322-BA4B-B910-12736EDCB3F3}">
      <dgm:prSet phldrT="[Text]" custT="1"/>
      <dgm:spPr/>
      <dgm:t>
        <a:bodyPr/>
        <a:lstStyle/>
        <a:p>
          <a:r>
            <a:rPr lang="en-US" sz="1600" b="1" dirty="0">
              <a:latin typeface="+mn-lt"/>
              <a:cs typeface="Times New Roman" panose="02020603050405020304" pitchFamily="18" charset="0"/>
            </a:rPr>
            <a:t>ARO submits preliminary report to RO</a:t>
          </a:r>
        </a:p>
      </dgm:t>
    </dgm:pt>
    <dgm:pt modelId="{AE9AFDA7-F67C-8340-B844-C2DC00BB3C0A}" type="parTrans" cxnId="{42FB6773-B4BD-CD43-A08D-7AFCE12AE0D4}">
      <dgm:prSet/>
      <dgm:spPr/>
      <dgm:t>
        <a:bodyPr/>
        <a:lstStyle/>
        <a:p>
          <a:endParaRPr lang="en-US"/>
        </a:p>
      </dgm:t>
    </dgm:pt>
    <dgm:pt modelId="{F8FB4C3B-FFB2-E64A-B3F4-4792A7302471}" type="sibTrans" cxnId="{42FB6773-B4BD-CD43-A08D-7AFCE12AE0D4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D6EFBB4D-4491-224B-9213-CAEB9618EA4C}">
      <dgm:prSet phldrT="[Text]" custT="1"/>
      <dgm:spPr/>
      <dgm:t>
        <a:bodyPr/>
        <a:lstStyle/>
        <a:p>
          <a:r>
            <a:rPr lang="en-US" sz="1600" b="1" dirty="0">
              <a:latin typeface="+mn-lt"/>
              <a:cs typeface="Times New Roman" panose="02020603050405020304" pitchFamily="18" charset="0"/>
            </a:rPr>
            <a:t>RO checks and makes modifications as required</a:t>
          </a:r>
        </a:p>
      </dgm:t>
    </dgm:pt>
    <dgm:pt modelId="{1A774F0C-F044-3D46-BA71-941BBBA84F3F}" type="parTrans" cxnId="{E1B7BE6F-5D91-C94F-9CE3-0C5E278CFF76}">
      <dgm:prSet/>
      <dgm:spPr/>
      <dgm:t>
        <a:bodyPr/>
        <a:lstStyle/>
        <a:p>
          <a:endParaRPr lang="en-US"/>
        </a:p>
      </dgm:t>
    </dgm:pt>
    <dgm:pt modelId="{6CCD7CCF-2AE2-AC45-8CEB-6A753BEE0789}" type="sibTrans" cxnId="{E1B7BE6F-5D91-C94F-9CE3-0C5E278CFF76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68C5E473-6D8A-234B-AEB8-3C27947C49E0}">
      <dgm:prSet phldrT="[Text]" custT="1"/>
      <dgm:spPr/>
      <dgm:t>
        <a:bodyPr/>
        <a:lstStyle/>
        <a:p>
          <a:r>
            <a:rPr lang="en-US" sz="1600" b="1" dirty="0">
              <a:latin typeface="+mn-lt"/>
              <a:cs typeface="Times New Roman" panose="02020603050405020304" pitchFamily="18" charset="0"/>
            </a:rPr>
            <a:t>RO submits to DEO</a:t>
          </a:r>
        </a:p>
      </dgm:t>
    </dgm:pt>
    <dgm:pt modelId="{44C04A6B-3568-4142-A34F-463888D362DE}" type="parTrans" cxnId="{644CF658-F3D1-A54C-AA8C-2E8A9FB1C75E}">
      <dgm:prSet/>
      <dgm:spPr/>
      <dgm:t>
        <a:bodyPr/>
        <a:lstStyle/>
        <a:p>
          <a:endParaRPr lang="en-US"/>
        </a:p>
      </dgm:t>
    </dgm:pt>
    <dgm:pt modelId="{A8C7BC36-C61C-2349-9B89-DD0037FBFFA5}" type="sibTrans" cxnId="{644CF658-F3D1-A54C-AA8C-2E8A9FB1C75E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4C54E679-AAA0-9B49-8961-B80B933ADDB8}">
      <dgm:prSet phldrT="[Text]" custT="1"/>
      <dgm:spPr/>
      <dgm:t>
        <a:bodyPr/>
        <a:lstStyle/>
        <a:p>
          <a:r>
            <a:rPr lang="en-US" sz="1600" b="1" dirty="0">
              <a:latin typeface="+mn-lt"/>
              <a:cs typeface="Times New Roman" panose="02020603050405020304" pitchFamily="18" charset="0"/>
            </a:rPr>
            <a:t>DEO finalizes the plan</a:t>
          </a:r>
        </a:p>
      </dgm:t>
    </dgm:pt>
    <dgm:pt modelId="{77BAB1D0-91E9-D745-A2D8-F8398085D4E3}" type="parTrans" cxnId="{1D017D73-D8B2-A543-B8DF-3C910F0E3ED0}">
      <dgm:prSet/>
      <dgm:spPr/>
      <dgm:t>
        <a:bodyPr/>
        <a:lstStyle/>
        <a:p>
          <a:endParaRPr lang="en-US"/>
        </a:p>
      </dgm:t>
    </dgm:pt>
    <dgm:pt modelId="{B99997F2-028B-CD4B-9FB8-FE9F79BBDB45}" type="sibTrans" cxnId="{1D017D73-D8B2-A543-B8DF-3C910F0E3ED0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5690535D-42A0-694D-B3DA-613AD902B17E}">
      <dgm:prSet phldrT="[Text]" custT="1"/>
      <dgm:spPr/>
      <dgm:t>
        <a:bodyPr/>
        <a:lstStyle/>
        <a:p>
          <a:r>
            <a:rPr lang="en-US" sz="1600" b="1" dirty="0">
              <a:latin typeface="+mn-lt"/>
              <a:cs typeface="Times New Roman" panose="02020603050405020304" pitchFamily="18" charset="0"/>
            </a:rPr>
            <a:t>DEMP sent to CEO who suggests changes, if any</a:t>
          </a:r>
        </a:p>
      </dgm:t>
    </dgm:pt>
    <dgm:pt modelId="{D2DF386F-A050-DE48-A283-FE70AFCF7EF1}" type="parTrans" cxnId="{3250CEF2-3620-6F4B-9169-C284F18661D3}">
      <dgm:prSet/>
      <dgm:spPr/>
      <dgm:t>
        <a:bodyPr/>
        <a:lstStyle/>
        <a:p>
          <a:endParaRPr lang="en-US"/>
        </a:p>
      </dgm:t>
    </dgm:pt>
    <dgm:pt modelId="{FC52F1F0-831F-AD41-84EA-63C05F42A664}" type="sibTrans" cxnId="{3250CEF2-3620-6F4B-9169-C284F18661D3}">
      <dgm:prSet/>
      <dgm:spPr/>
      <dgm:t>
        <a:bodyPr/>
        <a:lstStyle/>
        <a:p>
          <a:endParaRPr lang="en-US"/>
        </a:p>
      </dgm:t>
    </dgm:pt>
    <dgm:pt modelId="{FE90B873-29D5-4F44-96D2-8F2F82EEBFD4}" type="pres">
      <dgm:prSet presAssocID="{5143695D-C75C-0640-A284-16F3238DEA62}" presName="Name0" presStyleCnt="0">
        <dgm:presLayoutVars>
          <dgm:chMax val="7"/>
          <dgm:chPref val="5"/>
        </dgm:presLayoutVars>
      </dgm:prSet>
      <dgm:spPr/>
    </dgm:pt>
    <dgm:pt modelId="{7FED1190-96FF-AD49-9F15-5EB77121E2B4}" type="pres">
      <dgm:prSet presAssocID="{5143695D-C75C-0640-A284-16F3238DEA62}" presName="arrowNode" presStyleLbl="node1" presStyleIdx="0" presStyleCnt="1" custScaleX="100290"/>
      <dgm:spPr/>
    </dgm:pt>
    <dgm:pt modelId="{31C8E9A5-3420-D847-829A-A9750779D9E5}" type="pres">
      <dgm:prSet presAssocID="{4B4B9F12-2A0A-8348-8AF2-2F7648663F77}" presName="txNode1" presStyleLbl="revTx" presStyleIdx="0" presStyleCnt="7" custScaleY="40297" custLinFactNeighborX="-28126" custLinFactNeighborY="30207">
        <dgm:presLayoutVars>
          <dgm:bulletEnabled val="1"/>
        </dgm:presLayoutVars>
      </dgm:prSet>
      <dgm:spPr/>
    </dgm:pt>
    <dgm:pt modelId="{9789A9DB-2893-BE4F-BF7E-0BADE69849DA}" type="pres">
      <dgm:prSet presAssocID="{DB171E44-247D-F540-B3CD-7502494B7163}" presName="txNode2" presStyleLbl="revTx" presStyleIdx="1" presStyleCnt="7" custScaleX="92387" custScaleY="59554" custLinFactNeighborX="-19184" custLinFactNeighborY="-19812">
        <dgm:presLayoutVars>
          <dgm:bulletEnabled val="1"/>
        </dgm:presLayoutVars>
      </dgm:prSet>
      <dgm:spPr/>
    </dgm:pt>
    <dgm:pt modelId="{8AB4FF2D-32CD-FB4D-B10F-722819BC67DE}" type="pres">
      <dgm:prSet presAssocID="{77037305-04F1-A542-83B2-E5EEF5A5DDDF}" presName="dotNode2" presStyleCnt="0"/>
      <dgm:spPr/>
    </dgm:pt>
    <dgm:pt modelId="{D74C6DB2-E1DF-3141-8CB8-A742C7756810}" type="pres">
      <dgm:prSet presAssocID="{77037305-04F1-A542-83B2-E5EEF5A5DDDF}" presName="dotRepeatNode" presStyleLbl="fgShp" presStyleIdx="0" presStyleCnt="5" custLinFactX="-73537" custLinFactY="-38711" custLinFactNeighborX="-100000" custLinFactNeighborY="-100000"/>
      <dgm:spPr/>
    </dgm:pt>
    <dgm:pt modelId="{4C464124-4010-6042-BFB1-BE61E6D9E53A}" type="pres">
      <dgm:prSet presAssocID="{2655FCDC-6322-BA4B-B910-12736EDCB3F3}" presName="txNode3" presStyleLbl="revTx" presStyleIdx="2" presStyleCnt="7" custScaleY="82645" custLinFactNeighborX="19635" custLinFactNeighborY="21050">
        <dgm:presLayoutVars>
          <dgm:bulletEnabled val="1"/>
        </dgm:presLayoutVars>
      </dgm:prSet>
      <dgm:spPr/>
    </dgm:pt>
    <dgm:pt modelId="{200DA768-8088-454D-86E9-3508FE1BBFA4}" type="pres">
      <dgm:prSet presAssocID="{F8FB4C3B-FFB2-E64A-B3F4-4792A7302471}" presName="dotNode3" presStyleCnt="0"/>
      <dgm:spPr/>
    </dgm:pt>
    <dgm:pt modelId="{1DD1D10A-8463-C84B-9862-25F355577F31}" type="pres">
      <dgm:prSet presAssocID="{F8FB4C3B-FFB2-E64A-B3F4-4792A7302471}" presName="dotRepeatNode" presStyleLbl="fgShp" presStyleIdx="1" presStyleCnt="5"/>
      <dgm:spPr/>
    </dgm:pt>
    <dgm:pt modelId="{95516FEF-C8BE-FE43-8530-12BA366C84E8}" type="pres">
      <dgm:prSet presAssocID="{D6EFBB4D-4491-224B-9213-CAEB9618EA4C}" presName="txNode4" presStyleLbl="revTx" presStyleIdx="3" presStyleCnt="7" custLinFactNeighborX="-6227" custLinFactNeighborY="-14147">
        <dgm:presLayoutVars>
          <dgm:bulletEnabled val="1"/>
        </dgm:presLayoutVars>
      </dgm:prSet>
      <dgm:spPr/>
    </dgm:pt>
    <dgm:pt modelId="{644866B7-6548-7F4E-B3E0-FCDE45D48997}" type="pres">
      <dgm:prSet presAssocID="{6CCD7CCF-2AE2-AC45-8CEB-6A753BEE0789}" presName="dotNode4" presStyleCnt="0"/>
      <dgm:spPr/>
    </dgm:pt>
    <dgm:pt modelId="{B7F1BD3F-D037-864D-9E54-AA7FC80F4AE8}" type="pres">
      <dgm:prSet presAssocID="{6CCD7CCF-2AE2-AC45-8CEB-6A753BEE0789}" presName="dotRepeatNode" presStyleLbl="fgShp" presStyleIdx="2" presStyleCnt="5"/>
      <dgm:spPr/>
    </dgm:pt>
    <dgm:pt modelId="{0C1FAEE6-96A6-B846-8026-348ADA27E9CF}" type="pres">
      <dgm:prSet presAssocID="{68C5E473-6D8A-234B-AEB8-3C27947C49E0}" presName="txNode5" presStyleLbl="revTx" presStyleIdx="4" presStyleCnt="7" custLinFactNeighborX="10774" custLinFactNeighborY="5112">
        <dgm:presLayoutVars>
          <dgm:bulletEnabled val="1"/>
        </dgm:presLayoutVars>
      </dgm:prSet>
      <dgm:spPr/>
    </dgm:pt>
    <dgm:pt modelId="{190B3526-FF9F-E941-A02E-5D4EBBA6985B}" type="pres">
      <dgm:prSet presAssocID="{A8C7BC36-C61C-2349-9B89-DD0037FBFFA5}" presName="dotNode5" presStyleCnt="0"/>
      <dgm:spPr/>
    </dgm:pt>
    <dgm:pt modelId="{C0E14792-3A44-0B49-92BF-92541BA074DB}" type="pres">
      <dgm:prSet presAssocID="{A8C7BC36-C61C-2349-9B89-DD0037FBFFA5}" presName="dotRepeatNode" presStyleLbl="fgShp" presStyleIdx="3" presStyleCnt="5"/>
      <dgm:spPr/>
    </dgm:pt>
    <dgm:pt modelId="{5E3D5ED3-5D41-E34A-9997-A49E4B79CC01}" type="pres">
      <dgm:prSet presAssocID="{4C54E679-AAA0-9B49-8961-B80B933ADDB8}" presName="txNode6" presStyleLbl="revTx" presStyleIdx="5" presStyleCnt="7" custLinFactNeighborX="-11046" custLinFactNeighborY="-12576">
        <dgm:presLayoutVars>
          <dgm:bulletEnabled val="1"/>
        </dgm:presLayoutVars>
      </dgm:prSet>
      <dgm:spPr/>
    </dgm:pt>
    <dgm:pt modelId="{BA5EABD0-C254-D240-AA0A-4944E3093170}" type="pres">
      <dgm:prSet presAssocID="{B99997F2-028B-CD4B-9FB8-FE9F79BBDB45}" presName="dotNode6" presStyleCnt="0"/>
      <dgm:spPr/>
    </dgm:pt>
    <dgm:pt modelId="{54E3CAF7-F631-3544-9A78-FDE00DD79E39}" type="pres">
      <dgm:prSet presAssocID="{B99997F2-028B-CD4B-9FB8-FE9F79BBDB45}" presName="dotRepeatNode" presStyleLbl="fgShp" presStyleIdx="4" presStyleCnt="5"/>
      <dgm:spPr/>
    </dgm:pt>
    <dgm:pt modelId="{026822B7-633F-9D4C-AE1F-6498A4CAAC84}" type="pres">
      <dgm:prSet presAssocID="{5690535D-42A0-694D-B3DA-613AD902B17E}" presName="txNode7" presStyleLbl="revTx" presStyleIdx="6" presStyleCnt="7">
        <dgm:presLayoutVars>
          <dgm:bulletEnabled val="1"/>
        </dgm:presLayoutVars>
      </dgm:prSet>
      <dgm:spPr/>
    </dgm:pt>
  </dgm:ptLst>
  <dgm:cxnLst>
    <dgm:cxn modelId="{7A44E516-B9A7-4ADF-B136-D4214024178E}" type="presOf" srcId="{DB171E44-247D-F540-B3CD-7502494B7163}" destId="{9789A9DB-2893-BE4F-BF7E-0BADE69849DA}" srcOrd="0" destOrd="0" presId="urn:microsoft.com/office/officeart/2009/3/layout/DescendingProcess"/>
    <dgm:cxn modelId="{9226F568-4AA5-4C09-87D3-928211C795B6}" type="presOf" srcId="{68C5E473-6D8A-234B-AEB8-3C27947C49E0}" destId="{0C1FAEE6-96A6-B846-8026-348ADA27E9CF}" srcOrd="0" destOrd="0" presId="urn:microsoft.com/office/officeart/2009/3/layout/DescendingProcess"/>
    <dgm:cxn modelId="{93EE8C6B-57C0-48D2-ADC7-4773CE607247}" type="presOf" srcId="{2655FCDC-6322-BA4B-B910-12736EDCB3F3}" destId="{4C464124-4010-6042-BFB1-BE61E6D9E53A}" srcOrd="0" destOrd="0" presId="urn:microsoft.com/office/officeart/2009/3/layout/DescendingProcess"/>
    <dgm:cxn modelId="{FF58AE6B-41B0-4FCD-96C7-E5C537DE8BAE}" type="presOf" srcId="{F8FB4C3B-FFB2-E64A-B3F4-4792A7302471}" destId="{1DD1D10A-8463-C84B-9862-25F355577F31}" srcOrd="0" destOrd="0" presId="urn:microsoft.com/office/officeart/2009/3/layout/DescendingProcess"/>
    <dgm:cxn modelId="{2B18646C-FD67-4C0D-B76D-239011F85B37}" type="presOf" srcId="{5143695D-C75C-0640-A284-16F3238DEA62}" destId="{FE90B873-29D5-4F44-96D2-8F2F82EEBFD4}" srcOrd="0" destOrd="0" presId="urn:microsoft.com/office/officeart/2009/3/layout/DescendingProcess"/>
    <dgm:cxn modelId="{E1B7BE6F-5D91-C94F-9CE3-0C5E278CFF76}" srcId="{5143695D-C75C-0640-A284-16F3238DEA62}" destId="{D6EFBB4D-4491-224B-9213-CAEB9618EA4C}" srcOrd="3" destOrd="0" parTransId="{1A774F0C-F044-3D46-BA71-941BBBA84F3F}" sibTransId="{6CCD7CCF-2AE2-AC45-8CEB-6A753BEE0789}"/>
    <dgm:cxn modelId="{42FB6773-B4BD-CD43-A08D-7AFCE12AE0D4}" srcId="{5143695D-C75C-0640-A284-16F3238DEA62}" destId="{2655FCDC-6322-BA4B-B910-12736EDCB3F3}" srcOrd="2" destOrd="0" parTransId="{AE9AFDA7-F67C-8340-B844-C2DC00BB3C0A}" sibTransId="{F8FB4C3B-FFB2-E64A-B3F4-4792A7302471}"/>
    <dgm:cxn modelId="{1D017D73-D8B2-A543-B8DF-3C910F0E3ED0}" srcId="{5143695D-C75C-0640-A284-16F3238DEA62}" destId="{4C54E679-AAA0-9B49-8961-B80B933ADDB8}" srcOrd="5" destOrd="0" parTransId="{77BAB1D0-91E9-D745-A2D8-F8398085D4E3}" sibTransId="{B99997F2-028B-CD4B-9FB8-FE9F79BBDB45}"/>
    <dgm:cxn modelId="{644CF658-F3D1-A54C-AA8C-2E8A9FB1C75E}" srcId="{5143695D-C75C-0640-A284-16F3238DEA62}" destId="{68C5E473-6D8A-234B-AEB8-3C27947C49E0}" srcOrd="4" destOrd="0" parTransId="{44C04A6B-3568-4142-A34F-463888D362DE}" sibTransId="{A8C7BC36-C61C-2349-9B89-DD0037FBFFA5}"/>
    <dgm:cxn modelId="{FD0F6F89-688A-4A75-9E3E-DC8A4690538F}" type="presOf" srcId="{4C54E679-AAA0-9B49-8961-B80B933ADDB8}" destId="{5E3D5ED3-5D41-E34A-9997-A49E4B79CC01}" srcOrd="0" destOrd="0" presId="urn:microsoft.com/office/officeart/2009/3/layout/DescendingProcess"/>
    <dgm:cxn modelId="{8C518CA7-BD87-4A92-A49F-4A5044D3055B}" type="presOf" srcId="{6CCD7CCF-2AE2-AC45-8CEB-6A753BEE0789}" destId="{B7F1BD3F-D037-864D-9E54-AA7FC80F4AE8}" srcOrd="0" destOrd="0" presId="urn:microsoft.com/office/officeart/2009/3/layout/DescendingProcess"/>
    <dgm:cxn modelId="{5F2D48A8-B23A-4078-9295-04168387C722}" type="presOf" srcId="{5690535D-42A0-694D-B3DA-613AD902B17E}" destId="{026822B7-633F-9D4C-AE1F-6498A4CAAC84}" srcOrd="0" destOrd="0" presId="urn:microsoft.com/office/officeart/2009/3/layout/DescendingProcess"/>
    <dgm:cxn modelId="{2E89F9B0-5325-46B6-AC9F-70D2B0639961}" type="presOf" srcId="{A8C7BC36-C61C-2349-9B89-DD0037FBFFA5}" destId="{C0E14792-3A44-0B49-92BF-92541BA074DB}" srcOrd="0" destOrd="0" presId="urn:microsoft.com/office/officeart/2009/3/layout/DescendingProcess"/>
    <dgm:cxn modelId="{FBFBDBB3-4FB1-4826-9356-1D102DE11F44}" type="presOf" srcId="{B99997F2-028B-CD4B-9FB8-FE9F79BBDB45}" destId="{54E3CAF7-F631-3544-9A78-FDE00DD79E39}" srcOrd="0" destOrd="0" presId="urn:microsoft.com/office/officeart/2009/3/layout/DescendingProcess"/>
    <dgm:cxn modelId="{F30BCBBA-10F1-B24C-A1BF-203B5C0D9D74}" srcId="{5143695D-C75C-0640-A284-16F3238DEA62}" destId="{4B4B9F12-2A0A-8348-8AF2-2F7648663F77}" srcOrd="0" destOrd="0" parTransId="{F9C40B59-7862-F94B-A0C0-57F479A0EE40}" sibTransId="{F922EEED-5D70-5E43-A822-0A9A157EA8CB}"/>
    <dgm:cxn modelId="{B068B7BD-6A60-7C4C-A6E8-D519C61EA1D5}" srcId="{5143695D-C75C-0640-A284-16F3238DEA62}" destId="{DB171E44-247D-F540-B3CD-7502494B7163}" srcOrd="1" destOrd="0" parTransId="{B12A1666-D2E9-C547-A89D-8066E1D55D5D}" sibTransId="{77037305-04F1-A542-83B2-E5EEF5A5DDDF}"/>
    <dgm:cxn modelId="{7812DECE-4DB8-4CAC-804D-3C7FC8B21A69}" type="presOf" srcId="{D6EFBB4D-4491-224B-9213-CAEB9618EA4C}" destId="{95516FEF-C8BE-FE43-8530-12BA366C84E8}" srcOrd="0" destOrd="0" presId="urn:microsoft.com/office/officeart/2009/3/layout/DescendingProcess"/>
    <dgm:cxn modelId="{8500ADDC-30C1-40D1-A2AC-8015CF15A9C9}" type="presOf" srcId="{4B4B9F12-2A0A-8348-8AF2-2F7648663F77}" destId="{31C8E9A5-3420-D847-829A-A9750779D9E5}" srcOrd="0" destOrd="0" presId="urn:microsoft.com/office/officeart/2009/3/layout/DescendingProcess"/>
    <dgm:cxn modelId="{AD1FA7EF-701F-4834-A029-3C187E0CA97D}" type="presOf" srcId="{77037305-04F1-A542-83B2-E5EEF5A5DDDF}" destId="{D74C6DB2-E1DF-3141-8CB8-A742C7756810}" srcOrd="0" destOrd="0" presId="urn:microsoft.com/office/officeart/2009/3/layout/DescendingProcess"/>
    <dgm:cxn modelId="{3250CEF2-3620-6F4B-9169-C284F18661D3}" srcId="{5143695D-C75C-0640-A284-16F3238DEA62}" destId="{5690535D-42A0-694D-B3DA-613AD902B17E}" srcOrd="6" destOrd="0" parTransId="{D2DF386F-A050-DE48-A283-FE70AFCF7EF1}" sibTransId="{FC52F1F0-831F-AD41-84EA-63C05F42A664}"/>
    <dgm:cxn modelId="{471B0E73-5AC0-4C17-8BFF-61B72CD57D13}" type="presParOf" srcId="{FE90B873-29D5-4F44-96D2-8F2F82EEBFD4}" destId="{7FED1190-96FF-AD49-9F15-5EB77121E2B4}" srcOrd="0" destOrd="0" presId="urn:microsoft.com/office/officeart/2009/3/layout/DescendingProcess"/>
    <dgm:cxn modelId="{AD1630B6-57E1-4487-9A3E-178CBD17E3E7}" type="presParOf" srcId="{FE90B873-29D5-4F44-96D2-8F2F82EEBFD4}" destId="{31C8E9A5-3420-D847-829A-A9750779D9E5}" srcOrd="1" destOrd="0" presId="urn:microsoft.com/office/officeart/2009/3/layout/DescendingProcess"/>
    <dgm:cxn modelId="{CAF13898-BC62-4EDD-9FBA-44D1BDF217D1}" type="presParOf" srcId="{FE90B873-29D5-4F44-96D2-8F2F82EEBFD4}" destId="{9789A9DB-2893-BE4F-BF7E-0BADE69849DA}" srcOrd="2" destOrd="0" presId="urn:microsoft.com/office/officeart/2009/3/layout/DescendingProcess"/>
    <dgm:cxn modelId="{38B591D7-F7A3-4ACD-A0B2-96F864896F39}" type="presParOf" srcId="{FE90B873-29D5-4F44-96D2-8F2F82EEBFD4}" destId="{8AB4FF2D-32CD-FB4D-B10F-722819BC67DE}" srcOrd="3" destOrd="0" presId="urn:microsoft.com/office/officeart/2009/3/layout/DescendingProcess"/>
    <dgm:cxn modelId="{50544023-B065-44DD-BDE7-049E1BA548D1}" type="presParOf" srcId="{8AB4FF2D-32CD-FB4D-B10F-722819BC67DE}" destId="{D74C6DB2-E1DF-3141-8CB8-A742C7756810}" srcOrd="0" destOrd="0" presId="urn:microsoft.com/office/officeart/2009/3/layout/DescendingProcess"/>
    <dgm:cxn modelId="{DBB02A71-72CD-45E3-9BEB-7543FA14A7B1}" type="presParOf" srcId="{FE90B873-29D5-4F44-96D2-8F2F82EEBFD4}" destId="{4C464124-4010-6042-BFB1-BE61E6D9E53A}" srcOrd="4" destOrd="0" presId="urn:microsoft.com/office/officeart/2009/3/layout/DescendingProcess"/>
    <dgm:cxn modelId="{50A8C52E-DB39-4605-AD7C-EC06185E74E2}" type="presParOf" srcId="{FE90B873-29D5-4F44-96D2-8F2F82EEBFD4}" destId="{200DA768-8088-454D-86E9-3508FE1BBFA4}" srcOrd="5" destOrd="0" presId="urn:microsoft.com/office/officeart/2009/3/layout/DescendingProcess"/>
    <dgm:cxn modelId="{FDB72C6E-ABC2-4537-916B-114E4A13D385}" type="presParOf" srcId="{200DA768-8088-454D-86E9-3508FE1BBFA4}" destId="{1DD1D10A-8463-C84B-9862-25F355577F31}" srcOrd="0" destOrd="0" presId="urn:microsoft.com/office/officeart/2009/3/layout/DescendingProcess"/>
    <dgm:cxn modelId="{E97C6534-9CD6-4376-885E-CC42AA2F9B06}" type="presParOf" srcId="{FE90B873-29D5-4F44-96D2-8F2F82EEBFD4}" destId="{95516FEF-C8BE-FE43-8530-12BA366C84E8}" srcOrd="6" destOrd="0" presId="urn:microsoft.com/office/officeart/2009/3/layout/DescendingProcess"/>
    <dgm:cxn modelId="{9DA9A90E-CB47-487B-9655-595621587387}" type="presParOf" srcId="{FE90B873-29D5-4F44-96D2-8F2F82EEBFD4}" destId="{644866B7-6548-7F4E-B3E0-FCDE45D48997}" srcOrd="7" destOrd="0" presId="urn:microsoft.com/office/officeart/2009/3/layout/DescendingProcess"/>
    <dgm:cxn modelId="{0C3496A8-9A26-4DCD-A367-CE02D745831E}" type="presParOf" srcId="{644866B7-6548-7F4E-B3E0-FCDE45D48997}" destId="{B7F1BD3F-D037-864D-9E54-AA7FC80F4AE8}" srcOrd="0" destOrd="0" presId="urn:microsoft.com/office/officeart/2009/3/layout/DescendingProcess"/>
    <dgm:cxn modelId="{2605745F-4C9E-47BB-8524-D9F8253987C0}" type="presParOf" srcId="{FE90B873-29D5-4F44-96D2-8F2F82EEBFD4}" destId="{0C1FAEE6-96A6-B846-8026-348ADA27E9CF}" srcOrd="8" destOrd="0" presId="urn:microsoft.com/office/officeart/2009/3/layout/DescendingProcess"/>
    <dgm:cxn modelId="{2714FBE1-08E8-4CB7-A20B-BDC4AFAEDF7D}" type="presParOf" srcId="{FE90B873-29D5-4F44-96D2-8F2F82EEBFD4}" destId="{190B3526-FF9F-E941-A02E-5D4EBBA6985B}" srcOrd="9" destOrd="0" presId="urn:microsoft.com/office/officeart/2009/3/layout/DescendingProcess"/>
    <dgm:cxn modelId="{65EE6CE9-1904-4874-8429-80BAA26EAA20}" type="presParOf" srcId="{190B3526-FF9F-E941-A02E-5D4EBBA6985B}" destId="{C0E14792-3A44-0B49-92BF-92541BA074DB}" srcOrd="0" destOrd="0" presId="urn:microsoft.com/office/officeart/2009/3/layout/DescendingProcess"/>
    <dgm:cxn modelId="{22602A67-4EE0-4CA8-8D06-D77F8E14DCF4}" type="presParOf" srcId="{FE90B873-29D5-4F44-96D2-8F2F82EEBFD4}" destId="{5E3D5ED3-5D41-E34A-9997-A49E4B79CC01}" srcOrd="10" destOrd="0" presId="urn:microsoft.com/office/officeart/2009/3/layout/DescendingProcess"/>
    <dgm:cxn modelId="{31CEB234-84BA-4D36-997E-D919CE2F8528}" type="presParOf" srcId="{FE90B873-29D5-4F44-96D2-8F2F82EEBFD4}" destId="{BA5EABD0-C254-D240-AA0A-4944E3093170}" srcOrd="11" destOrd="0" presId="urn:microsoft.com/office/officeart/2009/3/layout/DescendingProcess"/>
    <dgm:cxn modelId="{8E5A7C09-2473-4590-A9F9-C5821247B1BF}" type="presParOf" srcId="{BA5EABD0-C254-D240-AA0A-4944E3093170}" destId="{54E3CAF7-F631-3544-9A78-FDE00DD79E39}" srcOrd="0" destOrd="0" presId="urn:microsoft.com/office/officeart/2009/3/layout/DescendingProcess"/>
    <dgm:cxn modelId="{1F85104B-599E-43E2-AC20-242DD38A0D53}" type="presParOf" srcId="{FE90B873-29D5-4F44-96D2-8F2F82EEBFD4}" destId="{026822B7-633F-9D4C-AE1F-6498A4CAAC84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D1190-96FF-AD49-9F15-5EB77121E2B4}">
      <dsp:nvSpPr>
        <dsp:cNvPr id="0" name=""/>
        <dsp:cNvSpPr/>
      </dsp:nvSpPr>
      <dsp:spPr>
        <a:xfrm rot="4396374">
          <a:off x="1266483" y="1010340"/>
          <a:ext cx="4409252" cy="309188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C6DB2-E1DF-3141-8CB8-A742C7756810}">
      <dsp:nvSpPr>
        <dsp:cNvPr id="0" name=""/>
        <dsp:cNvSpPr/>
      </dsp:nvSpPr>
      <dsp:spPr>
        <a:xfrm>
          <a:off x="2575228" y="1166488"/>
          <a:ext cx="111453" cy="11145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1D10A-8463-C84B-9862-25F355577F31}">
      <dsp:nvSpPr>
        <dsp:cNvPr id="0" name=""/>
        <dsp:cNvSpPr/>
      </dsp:nvSpPr>
      <dsp:spPr>
        <a:xfrm>
          <a:off x="3302906" y="1694816"/>
          <a:ext cx="111453" cy="11145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1BD3F-D037-864D-9E54-AA7FC80F4AE8}">
      <dsp:nvSpPr>
        <dsp:cNvPr id="0" name=""/>
        <dsp:cNvSpPr/>
      </dsp:nvSpPr>
      <dsp:spPr>
        <a:xfrm>
          <a:off x="3752812" y="2130407"/>
          <a:ext cx="111453" cy="11145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8E9A5-3420-D847-829A-A9750779D9E5}">
      <dsp:nvSpPr>
        <dsp:cNvPr id="0" name=""/>
        <dsp:cNvSpPr/>
      </dsp:nvSpPr>
      <dsp:spPr>
        <a:xfrm>
          <a:off x="383257" y="491285"/>
          <a:ext cx="2080815" cy="329633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Times New Roman" panose="02020603050405020304" pitchFamily="18" charset="0"/>
            </a:rPr>
            <a:t>SO collects field data</a:t>
          </a:r>
        </a:p>
      </dsp:txBody>
      <dsp:txXfrm>
        <a:off x="383257" y="491285"/>
        <a:ext cx="2080815" cy="329633"/>
      </dsp:txXfrm>
    </dsp:sp>
    <dsp:sp modelId="{9789A9DB-2893-BE4F-BF7E-0BADE69849DA}">
      <dsp:nvSpPr>
        <dsp:cNvPr id="0" name=""/>
        <dsp:cNvSpPr/>
      </dsp:nvSpPr>
      <dsp:spPr>
        <a:xfrm>
          <a:off x="2958700" y="971171"/>
          <a:ext cx="2909582" cy="487158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Times New Roman" panose="02020603050405020304" pitchFamily="18" charset="0"/>
            </a:rPr>
            <a:t>ARO compiles the data</a:t>
          </a:r>
        </a:p>
      </dsp:txBody>
      <dsp:txXfrm>
        <a:off x="2958700" y="971171"/>
        <a:ext cx="2909582" cy="487158"/>
      </dsp:txXfrm>
    </dsp:sp>
    <dsp:sp modelId="{4C464124-4010-6042-BFB1-BE61E6D9E53A}">
      <dsp:nvSpPr>
        <dsp:cNvPr id="0" name=""/>
        <dsp:cNvSpPr/>
      </dsp:nvSpPr>
      <dsp:spPr>
        <a:xfrm>
          <a:off x="1332906" y="1584712"/>
          <a:ext cx="1855862" cy="676045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Times New Roman" panose="02020603050405020304" pitchFamily="18" charset="0"/>
            </a:rPr>
            <a:t>ARO submits preliminary report to RO</a:t>
          </a:r>
        </a:p>
      </dsp:txBody>
      <dsp:txXfrm>
        <a:off x="1332906" y="1584712"/>
        <a:ext cx="1855862" cy="676045"/>
      </dsp:txXfrm>
    </dsp:sp>
    <dsp:sp modelId="{C0E14792-3A44-0B49-92BF-92541BA074DB}">
      <dsp:nvSpPr>
        <dsp:cNvPr id="0" name=""/>
        <dsp:cNvSpPr/>
      </dsp:nvSpPr>
      <dsp:spPr>
        <a:xfrm>
          <a:off x="4141980" y="2612010"/>
          <a:ext cx="111453" cy="11145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16FEF-C8BE-FE43-8530-12BA366C84E8}">
      <dsp:nvSpPr>
        <dsp:cNvPr id="0" name=""/>
        <dsp:cNvSpPr/>
      </dsp:nvSpPr>
      <dsp:spPr>
        <a:xfrm>
          <a:off x="4262464" y="1661404"/>
          <a:ext cx="2193291" cy="818010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Times New Roman" panose="02020603050405020304" pitchFamily="18" charset="0"/>
            </a:rPr>
            <a:t>RO checks and makes modifications as required</a:t>
          </a:r>
        </a:p>
      </dsp:txBody>
      <dsp:txXfrm>
        <a:off x="4262464" y="1661404"/>
        <a:ext cx="2193291" cy="818010"/>
      </dsp:txXfrm>
    </dsp:sp>
    <dsp:sp modelId="{0C1FAEE6-96A6-B846-8026-348ADA27E9CF}">
      <dsp:nvSpPr>
        <dsp:cNvPr id="0" name=""/>
        <dsp:cNvSpPr/>
      </dsp:nvSpPr>
      <dsp:spPr>
        <a:xfrm>
          <a:off x="1271463" y="2300549"/>
          <a:ext cx="2811912" cy="818010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Times New Roman" panose="02020603050405020304" pitchFamily="18" charset="0"/>
            </a:rPr>
            <a:t>RO submits to DEO</a:t>
          </a:r>
        </a:p>
      </dsp:txBody>
      <dsp:txXfrm>
        <a:off x="1271463" y="2300549"/>
        <a:ext cx="2811912" cy="818010"/>
      </dsp:txXfrm>
    </dsp:sp>
    <dsp:sp modelId="{54E3CAF7-F631-3544-9A78-FDE00DD79E39}">
      <dsp:nvSpPr>
        <dsp:cNvPr id="0" name=""/>
        <dsp:cNvSpPr/>
      </dsp:nvSpPr>
      <dsp:spPr>
        <a:xfrm>
          <a:off x="4455790" y="3103328"/>
          <a:ext cx="111453" cy="11145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D5ED3-5D41-E34A-9997-A49E4B79CC01}">
      <dsp:nvSpPr>
        <dsp:cNvPr id="0" name=""/>
        <dsp:cNvSpPr/>
      </dsp:nvSpPr>
      <dsp:spPr>
        <a:xfrm>
          <a:off x="4781272" y="2647177"/>
          <a:ext cx="1630909" cy="818010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Times New Roman" panose="02020603050405020304" pitchFamily="18" charset="0"/>
            </a:rPr>
            <a:t>DEO finalizes the plan</a:t>
          </a:r>
        </a:p>
      </dsp:txBody>
      <dsp:txXfrm>
        <a:off x="4781272" y="2647177"/>
        <a:ext cx="1630909" cy="818010"/>
      </dsp:txXfrm>
    </dsp:sp>
    <dsp:sp modelId="{026822B7-633F-9D4C-AE1F-6498A4CAAC84}">
      <dsp:nvSpPr>
        <dsp:cNvPr id="0" name=""/>
        <dsp:cNvSpPr/>
      </dsp:nvSpPr>
      <dsp:spPr>
        <a:xfrm>
          <a:off x="3780420" y="4294557"/>
          <a:ext cx="2811912" cy="818010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Times New Roman" panose="02020603050405020304" pitchFamily="18" charset="0"/>
            </a:rPr>
            <a:t>DEMP sent to CEO who suggests changes, if any</a:t>
          </a:r>
        </a:p>
      </dsp:txBody>
      <dsp:txXfrm>
        <a:off x="3780420" y="4294557"/>
        <a:ext cx="2811912" cy="81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5A197-99CD-4294-953A-F19922F1B1AF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7CA0-B44C-40B7-B5DD-793F8650B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63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6C58F-0A32-46ED-98F0-9221FA509BF5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14026-1301-4C7B-B496-D2D927C42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4026-1301-4C7B-B496-D2D927C42D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5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8430-301C-4995-B883-AD205EC15F9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474FCA-1136-4B28-8375-4A7FA07725D8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72EC-3CF6-49E6-84E8-E3C22E120FF1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09E249F-A5F1-401E-9786-8840CB3D6B9E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11D7-F35A-44DA-9427-782A8FFD66AA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84CA13F-0A5D-4649-8A94-3F5E44449544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80E-CE5F-40E6-A50C-169F0D670BBF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9FA2-EA72-443C-87D9-43FDE8B580E2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4D37-A380-4234-B872-4963D35A488D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220CF3-9BFC-4576-88D7-2C4814E3B517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CB41-29DE-4E1D-A172-988944C54B97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3928-27D1-4B57-AF50-4E5B105BE271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9623508-0FF4-4F4F-ACDB-F4392C44393E}" type="datetime1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72C6EF-A369-46FD-8D74-A00ED7A9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District election management plan</a:t>
            </a:r>
            <a:br>
              <a:rPr lang="en-US" dirty="0"/>
            </a:br>
            <a:r>
              <a:rPr lang="en-US" sz="5400" dirty="0"/>
              <a:t>(DEMP)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3857628"/>
            <a:ext cx="5611732" cy="2428892"/>
          </a:xfrm>
        </p:spPr>
        <p:txBody>
          <a:bodyPr>
            <a:noAutofit/>
          </a:bodyPr>
          <a:lstStyle/>
          <a:p>
            <a:r>
              <a:rPr lang="en-U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MUNIR VHORA</a:t>
            </a:r>
          </a:p>
          <a:p>
            <a:r>
              <a:rPr lang="en-U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NLMT - ECI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593850"/>
            <a:ext cx="6686550" cy="4292600"/>
          </a:xfrm>
        </p:spPr>
        <p:txBody>
          <a:bodyPr>
            <a:normAutofit/>
          </a:bodyPr>
          <a:lstStyle/>
          <a:p>
            <a:pPr marL="385763" indent="-385763" algn="l">
              <a:buAutoNum type="arabicPeriod"/>
            </a:pP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85763" indent="-385763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191" y="327596"/>
            <a:ext cx="7749481" cy="7358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68580" tIns="34290" rIns="68580" bIns="3429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DISTRICT BRIEF PROFILE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24603" r="52653" b="21565"/>
          <a:stretch/>
        </p:blipFill>
        <p:spPr bwMode="auto">
          <a:xfrm>
            <a:off x="179513" y="1268760"/>
            <a:ext cx="78214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97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593850"/>
            <a:ext cx="6686550" cy="4292600"/>
          </a:xfrm>
        </p:spPr>
        <p:txBody>
          <a:bodyPr>
            <a:normAutofit/>
          </a:bodyPr>
          <a:lstStyle/>
          <a:p>
            <a:pPr marL="385763" indent="-385763" algn="l">
              <a:buAutoNum type="arabicPeriod"/>
            </a:pP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85763" indent="-385763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3" y="476672"/>
            <a:ext cx="7893497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DISTRICT BRIEF PROFILE</a:t>
            </a:r>
            <a:endParaRPr lang="en-US" sz="4000" b="1" dirty="0">
              <a:ln w="3175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9" t="21032" r="2725" b="23611"/>
          <a:stretch/>
        </p:blipFill>
        <p:spPr bwMode="auto">
          <a:xfrm>
            <a:off x="107504" y="1593058"/>
            <a:ext cx="7893497" cy="478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34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5D35-E21B-47F9-89F1-A38062A5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02F25-9F7B-4B1F-BBD0-E8CE6ECAAC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9344" y="1124744"/>
            <a:ext cx="7239000" cy="5331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2. ELECTORS’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&amp;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POLLING  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STATIONS’ DETAILS</a:t>
            </a:r>
            <a:endParaRPr lang="en-IN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857256"/>
          </a:xfrm>
        </p:spPr>
        <p:txBody>
          <a:bodyPr/>
          <a:lstStyle/>
          <a:p>
            <a:pPr algn="ctr"/>
            <a:r>
              <a:rPr lang="en-US" dirty="0"/>
              <a:t>Electors’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The DEMP to contain electors’ details like</a:t>
            </a:r>
          </a:p>
          <a:p>
            <a:r>
              <a:rPr lang="en-US" dirty="0"/>
              <a:t>Gender- Ratio,</a:t>
            </a:r>
          </a:p>
          <a:p>
            <a:r>
              <a:rPr lang="en-US" dirty="0"/>
              <a:t>Elector - Population Ratio,</a:t>
            </a:r>
          </a:p>
          <a:p>
            <a:r>
              <a:rPr lang="en-US" dirty="0"/>
              <a:t>Age Cohort Chart,</a:t>
            </a:r>
          </a:p>
          <a:p>
            <a:r>
              <a:rPr lang="en-US" dirty="0"/>
              <a:t>Inclusion and deletion in current electoral-roll and information containing Photo</a:t>
            </a:r>
          </a:p>
          <a:p>
            <a:r>
              <a:rPr lang="en-US" dirty="0"/>
              <a:t>Coverage and EPIC-coverage in prescribed formats of Commission. </a:t>
            </a:r>
            <a:r>
              <a:rPr lang="en-US" i="1" dirty="0"/>
              <a:t>(Formats – 1A, 1B, 2A, 2B, 3A, 4A, 4B, 5A, 5B, 5C &amp; 5D)</a:t>
            </a:r>
          </a:p>
          <a:p>
            <a:endParaRPr lang="en-US" i="1" dirty="0"/>
          </a:p>
          <a:p>
            <a:r>
              <a:rPr lang="en-US" b="1" i="1" dirty="0"/>
              <a:t>Special focus on </a:t>
            </a:r>
            <a:r>
              <a:rPr lang="en-US" b="1" i="1" dirty="0" err="1"/>
              <a:t>PwDs</a:t>
            </a:r>
            <a:r>
              <a:rPr lang="en-US" b="1" i="1" dirty="0"/>
              <a:t>, senior citizens, marginalized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13103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Information related to polling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7239000" cy="4312620"/>
          </a:xfrm>
        </p:spPr>
        <p:txBody>
          <a:bodyPr/>
          <a:lstStyle/>
          <a:p>
            <a:r>
              <a:rPr lang="en-US" dirty="0"/>
              <a:t>DEMP to contain Constituency-wise  abstract information of polling- stations.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Indicating identified Vulnerable and Critical polling-stations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Vulnerability mapping and critical booths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040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DEO to do vulnerability-mapping and  classify  Polling-Stations as Critical, Highly Critical and Non-Critical, following points are relevant:-</a:t>
            </a:r>
          </a:p>
          <a:p>
            <a:r>
              <a:rPr lang="en-US" dirty="0"/>
              <a:t>Read ECI’s circular (No.464/INST/2007-PLN-1, dated 12.10.2007)</a:t>
            </a:r>
          </a:p>
          <a:p>
            <a:r>
              <a:rPr lang="en-US" dirty="0"/>
              <a:t>Identify vulnerable hamlets / wards etc and identity persons who make it vulnerable</a:t>
            </a:r>
          </a:p>
          <a:p>
            <a:r>
              <a:rPr lang="en-US" dirty="0"/>
              <a:t>Worry-list of candidates is very important before finalizing criticality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692696"/>
            <a:ext cx="6858000" cy="90036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4219" r="52782" b="21614"/>
          <a:stretch/>
        </p:blipFill>
        <p:spPr bwMode="auto">
          <a:xfrm>
            <a:off x="0" y="1052736"/>
            <a:ext cx="80010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22A1EA-9E86-47A1-8E22-596015EF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20040"/>
            <a:ext cx="7749480" cy="1143000"/>
          </a:xfrm>
        </p:spPr>
        <p:txBody>
          <a:bodyPr/>
          <a:lstStyle/>
          <a:p>
            <a:pPr algn="ctr"/>
            <a:r>
              <a:rPr lang="en-US" sz="36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Polling stations : </a:t>
            </a:r>
            <a:r>
              <a:rPr lang="en-US" sz="28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location wise</a:t>
            </a:r>
            <a:br>
              <a:rPr lang="en-US" sz="36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484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20689"/>
            <a:ext cx="7543800" cy="84235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1" t="24219" r="2269" b="24739"/>
          <a:stretch/>
        </p:blipFill>
        <p:spPr bwMode="auto">
          <a:xfrm>
            <a:off x="35496" y="1124744"/>
            <a:ext cx="796550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66A16-7D0D-47C8-AAED-FF79460D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320040"/>
            <a:ext cx="78455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Polling stations :</a:t>
            </a:r>
            <a:r>
              <a:rPr lang="en-US" sz="36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accessibility</a:t>
            </a:r>
            <a:br>
              <a:rPr lang="en-US" sz="36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099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22656" r="53148" b="23177"/>
          <a:stretch/>
        </p:blipFill>
        <p:spPr bwMode="auto">
          <a:xfrm>
            <a:off x="-36512" y="1593056"/>
            <a:ext cx="8001000" cy="507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F34CB-37F0-46B2-8027-B89EFAFD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20040"/>
            <a:ext cx="77494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Polling stations :</a:t>
            </a:r>
            <a:r>
              <a:rPr lang="en-US" sz="32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connectivity &amp; </a:t>
            </a:r>
            <a:r>
              <a:rPr lang="en-US" sz="2400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bmf</a:t>
            </a:r>
            <a:br>
              <a:rPr lang="en-US" sz="32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579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5" t="22656" r="2928" b="28385"/>
          <a:stretch/>
        </p:blipFill>
        <p:spPr bwMode="auto">
          <a:xfrm>
            <a:off x="107504" y="1124744"/>
            <a:ext cx="78934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2C075C-33BB-4C3C-A1DE-617F5712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0040"/>
            <a:ext cx="7893496" cy="1143000"/>
          </a:xfrm>
        </p:spPr>
        <p:txBody>
          <a:bodyPr/>
          <a:lstStyle/>
          <a:p>
            <a:pPr algn="ctr"/>
            <a:r>
              <a:rPr lang="en-US" sz="36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Polling stations :</a:t>
            </a:r>
            <a:r>
              <a:rPr lang="en-US" sz="32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infrastructure</a:t>
            </a:r>
            <a:br>
              <a:rPr lang="en-US" sz="32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154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32AA7F-BD52-4A04-9412-2164F40C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391400" cy="80470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: Disclaimer :</a:t>
            </a:r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9725"/>
            <a:ext cx="7391400" cy="46995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b="1" i="1" dirty="0">
              <a:solidFill>
                <a:srgbClr val="7030A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b="1" i="1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Pl note, this PPT is made as Training aid and shall in no manner be taken as substitute of  Statutory Provisions and  ECI Directions.</a:t>
            </a:r>
          </a:p>
          <a:p>
            <a:pPr marL="0" indent="0">
              <a:buNone/>
            </a:pPr>
            <a:endParaRPr lang="en-US" altLang="en-US" sz="2800" b="1" i="1" dirty="0">
              <a:solidFill>
                <a:srgbClr val="7030A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b="1" i="1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 case of any doubts, please refer to ECI Directions/Provisions.</a:t>
            </a:r>
            <a:endParaRPr lang="en-US" altLang="en-US" sz="2800" i="1" dirty="0">
              <a:solidFill>
                <a:srgbClr val="7030A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endParaRPr lang="en-US" sz="2800" i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endParaRPr lang="en-US" sz="2800" i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6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23810" r="53483" b="24008"/>
          <a:stretch/>
        </p:blipFill>
        <p:spPr bwMode="auto">
          <a:xfrm>
            <a:off x="107505" y="1196752"/>
            <a:ext cx="7893496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30AC7-562D-4D65-AAB5-D6D4C5C4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0040"/>
            <a:ext cx="7893496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: Polling stations : </a:t>
            </a:r>
            <a:b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48218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804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2" t="23809" r="3284" b="47102"/>
          <a:stretch/>
        </p:blipFill>
        <p:spPr bwMode="auto">
          <a:xfrm>
            <a:off x="107504" y="1196752"/>
            <a:ext cx="7869499" cy="534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BDD44-35CA-417D-8F86-9E097D71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320040"/>
            <a:ext cx="78694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Polling stations :</a:t>
            </a:r>
            <a:r>
              <a:rPr lang="en-US" sz="32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1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overview</a:t>
            </a:r>
            <a:br>
              <a:rPr lang="en-US" sz="32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772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00132"/>
          </a:xfrm>
        </p:spPr>
        <p:txBody>
          <a:bodyPr/>
          <a:lstStyle/>
          <a:p>
            <a:pPr algn="ctr"/>
            <a:r>
              <a:rPr lang="en-US" dirty="0" err="1"/>
              <a:t>Evm</a:t>
            </a:r>
            <a:r>
              <a:rPr lang="en-US" dirty="0"/>
              <a:t> and </a:t>
            </a:r>
            <a:r>
              <a:rPr lang="en-US" dirty="0" err="1"/>
              <a:t>vvpat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DEO shall ensure the following with respect to the EVMs/VVPATs: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Proper Storage, First Level Checking by Engineers, Randomization of machines,</a:t>
            </a:r>
          </a:p>
          <a:p>
            <a:endParaRPr lang="en-US" dirty="0"/>
          </a:p>
          <a:p>
            <a:r>
              <a:rPr lang="en-US" dirty="0"/>
              <a:t>Preparation, sealing and keeping the machines after preparation under supervision and  tight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7" t="30916" r="3395" b="23214"/>
          <a:stretch/>
        </p:blipFill>
        <p:spPr bwMode="auto">
          <a:xfrm>
            <a:off x="179512" y="1593055"/>
            <a:ext cx="7821488" cy="500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DD17E2-DBD9-4FFE-AE03-B0E3EE9B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624"/>
            <a:ext cx="7821488" cy="1143000"/>
          </a:xfrm>
        </p:spPr>
        <p:txBody>
          <a:bodyPr/>
          <a:lstStyle/>
          <a:p>
            <a:pPr algn="ctr"/>
            <a:r>
              <a:rPr lang="en-US" dirty="0" err="1"/>
              <a:t>Evm</a:t>
            </a:r>
            <a:r>
              <a:rPr lang="en-US" dirty="0"/>
              <a:t> management plan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336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23611" r="53233" b="29309"/>
          <a:stretch/>
        </p:blipFill>
        <p:spPr bwMode="auto">
          <a:xfrm>
            <a:off x="251520" y="1268761"/>
            <a:ext cx="772466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77848-00B6-4BD6-B6B6-C8CF303A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43408"/>
            <a:ext cx="7749480" cy="1143000"/>
          </a:xfrm>
        </p:spPr>
        <p:txBody>
          <a:bodyPr/>
          <a:lstStyle/>
          <a:p>
            <a:pPr algn="ctr"/>
            <a:r>
              <a:rPr lang="en-US" dirty="0"/>
              <a:t>Material management plan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4975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23611" r="53495" b="25397"/>
          <a:stretch/>
        </p:blipFill>
        <p:spPr bwMode="auto">
          <a:xfrm>
            <a:off x="251520" y="1196752"/>
            <a:ext cx="7749480" cy="534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F25755-F32C-456A-B87F-44F31DF0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20040"/>
            <a:ext cx="7749480" cy="588680"/>
          </a:xfrm>
        </p:spPr>
        <p:txBody>
          <a:bodyPr/>
          <a:lstStyle/>
          <a:p>
            <a:pPr algn="ctr"/>
            <a:r>
              <a:rPr lang="en-US" dirty="0"/>
              <a:t>Risk management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4657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2174-DD3C-4084-A437-15F73465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1" y="320040"/>
            <a:ext cx="7772601" cy="748422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TECHNOLOGY USE PLAN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593850"/>
            <a:ext cx="6686550" cy="4292600"/>
          </a:xfrm>
        </p:spPr>
        <p:txBody>
          <a:bodyPr>
            <a:normAutofit/>
          </a:bodyPr>
          <a:lstStyle/>
          <a:p>
            <a:pPr marL="385763" indent="-385763" algn="l">
              <a:buAutoNum type="arabicPeriod"/>
            </a:pP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85763" indent="-385763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399" y="332656"/>
            <a:ext cx="7723713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9" t="23611" r="3395" b="28878"/>
          <a:stretch/>
        </p:blipFill>
        <p:spPr bwMode="auto">
          <a:xfrm>
            <a:off x="190500" y="1268760"/>
            <a:ext cx="7761613" cy="54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828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B4FAC-1AF2-4328-8F6E-8A60EA41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1079-F3A2-4030-B29D-5AD4A324ED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9344" y="1484784"/>
            <a:ext cx="7239000" cy="49715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3. MANPOWER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PLAN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82851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en-US" dirty="0"/>
              <a:t>Manpower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2390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b="1" u="sng" dirty="0"/>
              <a:t>Data-base creation and classification of…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Polling-Personnel as PO, P1, P2 and P3 through randomization process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Different duty allotment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Sector Officers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Micro Observers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2" t="52492" r="3284" b="24009"/>
          <a:stretch/>
        </p:blipFill>
        <p:spPr bwMode="auto">
          <a:xfrm>
            <a:off x="107504" y="2025106"/>
            <a:ext cx="7893496" cy="356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4242D-F183-492A-A4EC-C63725D7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0040"/>
            <a:ext cx="7893496" cy="1143000"/>
          </a:xfrm>
        </p:spPr>
        <p:txBody>
          <a:bodyPr/>
          <a:lstStyle/>
          <a:p>
            <a:pPr algn="ctr"/>
            <a:r>
              <a:rPr lang="en-US" dirty="0"/>
              <a:t>Manpower planning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916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to prepare district election management plan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032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Proper and timely preparation of District Election Management Plan helps the administration to manage the elections effectively in a planned manner.</a:t>
            </a:r>
          </a:p>
          <a:p>
            <a:r>
              <a:rPr lang="en-US" dirty="0"/>
              <a:t>It enables us to know about  election-related processes  in proper order.</a:t>
            </a:r>
          </a:p>
          <a:p>
            <a:r>
              <a:rPr lang="en-US" dirty="0"/>
              <a:t>It is a complete district election profile from the beginning of the election process till declaration of results.</a:t>
            </a:r>
          </a:p>
          <a:p>
            <a:r>
              <a:rPr lang="en-US" dirty="0"/>
              <a:t>It is a useful handbook for the Observers to know about district as well as election related preparedness of the district.</a:t>
            </a:r>
          </a:p>
          <a:p>
            <a:r>
              <a:rPr lang="en-US" dirty="0"/>
              <a:t>It is a convenient handbook for DEO/RO and other officials of the district.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23612" r="53371" b="26119"/>
          <a:stretch/>
        </p:blipFill>
        <p:spPr bwMode="auto">
          <a:xfrm>
            <a:off x="179512" y="1600554"/>
            <a:ext cx="7821491" cy="499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0CE7C-F89C-4965-B53E-B2442BF2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5806"/>
          </a:xfrm>
        </p:spPr>
        <p:txBody>
          <a:bodyPr/>
          <a:lstStyle/>
          <a:p>
            <a:pPr algn="ctr"/>
            <a:r>
              <a:rPr lang="en-US" dirty="0"/>
              <a:t>Manpower planning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6854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4" t="23611" r="3284" b="23810"/>
          <a:stretch/>
        </p:blipFill>
        <p:spPr bwMode="auto">
          <a:xfrm>
            <a:off x="251521" y="1412776"/>
            <a:ext cx="7749482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ED4EF-E884-4F0C-A31C-515C761F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320040"/>
            <a:ext cx="7749479" cy="732696"/>
          </a:xfrm>
        </p:spPr>
        <p:txBody>
          <a:bodyPr/>
          <a:lstStyle/>
          <a:p>
            <a:pPr algn="ctr"/>
            <a:r>
              <a:rPr lang="en-US" dirty="0"/>
              <a:t>Manpower planning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1141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23810" r="53594" b="23214"/>
          <a:stretch/>
        </p:blipFill>
        <p:spPr bwMode="auto">
          <a:xfrm>
            <a:off x="251520" y="1196752"/>
            <a:ext cx="77494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6EA4F-6DE6-4B00-802C-FC53F937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20040"/>
            <a:ext cx="7749480" cy="5344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Manpower planning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0320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2" t="23811" r="3506" b="26157"/>
          <a:stretch/>
        </p:blipFill>
        <p:spPr bwMode="auto">
          <a:xfrm>
            <a:off x="179512" y="1268760"/>
            <a:ext cx="7821488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145CE-4E11-4A7D-882E-2DC386F5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0040"/>
            <a:ext cx="7821488" cy="660688"/>
          </a:xfrm>
        </p:spPr>
        <p:txBody>
          <a:bodyPr/>
          <a:lstStyle/>
          <a:p>
            <a:pPr algn="ctr"/>
            <a:r>
              <a:rPr lang="en-US" dirty="0"/>
              <a:t>Manpower planning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5296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6064"/>
            <a:ext cx="7355159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Assignment of duties to different  officers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355160" cy="521497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/>
              <a:t>   DEO shall plan the Election process and appoint the officer in-charge for various election- related activities such as :-</a:t>
            </a:r>
          </a:p>
          <a:p>
            <a:pPr algn="just"/>
            <a:r>
              <a:rPr lang="en-US" dirty="0"/>
              <a:t>Polling personnel</a:t>
            </a:r>
          </a:p>
          <a:p>
            <a:pPr algn="just"/>
            <a:r>
              <a:rPr lang="en-US" dirty="0"/>
              <a:t>Electoral roll</a:t>
            </a:r>
          </a:p>
          <a:p>
            <a:pPr algn="just"/>
            <a:r>
              <a:rPr lang="en-US" dirty="0"/>
              <a:t>Postal Ballots/EDC/Ballot Papers</a:t>
            </a:r>
          </a:p>
          <a:p>
            <a:pPr algn="just"/>
            <a:r>
              <a:rPr lang="en-US" dirty="0"/>
              <a:t>Law and Order</a:t>
            </a:r>
          </a:p>
          <a:p>
            <a:pPr algn="just"/>
            <a:r>
              <a:rPr lang="en-US" dirty="0"/>
              <a:t>Polling Personnel Welfare </a:t>
            </a:r>
          </a:p>
          <a:p>
            <a:pPr algn="just"/>
            <a:r>
              <a:rPr lang="en-US" dirty="0"/>
              <a:t>Vulnerability Mapping</a:t>
            </a:r>
          </a:p>
          <a:p>
            <a:pPr algn="just"/>
            <a:r>
              <a:rPr lang="en-US" dirty="0"/>
              <a:t>Standing Committee meeting</a:t>
            </a:r>
          </a:p>
          <a:p>
            <a:pPr algn="just"/>
            <a:r>
              <a:rPr lang="en-US" dirty="0"/>
              <a:t>Facilitation Centre</a:t>
            </a:r>
          </a:p>
          <a:p>
            <a:pPr algn="just"/>
            <a:r>
              <a:rPr lang="en-US" dirty="0"/>
              <a:t>Complaint Monitoring</a:t>
            </a:r>
          </a:p>
          <a:p>
            <a:pPr algn="just"/>
            <a:r>
              <a:rPr lang="en-US" dirty="0"/>
              <a:t>Daily Monitoring</a:t>
            </a:r>
          </a:p>
          <a:p>
            <a:pPr algn="just"/>
            <a:r>
              <a:rPr lang="en-US" dirty="0"/>
              <a:t>Election Expenses</a:t>
            </a:r>
          </a:p>
          <a:p>
            <a:pPr algn="just"/>
            <a:r>
              <a:rPr lang="en-US" dirty="0"/>
              <a:t>Distribution Centre</a:t>
            </a:r>
          </a:p>
          <a:p>
            <a:pPr algn="just"/>
            <a:r>
              <a:rPr lang="en-US" dirty="0"/>
              <a:t>Counting Centre </a:t>
            </a:r>
          </a:p>
          <a:p>
            <a:pPr algn="just"/>
            <a:r>
              <a:rPr lang="en-US" dirty="0"/>
              <a:t>Police Personnel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/>
          </a:bodyPr>
          <a:lstStyle/>
          <a:p>
            <a:r>
              <a:rPr lang="en-US" sz="2800" dirty="0"/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en-US" sz="2000" dirty="0"/>
          </a:p>
          <a:p>
            <a:r>
              <a:rPr lang="en-US" dirty="0"/>
              <a:t>Polling Stations</a:t>
            </a:r>
          </a:p>
          <a:p>
            <a:r>
              <a:rPr lang="en-US" dirty="0"/>
              <a:t>Transportation arrangements</a:t>
            </a:r>
          </a:p>
          <a:p>
            <a:r>
              <a:rPr lang="en-US" dirty="0"/>
              <a:t>Route Chart preparation (Sector Movement Plan)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Communication Plan</a:t>
            </a:r>
          </a:p>
          <a:p>
            <a:r>
              <a:rPr lang="en-US" dirty="0"/>
              <a:t>Model code of conduct </a:t>
            </a:r>
          </a:p>
          <a:p>
            <a:r>
              <a:rPr lang="en-US" dirty="0"/>
              <a:t>Sector officers</a:t>
            </a:r>
          </a:p>
          <a:p>
            <a:r>
              <a:rPr lang="en-US" dirty="0"/>
              <a:t>EVMs</a:t>
            </a:r>
          </a:p>
          <a:p>
            <a:r>
              <a:rPr lang="en-US" dirty="0"/>
              <a:t>Media Centre/Cell</a:t>
            </a:r>
          </a:p>
          <a:p>
            <a:r>
              <a:rPr lang="en-US" dirty="0" err="1"/>
              <a:t>Videography</a:t>
            </a:r>
            <a:r>
              <a:rPr lang="en-US" dirty="0"/>
              <a:t> </a:t>
            </a:r>
          </a:p>
          <a:p>
            <a:r>
              <a:rPr lang="en-US" dirty="0"/>
              <a:t>Procurement of Election materials</a:t>
            </a:r>
          </a:p>
          <a:p>
            <a:r>
              <a:rPr lang="en-US" dirty="0"/>
              <a:t>Identity Card</a:t>
            </a:r>
          </a:p>
          <a:p>
            <a:r>
              <a:rPr lang="en-US" dirty="0"/>
              <a:t>Computerization / Randomization </a:t>
            </a:r>
          </a:p>
          <a:p>
            <a:r>
              <a:rPr lang="en-US" dirty="0"/>
              <a:t>Reception Centre</a:t>
            </a:r>
          </a:p>
          <a:p>
            <a:r>
              <a:rPr lang="en-US" dirty="0"/>
              <a:t>Counting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822944"/>
          </a:xfrm>
        </p:spPr>
        <p:txBody>
          <a:bodyPr/>
          <a:lstStyle/>
          <a:p>
            <a:pPr algn="ctr"/>
            <a:r>
              <a:rPr lang="en-US" dirty="0"/>
              <a:t>Sector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7920880" cy="55160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  DEO to ensure the following with respect to Sector Officers:-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Data- base Creation of Sector Officers.</a:t>
            </a:r>
          </a:p>
          <a:p>
            <a:endParaRPr lang="en-US" dirty="0"/>
          </a:p>
          <a:p>
            <a:r>
              <a:rPr lang="en-US" dirty="0"/>
              <a:t>Appointment of Sector- Officers.</a:t>
            </a:r>
          </a:p>
          <a:p>
            <a:endParaRPr lang="en-US" dirty="0"/>
          </a:p>
          <a:p>
            <a:r>
              <a:rPr lang="en-US" dirty="0"/>
              <a:t>Training of Sector Officers.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Visit of Sector Officers, feed back.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rehearsal of </a:t>
            </a:r>
            <a:r>
              <a:rPr lang="en-US" b="1" u="sng" dirty="0"/>
              <a:t>COMMUNICATION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143000"/>
          </a:xfrm>
        </p:spPr>
        <p:txBody>
          <a:bodyPr/>
          <a:lstStyle/>
          <a:p>
            <a:pPr algn="ctr"/>
            <a:r>
              <a:rPr lang="en-US" dirty="0"/>
              <a:t>movement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04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n-US" dirty="0"/>
              <a:t>   DEMP should contain Sector Movement Plan for Polling Parties, Sector Officers, other Personnel , Micro- observers etc.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Assessment of vehicle- requirement as per the Route Chart.</a:t>
            </a:r>
          </a:p>
          <a:p>
            <a:endParaRPr lang="en-US" dirty="0"/>
          </a:p>
          <a:p>
            <a:r>
              <a:rPr lang="en-US" dirty="0"/>
              <a:t>Separate Route Chart for Micro-observers.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42513" r="53378" b="28869"/>
          <a:stretch/>
        </p:blipFill>
        <p:spPr bwMode="auto">
          <a:xfrm>
            <a:off x="179512" y="1340768"/>
            <a:ext cx="782148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49177-F75C-40E0-921E-52034217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0040"/>
            <a:ext cx="7821488" cy="6606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Movement plan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7370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0" t="23810" r="3618" b="24802"/>
          <a:stretch/>
        </p:blipFill>
        <p:spPr bwMode="auto">
          <a:xfrm>
            <a:off x="179512" y="1567762"/>
            <a:ext cx="7821488" cy="49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D17B6-9002-47C7-9FDD-4FED5B98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0040"/>
            <a:ext cx="7821488" cy="735806"/>
          </a:xfrm>
        </p:spPr>
        <p:txBody>
          <a:bodyPr/>
          <a:lstStyle/>
          <a:p>
            <a:pPr algn="ctr"/>
            <a:r>
              <a:rPr lang="en-US" dirty="0"/>
              <a:t>Movement plan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420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B45BA9-C3DB-422B-9C84-D05BCBA9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0040"/>
            <a:ext cx="7560840" cy="660688"/>
          </a:xfrm>
        </p:spPr>
        <p:txBody>
          <a:bodyPr/>
          <a:lstStyle/>
          <a:p>
            <a:pPr algn="ctr"/>
            <a:r>
              <a:rPr lang="en-US" dirty="0"/>
              <a:t>Process of preparation</a:t>
            </a:r>
            <a:endParaRPr lang="en-IN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96887523"/>
              </p:ext>
            </p:extLst>
          </p:nvPr>
        </p:nvGraphicFramePr>
        <p:xfrm>
          <a:off x="395536" y="1196753"/>
          <a:ext cx="7560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ED1190-96FF-AD49-9F15-5EB77121E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C8E9A5-3420-D847-829A-A9750779D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89A9DB-2893-BE4F-BF7E-0BADE698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4C6DB2-E1DF-3141-8CB8-A742C7756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464124-4010-6042-BFB1-BE61E6D9E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D1D10A-8463-C84B-9862-25F355577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516FEF-C8BE-FE43-8530-12BA366C8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F1BD3F-D037-864D-9E54-AA7FC80F4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1FAEE6-96A6-B846-8026-348ADA27E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E14792-3A44-0B49-92BF-92541BA07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3D5ED3-5D41-E34A-9997-A49E4B79C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E3CAF7-F631-3544-9A78-FDE00DD79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6822B7-633F-9D4C-AE1F-6498A4CA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22817" r="53516" b="40251"/>
          <a:stretch/>
        </p:blipFill>
        <p:spPr bwMode="auto">
          <a:xfrm>
            <a:off x="251520" y="1707355"/>
            <a:ext cx="7632848" cy="474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2E5242-0C88-4B4C-9DBB-C15924EC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20040"/>
            <a:ext cx="7632848" cy="804704"/>
          </a:xfrm>
        </p:spPr>
        <p:txBody>
          <a:bodyPr/>
          <a:lstStyle/>
          <a:p>
            <a:pPr algn="ctr"/>
            <a:r>
              <a:rPr lang="en-US" dirty="0"/>
              <a:t>Movement plan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4424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5FDD9-4430-4315-9F21-38134695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3BE58-DBE4-40B4-AC80-38AB53C68D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544" y="1609725"/>
            <a:ext cx="7239000" cy="4846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4.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COMMUNICATION PLAN</a:t>
            </a:r>
            <a:endParaRPr lang="en-IN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19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239000" cy="1143000"/>
          </a:xfrm>
        </p:spPr>
        <p:txBody>
          <a:bodyPr/>
          <a:lstStyle/>
          <a:p>
            <a:pPr algn="ctr"/>
            <a:r>
              <a:rPr lang="en-US" dirty="0"/>
              <a:t>Communication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DEMP to contain detailed account of </a:t>
            </a:r>
            <a:r>
              <a:rPr lang="en-US" b="1" dirty="0"/>
              <a:t>III tier Communication Plan</a:t>
            </a:r>
            <a:r>
              <a:rPr lang="en-US" dirty="0"/>
              <a:t>, at DEO office, RO Officer &amp; Polling Stations.</a:t>
            </a:r>
          </a:p>
          <a:p>
            <a:endParaRPr lang="en-US" dirty="0"/>
          </a:p>
          <a:p>
            <a:r>
              <a:rPr lang="en-US" dirty="0"/>
              <a:t>DEO to hold meeting with mobile-service providers.</a:t>
            </a:r>
          </a:p>
          <a:p>
            <a:endParaRPr lang="en-US" dirty="0"/>
          </a:p>
          <a:p>
            <a:r>
              <a:rPr lang="en-US" i="1" dirty="0"/>
              <a:t>Separate Communication plan for police personnel.(confidential, not to be shared in DEMP)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Content Placeholder 4" descr="Poll Day Arrangement - Eng-converted 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1138" y="1025227"/>
            <a:ext cx="7615238" cy="557212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Content Placeholder 4" descr="Poll Day Arrangement - Eng-converted 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8560" y="738906"/>
            <a:ext cx="7543800" cy="5786438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Content Placeholder 4" descr="Poll Day Arrangement - Eng-converted 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9427" y="857250"/>
            <a:ext cx="7400925" cy="542925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Content Placeholder 4" descr="Poll Day Arrangement - Eng-converted 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" y="571500"/>
            <a:ext cx="8172400" cy="6025852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Content Placeholder 4" descr="Poll Day Arrangement - Eng-converted 5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42938"/>
            <a:ext cx="8100392" cy="591331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Content Placeholder 4" descr="Poll Day Arrangement - Eng-converted 6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7504" y="714374"/>
            <a:ext cx="7992888" cy="595498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Content Placeholder 4" descr="Poll Day Arrangement - Eng-converted 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7504" y="500062"/>
            <a:ext cx="7992888" cy="628478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20040"/>
            <a:ext cx="7920880" cy="6800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components of DEMP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57298"/>
            <a:ext cx="7920880" cy="54275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Basic information related to the district.</a:t>
            </a:r>
          </a:p>
          <a:p>
            <a:r>
              <a:rPr lang="en-US" dirty="0"/>
              <a:t>Electors’ &amp; P.S.’ details, Material mgmt. Plan.</a:t>
            </a:r>
          </a:p>
          <a:p>
            <a:r>
              <a:rPr lang="en-US" dirty="0"/>
              <a:t>Manpower Mgmt.</a:t>
            </a:r>
          </a:p>
          <a:p>
            <a:r>
              <a:rPr lang="en-US" dirty="0"/>
              <a:t>Movement Plan, Communication Plan.</a:t>
            </a:r>
          </a:p>
          <a:p>
            <a:r>
              <a:rPr lang="en-US" dirty="0"/>
              <a:t>Trainings of diff. officials / Staff welfare</a:t>
            </a:r>
          </a:p>
          <a:p>
            <a:r>
              <a:rPr lang="en-US" dirty="0"/>
              <a:t>SVEEP.</a:t>
            </a:r>
          </a:p>
          <a:p>
            <a:r>
              <a:rPr lang="en-US" dirty="0"/>
              <a:t>MCC/Expenditure Monitoring.</a:t>
            </a:r>
          </a:p>
          <a:p>
            <a:r>
              <a:rPr lang="en-US" dirty="0"/>
              <a:t>Media-related issues: MCMC; Certification and monitoring for paid- news, Standing Committee meetings, complaint –monitoring.</a:t>
            </a:r>
          </a:p>
          <a:p>
            <a:r>
              <a:rPr lang="en-US" dirty="0"/>
              <a:t>Force - deployment plan.</a:t>
            </a:r>
          </a:p>
          <a:p>
            <a:r>
              <a:rPr lang="en-US" dirty="0"/>
              <a:t>Plan for arrangements of Poll-day &amp; Counting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128D6-F8DD-478D-BEB7-DD3D208D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BBED-3A24-43B4-BB37-5EFF8E90BE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9344" y="1268760"/>
            <a:ext cx="7239000" cy="4846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5. TRAININGS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&amp;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  WELFARE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2669640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49405" r="53594" b="24404"/>
          <a:stretch/>
        </p:blipFill>
        <p:spPr bwMode="auto">
          <a:xfrm>
            <a:off x="251521" y="764705"/>
            <a:ext cx="7754945" cy="283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6" t="28142" r="3395" b="43880"/>
          <a:stretch/>
        </p:blipFill>
        <p:spPr bwMode="auto">
          <a:xfrm>
            <a:off x="251521" y="3933056"/>
            <a:ext cx="780288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28C367-5152-4D66-B313-F53DE0E524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116633"/>
            <a:ext cx="7874891" cy="6480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Training plan overview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4881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6" t="56001" r="3395" b="27793"/>
          <a:stretch/>
        </p:blipFill>
        <p:spPr bwMode="auto">
          <a:xfrm>
            <a:off x="318201" y="1196752"/>
            <a:ext cx="768280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27744" r="53378" b="57440"/>
          <a:stretch/>
        </p:blipFill>
        <p:spPr bwMode="auto">
          <a:xfrm>
            <a:off x="323528" y="3861048"/>
            <a:ext cx="7688715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A4236C-F12F-44E6-A4BC-9BF34DF7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7821488" cy="735806"/>
          </a:xfrm>
        </p:spPr>
        <p:txBody>
          <a:bodyPr/>
          <a:lstStyle/>
          <a:p>
            <a:pPr algn="ctr"/>
            <a:r>
              <a:rPr lang="en-US" dirty="0"/>
              <a:t>Training plan overview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46473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Training : polling personnel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/>
          <a:lstStyle/>
          <a:p>
            <a:pPr>
              <a:buNone/>
            </a:pPr>
            <a:r>
              <a:rPr lang="en-US" dirty="0"/>
              <a:t>   DEO to ensure the following with respect to training:-</a:t>
            </a:r>
          </a:p>
          <a:p>
            <a:r>
              <a:rPr lang="en-US" b="1" u="sng" dirty="0"/>
              <a:t>1-(EVMs)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Selection of venue for training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emphasis should be given on </a:t>
            </a:r>
            <a:r>
              <a:rPr lang="en-US" b="1" u="sng" dirty="0">
                <a:solidFill>
                  <a:schemeClr val="tx1"/>
                </a:solidFill>
              </a:rPr>
              <a:t>‘hands-on’</a:t>
            </a:r>
            <a:r>
              <a:rPr lang="en-US" dirty="0">
                <a:solidFill>
                  <a:schemeClr val="tx1"/>
                </a:solidFill>
              </a:rPr>
              <a:t> training rather than classroom lecture mode.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Postal ballot facilitation -centers to be setup at training centers for the benefit of polling staff.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Facilities at Training Centers – Proper facility should be ensured for the polling -staff, proper drinking-water facility, first-aid, medical  and toilet- facility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en-US" dirty="0"/>
              <a:t>Contd.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2-General (Non-EVM Training)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Facilitation center at training venue for postal ballot paper and EDC.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Duties of (PO,P-1, P-2, &amp; P-3) polling personnel at polling stations.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Making them aware with procedure for challenged and tendered- vote.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Apprise all compulsory declarations to be made by PO at different times.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Polling Agents to be voter in same polling- stations.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 – Not to go to voting- compartment to assist the voters.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Issues related to identification of documents of electors.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0F44-F933-4C01-8A83-F6D0AFFA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: S.O. &amp; Other teams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8A0F1-A940-4C92-B94A-C589E4BC4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Well trained Sector officers can proved to be extended hands of RO”</a:t>
            </a:r>
          </a:p>
          <a:p>
            <a:endParaRPr lang="en-US" i="1" dirty="0"/>
          </a:p>
          <a:p>
            <a:r>
              <a:rPr lang="en-US" dirty="0"/>
              <a:t>Training </a:t>
            </a:r>
            <a:r>
              <a:rPr lang="en-US" dirty="0" err="1"/>
              <a:t>rgrdng</a:t>
            </a:r>
            <a:r>
              <a:rPr lang="en-US" dirty="0"/>
              <a:t> entire poll/counting process</a:t>
            </a:r>
          </a:p>
          <a:p>
            <a:endParaRPr lang="en-US" dirty="0"/>
          </a:p>
          <a:p>
            <a:r>
              <a:rPr lang="en-US" dirty="0" err="1"/>
              <a:t>Magistrarial</a:t>
            </a:r>
            <a:r>
              <a:rPr lang="en-US" dirty="0"/>
              <a:t> </a:t>
            </a:r>
            <a:r>
              <a:rPr lang="en-US" dirty="0" err="1"/>
              <a:t>traing</a:t>
            </a:r>
            <a:r>
              <a:rPr lang="en-US" dirty="0"/>
              <a:t> too</a:t>
            </a:r>
          </a:p>
          <a:p>
            <a:endParaRPr lang="en-US" dirty="0"/>
          </a:p>
          <a:p>
            <a:r>
              <a:rPr lang="en-US" dirty="0"/>
              <a:t>Trainings to different teams like, SST, FST, VVT, EEM etc.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93226-6DC6-4798-B46A-0D82D6CC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513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608630"/>
          </a:xfrm>
        </p:spPr>
        <p:txBody>
          <a:bodyPr/>
          <a:lstStyle/>
          <a:p>
            <a:pPr algn="ctr"/>
            <a:r>
              <a:rPr lang="en-US" dirty="0"/>
              <a:t>Micro – Observers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355160" cy="54315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b="1" u="sng" dirty="0"/>
              <a:t>DEO to arrange :-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Appointment of Micro -Observers from the pool of Central Govt. PSUs in consultation with  observer.</a:t>
            </a:r>
          </a:p>
          <a:p>
            <a:r>
              <a:rPr lang="en-US" dirty="0"/>
              <a:t>Training of Micro -Observers.</a:t>
            </a:r>
          </a:p>
          <a:p>
            <a:r>
              <a:rPr lang="en-US" dirty="0"/>
              <a:t>Nodal Officer for Micro -Observers at DEO Office.</a:t>
            </a:r>
          </a:p>
          <a:p>
            <a:r>
              <a:rPr lang="en-US" dirty="0"/>
              <a:t>Separate Route-chart &amp; Transportation arrangements for Micro- Observers.</a:t>
            </a:r>
          </a:p>
          <a:p>
            <a:r>
              <a:rPr lang="en-US" dirty="0"/>
              <a:t>Integrating Micro -Observers with Communication Plan.</a:t>
            </a:r>
          </a:p>
          <a:p>
            <a:r>
              <a:rPr lang="en-US" dirty="0"/>
              <a:t>Briefing of Micro -Observers before sending them to Polling Stations by Observer (if possible)</a:t>
            </a:r>
          </a:p>
          <a:p>
            <a:r>
              <a:rPr lang="en-US" dirty="0"/>
              <a:t>Micro-Observers’ diaries to be scrutinized by Observers at the reception- centre.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en-US" dirty="0"/>
              <a:t>Polling personnel welfare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127512"/>
          </a:xfrm>
        </p:spPr>
        <p:txBody>
          <a:bodyPr/>
          <a:lstStyle/>
          <a:p>
            <a:pPr>
              <a:buNone/>
            </a:pPr>
            <a:r>
              <a:rPr lang="en-US" dirty="0"/>
              <a:t>   </a:t>
            </a:r>
            <a:r>
              <a:rPr lang="en-US" b="1" u="sng" dirty="0"/>
              <a:t>DEO to ensure the following with respect to polling- personnel welfare:-</a:t>
            </a:r>
          </a:p>
          <a:p>
            <a:pPr>
              <a:buNone/>
            </a:pPr>
            <a:endParaRPr lang="en-US" b="1" dirty="0"/>
          </a:p>
          <a:p>
            <a:r>
              <a:rPr lang="en-US" dirty="0"/>
              <a:t>Appointment of nodal officer to coordinate and supervise polling personnel welfare measures.</a:t>
            </a:r>
          </a:p>
          <a:p>
            <a:r>
              <a:rPr lang="en-US" dirty="0"/>
              <a:t>Providing basic amenities at Training, Distribution, Reception, and Boarding venue : Drinking water, toilets, helpdesk, healthcare.</a:t>
            </a:r>
          </a:p>
          <a:p>
            <a:r>
              <a:rPr lang="en-US" dirty="0"/>
              <a:t>A senior officer to supervise transport facilities of the Polling- Personnel.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Tracking of movement of Polling personnel for  their safe return to the reception center.</a:t>
            </a:r>
          </a:p>
          <a:p>
            <a:pPr algn="just"/>
            <a:r>
              <a:rPr lang="en-US" dirty="0"/>
              <a:t>Providing basic-amenities at polling stations: light, toilet, furniture, drinking water, food etc.</a:t>
            </a:r>
          </a:p>
          <a:p>
            <a:pPr algn="just"/>
            <a:r>
              <a:rPr lang="en-US" dirty="0"/>
              <a:t>Making ex-gratia / compensation payment in case of any injury or death.</a:t>
            </a:r>
          </a:p>
          <a:p>
            <a:pPr algn="just"/>
            <a:r>
              <a:rPr lang="en-US" dirty="0"/>
              <a:t>Issue of photo identity card to the polling personnel (Presiding Officers, polling officers, counting supervisors and counting assistants etc.) ECI Inst. No. 464/INST/2007/PLN-1, Dated 12.10.2007</a:t>
            </a:r>
          </a:p>
          <a:p>
            <a:pPr algn="just"/>
            <a:r>
              <a:rPr lang="en-US" dirty="0"/>
              <a:t>Special care while classifying in case of women and physically handicapped persons &amp; persons having mental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2" t="23611" r="3395" b="23413"/>
          <a:stretch/>
        </p:blipFill>
        <p:spPr bwMode="auto">
          <a:xfrm>
            <a:off x="251520" y="1127853"/>
            <a:ext cx="7749480" cy="554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4DB1B-49A6-4A80-8ECC-0E0208ED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749480" cy="735806"/>
          </a:xfrm>
        </p:spPr>
        <p:txBody>
          <a:bodyPr/>
          <a:lstStyle/>
          <a:p>
            <a:pPr algn="ctr"/>
            <a:r>
              <a:rPr lang="en-US" dirty="0"/>
              <a:t>: Staff welfare 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017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890639">
            <a:off x="194214" y="1814495"/>
            <a:ext cx="7531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07433" y="6556248"/>
            <a:ext cx="588336" cy="228600"/>
          </a:xfrm>
        </p:spPr>
        <p:txBody>
          <a:bodyPr/>
          <a:lstStyle/>
          <a:p>
            <a:fld id="{F272C6EF-A369-46FD-8D74-A00ED7A944F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0" name="Diagram group"/>
          <p:cNvGrpSpPr/>
          <p:nvPr/>
        </p:nvGrpSpPr>
        <p:grpSpPr>
          <a:xfrm>
            <a:off x="467544" y="188640"/>
            <a:ext cx="7632847" cy="6480720"/>
            <a:chOff x="1926006" y="24706"/>
            <a:chExt cx="5444386" cy="5668592"/>
          </a:xfrm>
          <a:scene3d>
            <a:camera prst="isometricOffAxis2Left" zoom="95000"/>
            <a:lightRig rig="flat" dir="t"/>
          </a:scene3d>
        </p:grpSpPr>
        <p:grpSp>
          <p:nvGrpSpPr>
            <p:cNvPr id="71" name="Group 70"/>
            <p:cNvGrpSpPr/>
            <p:nvPr/>
          </p:nvGrpSpPr>
          <p:grpSpPr>
            <a:xfrm>
              <a:off x="4104366" y="2315169"/>
              <a:ext cx="1087666" cy="1087666"/>
              <a:chOff x="4104366" y="2315169"/>
              <a:chExt cx="1087666" cy="1087666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4104366" y="2315169"/>
                <a:ext cx="1087666" cy="1087666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3" name="Oval 4"/>
              <p:cNvSpPr txBox="1"/>
              <p:nvPr/>
            </p:nvSpPr>
            <p:spPr>
              <a:xfrm>
                <a:off x="4263651" y="2474454"/>
                <a:ext cx="769096" cy="7690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>
                    <a:solidFill>
                      <a:srgbClr val="000000"/>
                    </a:solidFill>
                  </a:rPr>
                  <a:t>DEMP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618130" y="1112373"/>
              <a:ext cx="60139" cy="1202796"/>
              <a:chOff x="4618130" y="1112373"/>
              <a:chExt cx="60139" cy="1202796"/>
            </a:xfrm>
          </p:grpSpPr>
          <p:sp>
            <p:nvSpPr>
              <p:cNvPr id="130" name="Straight Connector 5"/>
              <p:cNvSpPr/>
              <p:nvPr/>
            </p:nvSpPr>
            <p:spPr>
              <a:xfrm rot="16200000">
                <a:off x="4046801" y="1703241"/>
                <a:ext cx="1202796" cy="2105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0529"/>
                    </a:moveTo>
                    <a:lnTo>
                      <a:pt x="1202796" y="10529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1" name="Straight Connector 6"/>
              <p:cNvSpPr txBox="1"/>
              <p:nvPr/>
            </p:nvSpPr>
            <p:spPr>
              <a:xfrm rot="16200000">
                <a:off x="4618130" y="1683701"/>
                <a:ext cx="60139" cy="60139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104366" y="24706"/>
              <a:ext cx="1087666" cy="1087666"/>
              <a:chOff x="4104366" y="24706"/>
              <a:chExt cx="1087666" cy="1087666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4104366" y="24706"/>
                <a:ext cx="1087666" cy="1087666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9" name="Oval 8"/>
              <p:cNvSpPr txBox="1"/>
              <p:nvPr/>
            </p:nvSpPr>
            <p:spPr>
              <a:xfrm>
                <a:off x="4263651" y="183991"/>
                <a:ext cx="769096" cy="7690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>
                    <a:solidFill>
                      <a:srgbClr val="000000"/>
                    </a:solidFill>
                  </a:rPr>
                  <a:t>District Profile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5291280" y="1331093"/>
              <a:ext cx="60139" cy="1202796"/>
              <a:chOff x="5291280" y="1331093"/>
              <a:chExt cx="60139" cy="1202796"/>
            </a:xfrm>
          </p:grpSpPr>
          <p:sp>
            <p:nvSpPr>
              <p:cNvPr id="126" name="Straight Connector 9"/>
              <p:cNvSpPr/>
              <p:nvPr/>
            </p:nvSpPr>
            <p:spPr>
              <a:xfrm rot="18360000">
                <a:off x="4719951" y="1921961"/>
                <a:ext cx="1202796" cy="2105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0529"/>
                    </a:moveTo>
                    <a:lnTo>
                      <a:pt x="1202796" y="10529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7" name="Straight Connector 10"/>
              <p:cNvSpPr txBox="1"/>
              <p:nvPr/>
            </p:nvSpPr>
            <p:spPr>
              <a:xfrm rot="18360000">
                <a:off x="5291280" y="1902421"/>
                <a:ext cx="60139" cy="60139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450667" y="462146"/>
              <a:ext cx="1087666" cy="1087666"/>
              <a:chOff x="5450667" y="462146"/>
              <a:chExt cx="1087666" cy="1087666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450667" y="462146"/>
                <a:ext cx="1087666" cy="1087666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5" name="Oval 12"/>
              <p:cNvSpPr txBox="1"/>
              <p:nvPr/>
            </p:nvSpPr>
            <p:spPr>
              <a:xfrm>
                <a:off x="5609952" y="621431"/>
                <a:ext cx="769096" cy="7690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>
                    <a:solidFill>
                      <a:srgbClr val="000000"/>
                    </a:solidFill>
                  </a:rPr>
                  <a:t>Electors &amp; PS Details+ Logistics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135981" y="2475037"/>
              <a:ext cx="1202796" cy="60139"/>
              <a:chOff x="5135981" y="2475037"/>
              <a:chExt cx="1202796" cy="60139"/>
            </a:xfrm>
          </p:grpSpPr>
          <p:sp>
            <p:nvSpPr>
              <p:cNvPr id="122" name="Straight Connector 13"/>
              <p:cNvSpPr/>
              <p:nvPr/>
            </p:nvSpPr>
            <p:spPr>
              <a:xfrm rot="20520000">
                <a:off x="5135981" y="2494577"/>
                <a:ext cx="1202796" cy="2105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0529"/>
                    </a:moveTo>
                    <a:lnTo>
                      <a:pt x="1202796" y="10529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3" name="Straight Connector 14"/>
              <p:cNvSpPr txBox="1"/>
              <p:nvPr/>
            </p:nvSpPr>
            <p:spPr>
              <a:xfrm rot="20520000">
                <a:off x="5707310" y="2475037"/>
                <a:ext cx="60139" cy="60139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282726" y="1607377"/>
              <a:ext cx="1087666" cy="1087666"/>
              <a:chOff x="6282726" y="1607377"/>
              <a:chExt cx="1087666" cy="1087666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6282726" y="1607377"/>
                <a:ext cx="1087666" cy="1087666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1" name="Oval 16"/>
              <p:cNvSpPr txBox="1"/>
              <p:nvPr/>
            </p:nvSpPr>
            <p:spPr>
              <a:xfrm>
                <a:off x="6442011" y="1766662"/>
                <a:ext cx="769096" cy="7690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>
                    <a:solidFill>
                      <a:srgbClr val="000000"/>
                    </a:solidFill>
                  </a:rPr>
                  <a:t>Manpower planning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5135981" y="3182829"/>
              <a:ext cx="1202796" cy="60139"/>
              <a:chOff x="5135981" y="3182829"/>
              <a:chExt cx="1202796" cy="60139"/>
            </a:xfrm>
          </p:grpSpPr>
          <p:sp>
            <p:nvSpPr>
              <p:cNvPr id="118" name="Straight Connector 17"/>
              <p:cNvSpPr/>
              <p:nvPr/>
            </p:nvSpPr>
            <p:spPr>
              <a:xfrm rot="1080000">
                <a:off x="5135981" y="3202369"/>
                <a:ext cx="1202796" cy="2105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0529"/>
                    </a:moveTo>
                    <a:lnTo>
                      <a:pt x="1202796" y="10529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9" name="Straight Connector 18"/>
              <p:cNvSpPr txBox="1"/>
              <p:nvPr/>
            </p:nvSpPr>
            <p:spPr>
              <a:xfrm rot="1080000">
                <a:off x="5707310" y="3182829"/>
                <a:ext cx="60139" cy="60139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282726" y="3022961"/>
              <a:ext cx="1087666" cy="1087666"/>
              <a:chOff x="6282726" y="3022961"/>
              <a:chExt cx="1087666" cy="1087666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6282726" y="3022961"/>
                <a:ext cx="1087666" cy="1087666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7" name="Oval 20"/>
              <p:cNvSpPr txBox="1"/>
              <p:nvPr/>
            </p:nvSpPr>
            <p:spPr>
              <a:xfrm>
                <a:off x="6442011" y="3182246"/>
                <a:ext cx="769096" cy="7690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err="1">
                    <a:solidFill>
                      <a:srgbClr val="000000"/>
                    </a:solidFill>
                  </a:rPr>
                  <a:t>Communication</a:t>
                </a:r>
                <a:r>
                  <a:rPr lang="en-US" sz="1600" b="1" dirty="0" err="1">
                    <a:solidFill>
                      <a:srgbClr val="000000"/>
                    </a:solidFill>
                  </a:rPr>
                  <a:t>+Movement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kern="1200" dirty="0">
                    <a:solidFill>
                      <a:srgbClr val="000000"/>
                    </a:solidFill>
                  </a:rPr>
                  <a:t>plan 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291280" y="3184116"/>
              <a:ext cx="60139" cy="1202796"/>
              <a:chOff x="5291280" y="3184116"/>
              <a:chExt cx="60139" cy="1202796"/>
            </a:xfrm>
          </p:grpSpPr>
          <p:sp>
            <p:nvSpPr>
              <p:cNvPr id="114" name="Straight Connector 21"/>
              <p:cNvSpPr/>
              <p:nvPr/>
            </p:nvSpPr>
            <p:spPr>
              <a:xfrm rot="3240000">
                <a:off x="4719951" y="3774984"/>
                <a:ext cx="1202796" cy="2105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0529"/>
                    </a:moveTo>
                    <a:lnTo>
                      <a:pt x="1202796" y="10529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5" name="Straight Connector 22"/>
              <p:cNvSpPr txBox="1"/>
              <p:nvPr/>
            </p:nvSpPr>
            <p:spPr>
              <a:xfrm rot="3240000">
                <a:off x="5291280" y="3755444"/>
                <a:ext cx="60139" cy="60139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450667" y="4168193"/>
              <a:ext cx="1087666" cy="1087666"/>
              <a:chOff x="5450667" y="4168193"/>
              <a:chExt cx="1087666" cy="1087666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5450667" y="4168193"/>
                <a:ext cx="1087666" cy="1087666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3" name="Oval 24"/>
              <p:cNvSpPr txBox="1"/>
              <p:nvPr/>
            </p:nvSpPr>
            <p:spPr>
              <a:xfrm>
                <a:off x="5609952" y="4327478"/>
                <a:ext cx="769096" cy="7690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 err="1">
                    <a:solidFill>
                      <a:srgbClr val="000000"/>
                    </a:solidFill>
                  </a:rPr>
                  <a:t>Trainnings+Staff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 welfare</a:t>
                </a:r>
                <a:r>
                  <a:rPr lang="en-US" sz="1600" b="1" kern="12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618130" y="3402836"/>
              <a:ext cx="60139" cy="1202796"/>
              <a:chOff x="4618130" y="3402836"/>
              <a:chExt cx="60139" cy="1202796"/>
            </a:xfrm>
          </p:grpSpPr>
          <p:sp>
            <p:nvSpPr>
              <p:cNvPr id="110" name="Straight Connector 25"/>
              <p:cNvSpPr/>
              <p:nvPr/>
            </p:nvSpPr>
            <p:spPr>
              <a:xfrm rot="5400000">
                <a:off x="4046801" y="3993704"/>
                <a:ext cx="1202796" cy="2105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0529"/>
                    </a:moveTo>
                    <a:lnTo>
                      <a:pt x="1202796" y="10529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1" name="Straight Connector 26"/>
              <p:cNvSpPr txBox="1"/>
              <p:nvPr/>
            </p:nvSpPr>
            <p:spPr>
              <a:xfrm rot="5400000">
                <a:off x="4618130" y="3974164"/>
                <a:ext cx="60139" cy="60139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104366" y="4605632"/>
              <a:ext cx="1087666" cy="1087666"/>
              <a:chOff x="4104366" y="4605632"/>
              <a:chExt cx="1087666" cy="1087666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4104366" y="4605632"/>
                <a:ext cx="1087666" cy="1087666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9" name="Oval 28"/>
              <p:cNvSpPr txBox="1"/>
              <p:nvPr/>
            </p:nvSpPr>
            <p:spPr>
              <a:xfrm>
                <a:off x="4263651" y="4764917"/>
                <a:ext cx="769096" cy="7690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SVEEP</a:t>
                </a:r>
                <a:endParaRPr lang="en-US" sz="1600" b="1" kern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944979" y="3184116"/>
              <a:ext cx="60139" cy="1202796"/>
              <a:chOff x="3944979" y="3184116"/>
              <a:chExt cx="60139" cy="1202796"/>
            </a:xfrm>
          </p:grpSpPr>
          <p:sp>
            <p:nvSpPr>
              <p:cNvPr id="106" name="Straight Connector 29"/>
              <p:cNvSpPr/>
              <p:nvPr/>
            </p:nvSpPr>
            <p:spPr>
              <a:xfrm rot="7560000">
                <a:off x="3373651" y="3774984"/>
                <a:ext cx="1202796" cy="2105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0529"/>
                    </a:moveTo>
                    <a:lnTo>
                      <a:pt x="1202796" y="10529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7" name="Straight Connector 30"/>
              <p:cNvSpPr txBox="1"/>
              <p:nvPr/>
            </p:nvSpPr>
            <p:spPr>
              <a:xfrm rot="18360000">
                <a:off x="3944979" y="3755444"/>
                <a:ext cx="60139" cy="60139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2758066" y="4168193"/>
              <a:ext cx="1087666" cy="1087666"/>
              <a:chOff x="2758066" y="4168193"/>
              <a:chExt cx="1087666" cy="1087666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2758066" y="4168193"/>
                <a:ext cx="1087666" cy="1087666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5" name="Oval 32"/>
              <p:cNvSpPr txBox="1"/>
              <p:nvPr/>
            </p:nvSpPr>
            <p:spPr>
              <a:xfrm>
                <a:off x="2917351" y="4327478"/>
                <a:ext cx="769096" cy="7690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dirty="0" err="1">
                    <a:solidFill>
                      <a:srgbClr val="000000"/>
                    </a:solidFill>
                  </a:rPr>
                  <a:t>MCC+Exp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. </a:t>
                </a:r>
                <a:r>
                  <a:rPr lang="en-US" sz="1600" b="1" dirty="0" err="1">
                    <a:solidFill>
                      <a:srgbClr val="000000"/>
                    </a:solidFill>
                  </a:rPr>
                  <a:t>moni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. plan</a:t>
                </a:r>
                <a:endParaRPr lang="en-US" sz="1600" b="1" kern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957621" y="3182829"/>
              <a:ext cx="1202796" cy="60139"/>
              <a:chOff x="2957621" y="3182829"/>
              <a:chExt cx="1202796" cy="60139"/>
            </a:xfrm>
          </p:grpSpPr>
          <p:sp>
            <p:nvSpPr>
              <p:cNvPr id="102" name="Straight Connector 33"/>
              <p:cNvSpPr/>
              <p:nvPr/>
            </p:nvSpPr>
            <p:spPr>
              <a:xfrm rot="9720000">
                <a:off x="2957621" y="3202369"/>
                <a:ext cx="1202796" cy="2105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0529"/>
                    </a:moveTo>
                    <a:lnTo>
                      <a:pt x="1202796" y="10529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3" name="Straight Connector 34"/>
              <p:cNvSpPr txBox="1"/>
              <p:nvPr/>
            </p:nvSpPr>
            <p:spPr>
              <a:xfrm rot="20520000">
                <a:off x="3528950" y="3182829"/>
                <a:ext cx="60139" cy="60139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N" sz="500" kern="120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926006" y="3022961"/>
              <a:ext cx="1087666" cy="1087666"/>
              <a:chOff x="1926006" y="3022961"/>
              <a:chExt cx="1087666" cy="1087666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1926006" y="3022961"/>
                <a:ext cx="1087666" cy="1087666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1" name="Oval 36"/>
              <p:cNvSpPr txBox="1"/>
              <p:nvPr/>
            </p:nvSpPr>
            <p:spPr>
              <a:xfrm>
                <a:off x="2085291" y="3182246"/>
                <a:ext cx="769096" cy="7690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dirty="0" err="1">
                    <a:solidFill>
                      <a:srgbClr val="000000"/>
                    </a:solidFill>
                  </a:rPr>
                  <a:t>Media+Compl</a:t>
                </a:r>
                <a:r>
                  <a:rPr lang="en-US" sz="1300" b="1" dirty="0">
                    <a:solidFill>
                      <a:srgbClr val="000000"/>
                    </a:solidFill>
                  </a:rPr>
                  <a:t>. Monitoring</a:t>
                </a:r>
                <a:endParaRPr lang="en-US" sz="1300" b="1" kern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2957621" y="2475037"/>
              <a:ext cx="1202796" cy="60139"/>
              <a:chOff x="2957621" y="2475037"/>
              <a:chExt cx="1202796" cy="60139"/>
            </a:xfrm>
          </p:grpSpPr>
          <p:sp>
            <p:nvSpPr>
              <p:cNvPr id="98" name="Straight Connector 37"/>
              <p:cNvSpPr/>
              <p:nvPr/>
            </p:nvSpPr>
            <p:spPr>
              <a:xfrm rot="11880000">
                <a:off x="2957621" y="2494577"/>
                <a:ext cx="1202796" cy="2105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0529"/>
                    </a:moveTo>
                    <a:lnTo>
                      <a:pt x="1202796" y="10529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9" name="Straight Connector 38"/>
              <p:cNvSpPr txBox="1"/>
              <p:nvPr/>
            </p:nvSpPr>
            <p:spPr>
              <a:xfrm rot="22680000">
                <a:off x="3528950" y="2475037"/>
                <a:ext cx="60139" cy="60139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N" sz="500" kern="1200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926006" y="1607377"/>
              <a:ext cx="1087666" cy="1087666"/>
              <a:chOff x="1926006" y="1607377"/>
              <a:chExt cx="1087666" cy="1087666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1926006" y="1607377"/>
                <a:ext cx="1087666" cy="1087666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7" name="Oval 40"/>
              <p:cNvSpPr txBox="1"/>
              <p:nvPr/>
            </p:nvSpPr>
            <p:spPr>
              <a:xfrm>
                <a:off x="2085291" y="1766662"/>
                <a:ext cx="769096" cy="7690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rgbClr val="000000"/>
                    </a:solidFill>
                  </a:rPr>
                  <a:t>Force Deployment plan</a:t>
                </a:r>
                <a:endParaRPr lang="en-US" sz="1800" b="1" kern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944979" y="1331093"/>
              <a:ext cx="60139" cy="1202796"/>
              <a:chOff x="3944979" y="1331093"/>
              <a:chExt cx="60139" cy="1202796"/>
            </a:xfrm>
          </p:grpSpPr>
          <p:sp>
            <p:nvSpPr>
              <p:cNvPr id="94" name="Straight Connector 41"/>
              <p:cNvSpPr/>
              <p:nvPr/>
            </p:nvSpPr>
            <p:spPr>
              <a:xfrm rot="14040000">
                <a:off x="3373651" y="1921961"/>
                <a:ext cx="1202796" cy="2105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0529"/>
                    </a:moveTo>
                    <a:lnTo>
                      <a:pt x="1202796" y="10529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Straight Connector 42"/>
              <p:cNvSpPr txBox="1"/>
              <p:nvPr/>
            </p:nvSpPr>
            <p:spPr>
              <a:xfrm rot="24840000">
                <a:off x="3944979" y="1902421"/>
                <a:ext cx="60139" cy="60139"/>
              </a:xfrm>
              <a:prstGeom prst="rect">
                <a:avLst/>
              </a:prstGeom>
              <a:sp3d z="-4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2758066" y="462146"/>
              <a:ext cx="1087666" cy="1087666"/>
              <a:chOff x="2758066" y="462146"/>
              <a:chExt cx="1087666" cy="1087666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758066" y="462146"/>
                <a:ext cx="1087666" cy="1087666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Oval 44"/>
              <p:cNvSpPr txBox="1"/>
              <p:nvPr/>
            </p:nvSpPr>
            <p:spPr>
              <a:xfrm>
                <a:off x="2917351" y="621431"/>
                <a:ext cx="769096" cy="7690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Poll/Counting day mgmt.</a:t>
                </a:r>
                <a:endParaRPr lang="en-US" sz="1600" b="1" kern="12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060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D559D-65E8-447E-A3D4-0E38D90B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2A02-C655-4D49-AC2F-4197D70417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1352" y="1609725"/>
            <a:ext cx="7239000" cy="4846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6. SVEEP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42804605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C9D146-3E8E-4F50-BF0B-B58A72ED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8269"/>
            <a:ext cx="7242048" cy="86491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: </a:t>
            </a:r>
            <a:r>
              <a:rPr lang="en-US" sz="4800" dirty="0" err="1"/>
              <a:t>Sveep</a:t>
            </a:r>
            <a:r>
              <a:rPr lang="en-US" sz="4800" dirty="0"/>
              <a:t> :</a:t>
            </a:r>
            <a:endParaRPr lang="en-IN" sz="4800" dirty="0"/>
          </a:p>
        </p:txBody>
      </p:sp>
      <p:sp>
        <p:nvSpPr>
          <p:cNvPr id="7" name="Rectangle 6"/>
          <p:cNvSpPr/>
          <p:nvPr/>
        </p:nvSpPr>
        <p:spPr>
          <a:xfrm>
            <a:off x="457200" y="1714500"/>
            <a:ext cx="51435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FF8740"/>
                </a:solidFill>
                <a:cs typeface="Times New Roman" panose="02020603050405020304" pitchFamily="18" charset="0"/>
              </a:rPr>
              <a:t>S</a:t>
            </a:r>
            <a:r>
              <a:rPr lang="en-US" sz="2100" b="1" dirty="0">
                <a:cs typeface="Times New Roman" panose="02020603050405020304" pitchFamily="18" charset="0"/>
              </a:rPr>
              <a:t>ystematic </a:t>
            </a:r>
            <a:r>
              <a:rPr lang="en-US" sz="2100" b="1" dirty="0">
                <a:solidFill>
                  <a:srgbClr val="FF8740"/>
                </a:solidFill>
                <a:cs typeface="Times New Roman" panose="02020603050405020304" pitchFamily="18" charset="0"/>
              </a:rPr>
              <a:t>V</a:t>
            </a:r>
            <a:r>
              <a:rPr lang="en-US" sz="2100" b="1" dirty="0">
                <a:cs typeface="Times New Roman" panose="02020603050405020304" pitchFamily="18" charset="0"/>
              </a:rPr>
              <a:t>oters’ </a:t>
            </a:r>
            <a:r>
              <a:rPr lang="en-US" sz="2100" b="1" dirty="0">
                <a:solidFill>
                  <a:srgbClr val="FF8740"/>
                </a:solidFill>
                <a:cs typeface="Times New Roman" panose="02020603050405020304" pitchFamily="18" charset="0"/>
              </a:rPr>
              <a:t>E</a:t>
            </a:r>
            <a:r>
              <a:rPr lang="en-US" sz="2100" b="1" dirty="0">
                <a:cs typeface="Times New Roman" panose="02020603050405020304" pitchFamily="18" charset="0"/>
              </a:rPr>
              <a:t>ducation And </a:t>
            </a:r>
            <a:r>
              <a:rPr lang="en-US" sz="2100" b="1" dirty="0">
                <a:solidFill>
                  <a:srgbClr val="FF8740"/>
                </a:solidFill>
                <a:cs typeface="Times New Roman" panose="02020603050405020304" pitchFamily="18" charset="0"/>
              </a:rPr>
              <a:t>E</a:t>
            </a:r>
            <a:r>
              <a:rPr lang="en-US" sz="2100" b="1" dirty="0">
                <a:cs typeface="Times New Roman" panose="02020603050405020304" pitchFamily="18" charset="0"/>
              </a:rPr>
              <a:t>lectoral </a:t>
            </a:r>
            <a:r>
              <a:rPr lang="en-US" sz="2100" b="1" dirty="0">
                <a:solidFill>
                  <a:srgbClr val="FF8740"/>
                </a:solidFill>
                <a:cs typeface="Times New Roman" panose="02020603050405020304" pitchFamily="18" charset="0"/>
              </a:rPr>
              <a:t>P</a:t>
            </a:r>
            <a:r>
              <a:rPr lang="en-US" sz="2100" b="1" dirty="0">
                <a:cs typeface="Times New Roman" panose="02020603050405020304" pitchFamily="18" charset="0"/>
              </a:rPr>
              <a:t>articipation</a:t>
            </a:r>
          </a:p>
          <a:p>
            <a:pPr algn="ctr">
              <a:defRPr/>
            </a:pPr>
            <a:endParaRPr lang="en-US" sz="2100" b="1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100" dirty="0">
                <a:cs typeface="Times New Roman" panose="02020603050405020304" pitchFamily="18" charset="0"/>
              </a:rPr>
              <a:t>SVEEP Plan </a:t>
            </a:r>
          </a:p>
          <a:p>
            <a:pPr>
              <a:defRPr/>
            </a:pPr>
            <a:r>
              <a:rPr lang="en-US" sz="2100" dirty="0">
                <a:cs typeface="Times New Roman" panose="02020603050405020304" pitchFamily="18" charset="0"/>
              </a:rPr>
              <a:t>Identify low turnout PSs</a:t>
            </a:r>
          </a:p>
          <a:p>
            <a:pPr>
              <a:defRPr/>
            </a:pPr>
            <a:r>
              <a:rPr lang="en-US" sz="2100" dirty="0">
                <a:cs typeface="Times New Roman" panose="02020603050405020304" pitchFamily="18" charset="0"/>
              </a:rPr>
              <a:t>Situation Analysis</a:t>
            </a:r>
          </a:p>
          <a:p>
            <a:pPr>
              <a:defRPr/>
            </a:pPr>
            <a:r>
              <a:rPr lang="en-US" sz="2100" dirty="0">
                <a:cs typeface="Times New Roman" panose="02020603050405020304" pitchFamily="18" charset="0"/>
              </a:rPr>
              <a:t>IMF</a:t>
            </a:r>
          </a:p>
          <a:p>
            <a:pPr>
              <a:defRPr/>
            </a:pPr>
            <a:r>
              <a:rPr lang="en-US" sz="2100" dirty="0">
                <a:cs typeface="Times New Roman" panose="02020603050405020304" pitchFamily="18" charset="0"/>
              </a:rPr>
              <a:t>Special campaign</a:t>
            </a:r>
          </a:p>
          <a:p>
            <a:pPr>
              <a:defRPr/>
            </a:pPr>
            <a:r>
              <a:rPr lang="en-US" sz="2100" dirty="0">
                <a:cs typeface="Times New Roman" panose="02020603050405020304" pitchFamily="18" charset="0"/>
              </a:rPr>
              <a:t>Involvement of Media and CSOs</a:t>
            </a:r>
          </a:p>
          <a:p>
            <a:pPr>
              <a:defRPr/>
            </a:pPr>
            <a:r>
              <a:rPr lang="en-US" sz="2100" dirty="0">
                <a:cs typeface="Times New Roman" panose="02020603050405020304" pitchFamily="18" charset="0"/>
              </a:rPr>
              <a:t>Involvement of Youth Organizations</a:t>
            </a:r>
          </a:p>
          <a:p>
            <a:pPr>
              <a:defRPr/>
            </a:pPr>
            <a:r>
              <a:rPr lang="en-US" sz="2100" dirty="0">
                <a:cs typeface="Times New Roman" panose="02020603050405020304" pitchFamily="18" charset="0"/>
              </a:rPr>
              <a:t>Special measures to Females, </a:t>
            </a:r>
            <a:r>
              <a:rPr lang="en-US" sz="2100" dirty="0" err="1">
                <a:cs typeface="Times New Roman" panose="02020603050405020304" pitchFamily="18" charset="0"/>
              </a:rPr>
              <a:t>PwDs</a:t>
            </a:r>
            <a:r>
              <a:rPr lang="en-US" sz="2100" dirty="0">
                <a:cs typeface="Times New Roman" panose="02020603050405020304" pitchFamily="18" charset="0"/>
              </a:rPr>
              <a:t>, Marginalized groups, vulnerable</a:t>
            </a:r>
          </a:p>
          <a:p>
            <a:pPr>
              <a:defRPr/>
            </a:pPr>
            <a:r>
              <a:rPr lang="en-US" sz="2100" dirty="0">
                <a:cs typeface="Times New Roman" panose="02020603050405020304" pitchFamily="18" charset="0"/>
              </a:rPr>
              <a:t>Roll of Booth Awareness Group</a:t>
            </a:r>
          </a:p>
        </p:txBody>
      </p:sp>
      <p:pic>
        <p:nvPicPr>
          <p:cNvPr id="9223" name="Picture 7" descr="loudspeake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150" y="1714500"/>
            <a:ext cx="2228850" cy="42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23810" r="53558" b="23611"/>
          <a:stretch/>
        </p:blipFill>
        <p:spPr bwMode="auto">
          <a:xfrm>
            <a:off x="251520" y="1268760"/>
            <a:ext cx="77494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C9D79D-6A95-4E54-8007-3704D2AD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20040"/>
            <a:ext cx="7749480" cy="735806"/>
          </a:xfrm>
        </p:spPr>
        <p:txBody>
          <a:bodyPr/>
          <a:lstStyle/>
          <a:p>
            <a:pPr algn="ctr"/>
            <a:r>
              <a:rPr lang="en-US" dirty="0" err="1"/>
              <a:t>Sveep</a:t>
            </a:r>
            <a:r>
              <a:rPr lang="en-US" dirty="0"/>
              <a:t> : overview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19288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5" t="23810" r="3507" b="25824"/>
          <a:stretch/>
        </p:blipFill>
        <p:spPr bwMode="auto">
          <a:xfrm>
            <a:off x="107504" y="1593058"/>
            <a:ext cx="7893499" cy="50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45BC9-AAAE-4869-A27F-C26266A3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0040"/>
            <a:ext cx="7893496" cy="735806"/>
          </a:xfrm>
        </p:spPr>
        <p:txBody>
          <a:bodyPr/>
          <a:lstStyle/>
          <a:p>
            <a:pPr algn="ctr"/>
            <a:r>
              <a:rPr lang="en-US" dirty="0" err="1"/>
              <a:t>Sveep</a:t>
            </a:r>
            <a:r>
              <a:rPr lang="en-US" dirty="0"/>
              <a:t> : overview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82767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18" y="332656"/>
            <a:ext cx="7704858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23611" r="53595" b="24207"/>
          <a:stretch/>
        </p:blipFill>
        <p:spPr bwMode="auto">
          <a:xfrm>
            <a:off x="251521" y="1578066"/>
            <a:ext cx="7749482" cy="50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252A69-D12F-41C9-B484-2E360DDB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8" y="320040"/>
            <a:ext cx="7704858" cy="804704"/>
          </a:xfrm>
        </p:spPr>
        <p:txBody>
          <a:bodyPr/>
          <a:lstStyle/>
          <a:p>
            <a:pPr algn="ctr"/>
            <a:r>
              <a:rPr lang="en-US" dirty="0" err="1"/>
              <a:t>Sveep</a:t>
            </a:r>
            <a:r>
              <a:rPr lang="en-US" dirty="0"/>
              <a:t> : overview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0333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4" t="23611" r="3618" b="41433"/>
          <a:stretch/>
        </p:blipFill>
        <p:spPr bwMode="auto">
          <a:xfrm>
            <a:off x="251520" y="1598677"/>
            <a:ext cx="7776381" cy="493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5B245-F899-43CC-9FDE-5061020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320040"/>
            <a:ext cx="7776381" cy="804704"/>
          </a:xfrm>
        </p:spPr>
        <p:txBody>
          <a:bodyPr/>
          <a:lstStyle/>
          <a:p>
            <a:pPr algn="ctr"/>
            <a:r>
              <a:rPr lang="en-US" dirty="0" err="1"/>
              <a:t>Sveep</a:t>
            </a:r>
            <a:r>
              <a:rPr lang="en-US" dirty="0"/>
              <a:t> : overview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03646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14F2B-ACBC-48C4-8D02-F308C52B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961E-2DF9-4F9C-93C6-84C8C03AA6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9344" y="1484784"/>
            <a:ext cx="7239000" cy="4846638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IN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7. MCC &amp;</a:t>
            </a:r>
          </a:p>
          <a:p>
            <a:pPr marL="0" indent="0" algn="ctr">
              <a:buNone/>
            </a:pPr>
            <a:r>
              <a:rPr lang="en-IN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EXPENDITURE MGMT</a:t>
            </a:r>
          </a:p>
        </p:txBody>
      </p:sp>
    </p:spTree>
    <p:extLst>
      <p:ext uri="{BB962C8B-B14F-4D97-AF65-F5344CB8AC3E}">
        <p14:creationId xmlns:p14="http://schemas.microsoft.com/office/powerpoint/2010/main" val="12542639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1071546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Declaration of the election and enforcement of model code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8028384" cy="54275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u="sng" dirty="0"/>
              <a:t>In Standing Committee, DEO will discuss the important circulars of the Commission regarding following subjects and enforce Model Code of Conduct for…</a:t>
            </a:r>
          </a:p>
          <a:p>
            <a:r>
              <a:rPr lang="en-US" dirty="0"/>
              <a:t>Prevention of defacement of property</a:t>
            </a:r>
          </a:p>
          <a:p>
            <a:r>
              <a:rPr lang="en-US" dirty="0"/>
              <a:t>Restriction on printing of pamphlets / Posters etc.</a:t>
            </a:r>
          </a:p>
          <a:p>
            <a:r>
              <a:rPr lang="en-US" dirty="0"/>
              <a:t>Tours of ministers</a:t>
            </a:r>
          </a:p>
          <a:p>
            <a:r>
              <a:rPr lang="en-US" dirty="0"/>
              <a:t>Restriction on presence of political- functionaries after the campaign-period is over</a:t>
            </a:r>
          </a:p>
          <a:p>
            <a:r>
              <a:rPr lang="en-US" dirty="0"/>
              <a:t>Complaint monitoring system concerning violations of Model Code of Conduct</a:t>
            </a:r>
          </a:p>
          <a:p>
            <a:r>
              <a:rPr lang="en-US" dirty="0"/>
              <a:t>Restriction on public meetings by ministers/political functionaries in Educational institutes</a:t>
            </a:r>
          </a:p>
          <a:p>
            <a:r>
              <a:rPr lang="en-US" dirty="0"/>
              <a:t>Restriction regarding govt. Vehicles/Buildings/Officials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60" y="116632"/>
            <a:ext cx="7239000" cy="680068"/>
          </a:xfrm>
        </p:spPr>
        <p:txBody>
          <a:bodyPr>
            <a:noAutofit/>
          </a:bodyPr>
          <a:lstStyle/>
          <a:p>
            <a:r>
              <a:rPr lang="en-US" sz="2400" dirty="0"/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7355160" cy="54556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of loudspeaker for Election Campaign</a:t>
            </a:r>
          </a:p>
          <a:p>
            <a:r>
              <a:rPr lang="en-US" dirty="0"/>
              <a:t>Deletion of references of politicians/ministers on the official website</a:t>
            </a:r>
          </a:p>
          <a:p>
            <a:r>
              <a:rPr lang="en-US" dirty="0"/>
              <a:t>Permission for the use of vehicles by DEO/RO/Other Officers</a:t>
            </a:r>
          </a:p>
          <a:p>
            <a:r>
              <a:rPr lang="en-US" dirty="0"/>
              <a:t>Restriction on use of convoy of vehicles</a:t>
            </a:r>
          </a:p>
          <a:p>
            <a:r>
              <a:rPr lang="en-US" dirty="0"/>
              <a:t>Use of Helicopters during election</a:t>
            </a:r>
          </a:p>
          <a:p>
            <a:r>
              <a:rPr lang="en-US" dirty="0"/>
              <a:t>Advertisement on Radio &amp; TV</a:t>
            </a:r>
          </a:p>
          <a:p>
            <a:r>
              <a:rPr lang="en-US" dirty="0"/>
              <a:t>Standing Committee meetings</a:t>
            </a:r>
          </a:p>
          <a:p>
            <a:r>
              <a:rPr lang="en-US" dirty="0"/>
              <a:t>Formation of Enforcement Squads</a:t>
            </a:r>
          </a:p>
          <a:p>
            <a:r>
              <a:rPr lang="en-US" dirty="0"/>
              <a:t>Videography of all major meetings, speeches and other important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7326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Standing committee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52589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b="1" u="sng" dirty="0"/>
              <a:t>DEO to ensure :-</a:t>
            </a:r>
          </a:p>
          <a:p>
            <a:r>
              <a:rPr lang="en-US" dirty="0"/>
              <a:t>The standing committee meeting is held by DEO/RO at different stages of election, for example –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 the time of draft publication of the rolls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Before the final publication of the rolls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Preparation of lists of polling stations</a:t>
            </a:r>
          </a:p>
          <a:p>
            <a:r>
              <a:rPr lang="en-US" dirty="0"/>
              <a:t>To be organized at frequent intervals during conduct of elections.</a:t>
            </a:r>
          </a:p>
          <a:p>
            <a:r>
              <a:rPr lang="en-US" dirty="0"/>
              <a:t>To be used for informing the Candidates and representatives of various political parties about Poll schedule.</a:t>
            </a:r>
          </a:p>
          <a:p>
            <a:r>
              <a:rPr lang="en-US" dirty="0"/>
              <a:t>Eliciting their support in maintenance of law &amp; Order</a:t>
            </a:r>
          </a:p>
          <a:p>
            <a:r>
              <a:rPr lang="en-US" dirty="0"/>
              <a:t>Seeking their co-operation in enforcement of Model Code of Conduct.</a:t>
            </a:r>
          </a:p>
          <a:p>
            <a:r>
              <a:rPr lang="en-US" dirty="0"/>
              <a:t>Not to be treated as mere formalities.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FC512-D1DF-45E0-95D6-7D392034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15F9D5-C342-4C39-BC65-0B853854C7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513" y="1412875"/>
            <a:ext cx="7848872" cy="4537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1. </a:t>
            </a:r>
            <a:r>
              <a:rPr lang="en-US" sz="5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DISTRICT PROFILE</a:t>
            </a:r>
            <a:endParaRPr lang="en-IN" sz="54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479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355160" cy="741856"/>
          </a:xfrm>
        </p:spPr>
        <p:txBody>
          <a:bodyPr/>
          <a:lstStyle/>
          <a:p>
            <a:pPr algn="ctr"/>
            <a:r>
              <a:rPr lang="en-US" dirty="0"/>
              <a:t>: Expenditure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355160" cy="5287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 </a:t>
            </a:r>
            <a:r>
              <a:rPr lang="en-US" b="1" u="sng" dirty="0"/>
              <a:t>DEO to ensure :-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Monitoring of Expenditure from the date of filing of nomination</a:t>
            </a:r>
          </a:p>
          <a:p>
            <a:endParaRPr lang="en-US" dirty="0"/>
          </a:p>
          <a:p>
            <a:r>
              <a:rPr lang="en-US" dirty="0"/>
              <a:t>Inspection of Expenditure Registers every 3-4 days.</a:t>
            </a:r>
          </a:p>
          <a:p>
            <a:endParaRPr lang="en-US" dirty="0"/>
          </a:p>
          <a:p>
            <a:r>
              <a:rPr lang="en-US" dirty="0"/>
              <a:t>Dummy Candidates to be tracked.</a:t>
            </a:r>
          </a:p>
          <a:p>
            <a:endParaRPr lang="en-US" dirty="0"/>
          </a:p>
          <a:p>
            <a:r>
              <a:rPr lang="en-US" dirty="0"/>
              <a:t>Finalization of rate-charts of items of common use during campaign.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C837A-097E-4DC1-BA50-4B9DD311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EE00-43CE-4AB1-94C1-616FAF81FF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9344" y="1268760"/>
            <a:ext cx="7239000" cy="4846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8. MEDIA -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COMPLAINT MONITORING</a:t>
            </a:r>
            <a:endParaRPr lang="en-IN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88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239000" cy="79208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8761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b="1" u="sng" dirty="0"/>
              <a:t>DEO to ensure the following with respect to Media:-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Establishing a </a:t>
            </a:r>
            <a:r>
              <a:rPr lang="en-US" b="1" u="sng" dirty="0"/>
              <a:t>Media  cell </a:t>
            </a:r>
            <a:r>
              <a:rPr lang="en-US" dirty="0"/>
              <a:t>at the DEO office.</a:t>
            </a:r>
          </a:p>
          <a:p>
            <a:r>
              <a:rPr lang="en-US" dirty="0"/>
              <a:t>Appointment of one officer in  DEO office as the Nodal Officer to interact with media .</a:t>
            </a:r>
          </a:p>
          <a:p>
            <a:r>
              <a:rPr lang="en-US" dirty="0"/>
              <a:t>Holding meeting with media  4-5 times during elections.</a:t>
            </a:r>
          </a:p>
          <a:p>
            <a:r>
              <a:rPr lang="en-US" dirty="0"/>
              <a:t>Allowing them  coverage of nomination - filing</a:t>
            </a:r>
          </a:p>
          <a:p>
            <a:r>
              <a:rPr lang="en-US" dirty="0"/>
              <a:t>Keeping them briefed about time -schedule of various activities related with elections.</a:t>
            </a:r>
          </a:p>
          <a:p>
            <a:r>
              <a:rPr lang="en-US" dirty="0"/>
              <a:t>Encouraging them to report cases of violation of Model Code of Conduct by Govt. officers/Staff/Candidates /Political Parties.</a:t>
            </a:r>
          </a:p>
          <a:p>
            <a:r>
              <a:rPr lang="en-US" dirty="0"/>
              <a:t>Sharing important information like list of all Polling-stations, candidates contesting elections, Route chart, transportation arrangements .</a:t>
            </a:r>
          </a:p>
          <a:p>
            <a:r>
              <a:rPr lang="en-US" dirty="0"/>
              <a:t>Allowing coverage by media persons on poll day.</a:t>
            </a:r>
          </a:p>
          <a:p>
            <a:r>
              <a:rPr lang="en-US" dirty="0"/>
              <a:t>Allowing coverage by media persons on Counting 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751506"/>
          </a:xfrm>
        </p:spPr>
        <p:txBody>
          <a:bodyPr/>
          <a:lstStyle/>
          <a:p>
            <a:pPr algn="ctr"/>
            <a:r>
              <a:rPr lang="en-US" dirty="0"/>
              <a:t>Complaint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b="1" u="sng" dirty="0"/>
              <a:t>DEO to ensure the following with respect to complaint monitoring:-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Appointment of a Nodal Officer in  DEO office.</a:t>
            </a:r>
          </a:p>
          <a:p>
            <a:r>
              <a:rPr lang="en-US" dirty="0"/>
              <a:t>Appointment of an Inquiry Officer (Constituency wise formation of team comprising a Police and a Civil Officers and Videographer)</a:t>
            </a:r>
          </a:p>
          <a:p>
            <a:r>
              <a:rPr lang="en-US" dirty="0"/>
              <a:t>ATR to be communicated to the CEO office immediately by DEO.</a:t>
            </a:r>
          </a:p>
          <a:p>
            <a:r>
              <a:rPr lang="en-US" dirty="0"/>
              <a:t>Daily reporting of complaint- monitoring.</a:t>
            </a:r>
          </a:p>
          <a:p>
            <a:r>
              <a:rPr lang="en-US" dirty="0"/>
              <a:t>Complaints against Govt. officers/staff/candidates and political-parties to be attended promptly.</a:t>
            </a:r>
          </a:p>
          <a:p>
            <a:r>
              <a:rPr lang="en-US" dirty="0"/>
              <a:t>Complaints relating to violation of MCC to be attended promptly.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1426E-1241-4E61-8985-2B748A70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7974D-BD8E-480A-B09F-0CBFEB51C5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9344" y="1268760"/>
            <a:ext cx="7239000" cy="4846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9. FORCE DEPLOYMENT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&amp;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VIDEOGRAPHY</a:t>
            </a:r>
            <a:endParaRPr lang="en-IN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548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857253"/>
            <a:ext cx="6858000" cy="7358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23214" r="53593" b="50596"/>
          <a:stretch/>
        </p:blipFill>
        <p:spPr bwMode="auto">
          <a:xfrm>
            <a:off x="107504" y="1412777"/>
            <a:ext cx="789501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2B4DE4-20A0-4640-9B39-A5702E88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0040"/>
            <a:ext cx="7893496" cy="94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force deployment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67132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force deployment and movement plan (CONFIDENTIAL)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032"/>
            <a:ext cx="7427168" cy="4846320"/>
          </a:xfrm>
        </p:spPr>
        <p:txBody>
          <a:bodyPr>
            <a:normAutofit fontScale="92500"/>
          </a:bodyPr>
          <a:lstStyle/>
          <a:p>
            <a:r>
              <a:rPr lang="en-US" dirty="0"/>
              <a:t>Assessment of requirement of Police Personnel.</a:t>
            </a:r>
          </a:p>
          <a:p>
            <a:r>
              <a:rPr lang="en-US" dirty="0"/>
              <a:t>Availability of Police Personnel at the district level including special Armed Forces, Home guards, Forest Department, Excise Department personnel and Special Police Officers (SPOs)</a:t>
            </a:r>
          </a:p>
          <a:p>
            <a:r>
              <a:rPr lang="en-US" dirty="0"/>
              <a:t>Availability of Central Para-Military Forces (CPF)</a:t>
            </a:r>
          </a:p>
          <a:p>
            <a:r>
              <a:rPr lang="en-US" dirty="0"/>
              <a:t>Deployment of Police Personnel in consultation with the Observer.</a:t>
            </a:r>
          </a:p>
          <a:p>
            <a:r>
              <a:rPr lang="en-US" dirty="0"/>
              <a:t>Vulnerability mapping and Criticality of polling-stations to be kept in mind while deploying force.</a:t>
            </a:r>
          </a:p>
          <a:p>
            <a:r>
              <a:rPr lang="en-US" dirty="0"/>
              <a:t>Route - chart for movement of Police- personnel.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Use of </a:t>
            </a:r>
            <a:r>
              <a:rPr lang="en-US" dirty="0" err="1"/>
              <a:t>videography</a:t>
            </a:r>
            <a:r>
              <a:rPr lang="en-US" dirty="0"/>
              <a:t> and digital cameras during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560840" cy="54726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/>
              <a:t>   </a:t>
            </a:r>
            <a:r>
              <a:rPr lang="en-US" b="1" u="sng" dirty="0"/>
              <a:t>DEO should ensure the Videography of Critical Events – (with date &amp; time) as follows:-</a:t>
            </a:r>
          </a:p>
          <a:p>
            <a:pPr>
              <a:buNone/>
            </a:pPr>
            <a:endParaRPr lang="en-US" b="1" dirty="0"/>
          </a:p>
          <a:p>
            <a:r>
              <a:rPr lang="en-US" dirty="0"/>
              <a:t>Violent-incidents</a:t>
            </a:r>
          </a:p>
          <a:p>
            <a:r>
              <a:rPr lang="en-US" dirty="0"/>
              <a:t>Booth-capturing</a:t>
            </a:r>
          </a:p>
          <a:p>
            <a:r>
              <a:rPr lang="en-US" dirty="0"/>
              <a:t>intimidation of voter</a:t>
            </a:r>
          </a:p>
          <a:p>
            <a:r>
              <a:rPr lang="en-US" dirty="0"/>
              <a:t>Riots</a:t>
            </a:r>
          </a:p>
          <a:p>
            <a:r>
              <a:rPr lang="en-US" dirty="0"/>
              <a:t>Meetings addressed/attended by Ministers</a:t>
            </a:r>
          </a:p>
          <a:p>
            <a:r>
              <a:rPr lang="en-US" dirty="0"/>
              <a:t>Visits of top National/State Level leaders of recognized parties</a:t>
            </a:r>
          </a:p>
          <a:p>
            <a:r>
              <a:rPr lang="en-US" dirty="0"/>
              <a:t>Important events such as Nomination, Scrutiny and Withdrawal of Candidatures</a:t>
            </a:r>
          </a:p>
          <a:p>
            <a:r>
              <a:rPr lang="en-US" dirty="0"/>
              <a:t>Preparation of EVMs by ROs</a:t>
            </a:r>
          </a:p>
          <a:p>
            <a:r>
              <a:rPr lang="en-US" dirty="0"/>
              <a:t>Closure of strong - rooms before taking out the EVMs for counting process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87FD3-D6F0-4411-A6AD-38839CDA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5ACE-54FB-496C-A70D-D7BC1D4C00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9344" y="1268760"/>
            <a:ext cx="7239000" cy="4846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10. POLL DAY / COUNTING DAY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ARRANGEMENTS</a:t>
            </a:r>
            <a:endParaRPr lang="en-IN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215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48872" cy="648072"/>
          </a:xfrm>
        </p:spPr>
        <p:txBody>
          <a:bodyPr/>
          <a:lstStyle/>
          <a:p>
            <a:pPr algn="ctr"/>
            <a:r>
              <a:rPr lang="en-US" dirty="0"/>
              <a:t>Poll day arrangements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00108"/>
            <a:ext cx="7848872" cy="5784740"/>
          </a:xfrm>
        </p:spPr>
        <p:txBody>
          <a:bodyPr>
            <a:normAutofit/>
          </a:bodyPr>
          <a:lstStyle/>
          <a:p>
            <a:r>
              <a:rPr lang="en-US" dirty="0"/>
              <a:t>A) Polling Station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Mock Poll in presence of Polling Agents and its reporting as well as certification by PO.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Sending periodical reports about poll %.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Reporting any untoward incident.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Electoral offences committed, adjournment of poll.</a:t>
            </a:r>
          </a:p>
          <a:p>
            <a:r>
              <a:rPr lang="en-US" dirty="0"/>
              <a:t>B) Sector Officers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Visit of all the Polling Stations, collection of Mock Poll Certificate.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Reporting of Commencement of Poll at the P.S.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Reporting of defective EVMs, making immediate arrangements in such polling stations.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Periodical reporting.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Reporting about close of poll.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60840" cy="138076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DISTRICT BRIEF PROFILE</a:t>
            </a:r>
            <a:b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4000" dirty="0"/>
              <a:t>	</a:t>
            </a:r>
            <a:br>
              <a:rPr lang="en-US" sz="4000" dirty="0"/>
            </a:br>
            <a: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DISTRICT BRIEF PROFILE</a:t>
            </a:r>
            <a:b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1352" y="1366838"/>
            <a:ext cx="7239000" cy="5089525"/>
          </a:xfrm>
        </p:spPr>
        <p:txBody>
          <a:bodyPr/>
          <a:lstStyle/>
          <a:p>
            <a:pPr algn="just">
              <a:buNone/>
            </a:pPr>
            <a:r>
              <a:rPr lang="en-US" dirty="0"/>
              <a:t>  DEMP shall contain basic information related to the district :-</a:t>
            </a:r>
          </a:p>
          <a:p>
            <a:pPr algn="just"/>
            <a:r>
              <a:rPr lang="en-US" dirty="0"/>
              <a:t>Maps:-</a:t>
            </a:r>
          </a:p>
          <a:p>
            <a:pPr lvl="1" algn="just"/>
            <a:r>
              <a:rPr lang="en-US" dirty="0"/>
              <a:t>Map of the district</a:t>
            </a:r>
          </a:p>
          <a:p>
            <a:pPr lvl="1" algn="just"/>
            <a:r>
              <a:rPr lang="en-US" dirty="0"/>
              <a:t>Maps of all ACs</a:t>
            </a:r>
          </a:p>
          <a:p>
            <a:pPr algn="just"/>
            <a:r>
              <a:rPr lang="en-US" dirty="0"/>
              <a:t>Telephone Directory:-</a:t>
            </a:r>
          </a:p>
          <a:p>
            <a:pPr lvl="1" algn="just"/>
            <a:r>
              <a:rPr lang="en-US" dirty="0"/>
              <a:t>Telephone numbers of important officers</a:t>
            </a:r>
          </a:p>
          <a:p>
            <a:r>
              <a:rPr lang="en-US" dirty="0"/>
              <a:t>Geography:-</a:t>
            </a:r>
          </a:p>
          <a:p>
            <a:pPr lvl="1" algn="just"/>
            <a:r>
              <a:rPr lang="en-US" dirty="0"/>
              <a:t>General information</a:t>
            </a:r>
          </a:p>
          <a:p>
            <a:pPr lvl="1" algn="just"/>
            <a:r>
              <a:rPr lang="en-US" dirty="0"/>
              <a:t>Geographical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76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Distribution centre &amp; dispatch of polling parties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9416"/>
            <a:ext cx="7776864" cy="5059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b="1" u="sng" dirty="0"/>
              <a:t>DEO to ensure:-</a:t>
            </a:r>
          </a:p>
          <a:p>
            <a:pPr>
              <a:buNone/>
            </a:pPr>
            <a:endParaRPr lang="en-US" b="1" dirty="0"/>
          </a:p>
          <a:p>
            <a:r>
              <a:rPr lang="en-US" dirty="0"/>
              <a:t>Training-facility at the dispatch-center, details of Training counters set up at the dispatch centre for ‘hands- on’ training.</a:t>
            </a:r>
          </a:p>
          <a:p>
            <a:r>
              <a:rPr lang="en-US" dirty="0"/>
              <a:t>Arrangements of distribution of Election material to the Polling -Parties including EVMs.</a:t>
            </a:r>
          </a:p>
          <a:p>
            <a:r>
              <a:rPr lang="en-US" dirty="0"/>
              <a:t>Briefing of Polling-Parties by Sector-Officers before their departure.</a:t>
            </a:r>
          </a:p>
          <a:p>
            <a:r>
              <a:rPr lang="en-US" dirty="0"/>
              <a:t>Sector-Officers informing  Polling-Parties about the Bus numbers which they have to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/>
          <a:lstStyle/>
          <a:p>
            <a:r>
              <a:rPr lang="en-US" dirty="0"/>
              <a:t>Boarding of vehicles by the Polling Parties.</a:t>
            </a:r>
          </a:p>
          <a:p>
            <a:r>
              <a:rPr lang="en-US" dirty="0"/>
              <a:t>Dispatch of Polling- Parties.</a:t>
            </a:r>
          </a:p>
          <a:p>
            <a:r>
              <a:rPr lang="en-US" dirty="0"/>
              <a:t>Facilities at Distribution / Dispatch centre : -  Strong-room for EVMs and other Election material. Control-Room, Drinking-water, Toilets, Food-plaza, Proper barricading of Distribution counters, Medical Team.</a:t>
            </a:r>
          </a:p>
          <a:p>
            <a:r>
              <a:rPr lang="en-US" dirty="0"/>
              <a:t>Similar arrangements for Micro-Observers.</a:t>
            </a:r>
          </a:p>
          <a:p>
            <a:r>
              <a:rPr lang="en-US" dirty="0"/>
              <a:t>OK Report by  Sector officers by 6.00 pm on day before the poll-day confirming RO that all polling parties have reached 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694512" cy="751506"/>
          </a:xfrm>
        </p:spPr>
        <p:txBody>
          <a:bodyPr/>
          <a:lstStyle/>
          <a:p>
            <a:pPr algn="ctr"/>
            <a:r>
              <a:rPr lang="en-US" dirty="0"/>
              <a:t>Reception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57298"/>
            <a:ext cx="7560840" cy="5098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/>
              <a:t>   </a:t>
            </a:r>
            <a:r>
              <a:rPr lang="en-US" sz="2400" b="1" u="sng" dirty="0"/>
              <a:t>DEO to ensure :-</a:t>
            </a:r>
          </a:p>
          <a:p>
            <a:pPr>
              <a:buNone/>
            </a:pPr>
            <a:endParaRPr lang="en-US" sz="2400" b="1" dirty="0"/>
          </a:p>
          <a:p>
            <a:r>
              <a:rPr lang="en-US" sz="2400" dirty="0"/>
              <a:t>Facilities :- Proper lighting, proper barricading of reception-counters, control-room, drinking water, toilets, Food plaza, Strong Room for EVMs and other election material, Medical team.</a:t>
            </a:r>
          </a:p>
          <a:p>
            <a:r>
              <a:rPr lang="en-US" sz="2400" dirty="0"/>
              <a:t>Proper security, presence of Police personnel.</a:t>
            </a:r>
          </a:p>
          <a:p>
            <a:r>
              <a:rPr lang="en-US" sz="2400" dirty="0"/>
              <a:t>Provision for scrutiny of Form 17-A, P.O. Diary and other relevant documents in the presence of Observers.</a:t>
            </a:r>
          </a:p>
          <a:p>
            <a:r>
              <a:rPr lang="en-US" sz="2400" dirty="0"/>
              <a:t>Other facilities like telephone, FAX, internet, computer-section for data-feeding, separate room for Observers, DEO/SP, ROs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14422"/>
            <a:ext cx="7488832" cy="524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A separate special counter should be set up for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Receiving EVMs/VVPATs and other documents from the specific polling-stations about which complaints had been received from political parties / candidates during the course of polling;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Polling stations in which significant event such as violent-incidents, heated arguments with the polling personnel, clash between polling -agents, break-down of machines reported and where the EVM replacement had taken place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en-US" dirty="0"/>
              <a:t>CONTD…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57298"/>
            <a:ext cx="7632848" cy="5098438"/>
          </a:xfrm>
        </p:spPr>
        <p:txBody>
          <a:bodyPr/>
          <a:lstStyle/>
          <a:p>
            <a:r>
              <a:rPr lang="en-US" dirty="0"/>
              <a:t>C) AC/District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Communication Plan to be activated (DEO/RO Level)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Being in close contact with the Police Control Room.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Maintenance of Law &amp; Order.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Replacement of defective EVMs.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Periodical reporting to the CEO.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Making arrangements for complaints handling.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Making arrangements for escorting of the polled EVMs back to reception centers.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en-US" dirty="0"/>
              <a:t>Counting - </a:t>
            </a:r>
            <a:r>
              <a:rPr lang="en-US" dirty="0" err="1"/>
              <a:t>centre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 </a:t>
            </a:r>
            <a:r>
              <a:rPr lang="en-US" u="sng" dirty="0"/>
              <a:t> </a:t>
            </a:r>
            <a:r>
              <a:rPr lang="en-US" b="1" u="sng" dirty="0"/>
              <a:t>DEO to ensure :-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Selection of counting center in consultation with Observer and getting its approval from the Commission.</a:t>
            </a:r>
          </a:p>
          <a:p>
            <a:r>
              <a:rPr lang="en-US" dirty="0"/>
              <a:t>Facilities :- Proper lighting, uninterrupted power supply, proper barricading, Strong rooms, Drinking Water, toilets, Food plaza, Medical Team, Control Room.</a:t>
            </a:r>
          </a:p>
          <a:p>
            <a:r>
              <a:rPr lang="en-US" dirty="0"/>
              <a:t>Other facilities like Telephone, FAX, internet, Tabulation centers with computers, Separate room for Observers DM/SPs, ROs.</a:t>
            </a:r>
          </a:p>
          <a:p>
            <a:r>
              <a:rPr lang="en-US" dirty="0"/>
              <a:t>Proper security, presence of Police personnel.</a:t>
            </a:r>
          </a:p>
          <a:p>
            <a:r>
              <a:rPr lang="en-US" dirty="0"/>
              <a:t>Earmarking of rooms for particular ACs.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en-US" dirty="0" err="1"/>
              <a:t>CoNTD.</a:t>
            </a:r>
            <a:r>
              <a:rPr lang="en-US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776864" cy="526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Arrangements of tables as per Commission’s guidelines in the halls.</a:t>
            </a:r>
          </a:p>
          <a:p>
            <a:r>
              <a:rPr lang="en-US" dirty="0"/>
              <a:t>Arrangements for Counting Agents.</a:t>
            </a:r>
          </a:p>
          <a:p>
            <a:r>
              <a:rPr lang="en-US" dirty="0"/>
              <a:t>Arrangements for Food packets for Counting Staff and other officers on duty.</a:t>
            </a:r>
          </a:p>
          <a:p>
            <a:r>
              <a:rPr lang="en-US" dirty="0"/>
              <a:t>Media center to be established.</a:t>
            </a:r>
          </a:p>
          <a:p>
            <a:r>
              <a:rPr lang="en-US" dirty="0"/>
              <a:t>Separate arrangements for counting of P.Bs.</a:t>
            </a:r>
          </a:p>
          <a:p>
            <a:r>
              <a:rPr lang="en-US" dirty="0"/>
              <a:t>Display of votes of each round of counting on notice board.</a:t>
            </a:r>
          </a:p>
          <a:p>
            <a:r>
              <a:rPr lang="en-US" dirty="0"/>
              <a:t>Announcement of votes of each round of counting by Returning Officer.</a:t>
            </a:r>
          </a:p>
          <a:p>
            <a:r>
              <a:rPr lang="en-US" dirty="0"/>
              <a:t>Provision for sealing of EVMs and other election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7818"/>
            <a:ext cx="7848872" cy="772910"/>
          </a:xfrm>
        </p:spPr>
        <p:txBody>
          <a:bodyPr/>
          <a:lstStyle/>
          <a:p>
            <a:pPr algn="ctr"/>
            <a:r>
              <a:rPr lang="en-US" dirty="0"/>
              <a:t>Counting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63551"/>
            <a:ext cx="7848872" cy="53058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	</a:t>
            </a:r>
            <a:r>
              <a:rPr lang="en-US" sz="3200" b="1" u="sng" dirty="0"/>
              <a:t>DEO to ensure proper arrangements for…</a:t>
            </a:r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 Counting of votes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 Display of round - wise result   &amp;</a:t>
            </a:r>
          </a:p>
          <a:p>
            <a:endParaRPr lang="en-US" sz="3200" dirty="0"/>
          </a:p>
          <a:p>
            <a:r>
              <a:rPr lang="en-US" sz="3200" dirty="0"/>
              <a:t> Declaration of result at counting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628F0-31EA-49A0-ADFA-37CDF596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B2134-55F2-4E7B-BBE0-FC735D660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584" y="1772816"/>
            <a:ext cx="6911975" cy="1362075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rgbClr val="C00000"/>
                </a:solidFill>
              </a:rPr>
              <a:t>: </a:t>
            </a:r>
            <a:r>
              <a:rPr lang="en-US" sz="5400" b="1" u="sng" dirty="0">
                <a:solidFill>
                  <a:srgbClr val="C00000"/>
                </a:solidFill>
              </a:rPr>
              <a:t>Miscellaneous :</a:t>
            </a:r>
            <a:endParaRPr lang="en-IN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267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3920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Sending various statistical information and reports to the CEO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499176" cy="5184576"/>
          </a:xfrm>
        </p:spPr>
        <p:txBody>
          <a:bodyPr>
            <a:normAutofit fontScale="92500" lnSpcReduction="10000"/>
          </a:bodyPr>
          <a:lstStyle/>
          <a:p>
            <a:pPr marL="179388" lvl="1" indent="0">
              <a:buNone/>
            </a:pPr>
            <a:r>
              <a:rPr lang="en-US" sz="2800" u="sng" dirty="0">
                <a:solidFill>
                  <a:schemeClr val="tx1"/>
                </a:solidFill>
              </a:rPr>
              <a:t>DEO should ensure timely Reporting / Info. related to..</a:t>
            </a:r>
          </a:p>
          <a:p>
            <a:pPr marL="179388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636588" lvl="1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Nomination</a:t>
            </a:r>
          </a:p>
          <a:p>
            <a:pPr marL="636588" lvl="1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Polling personnel</a:t>
            </a:r>
          </a:p>
          <a:p>
            <a:pPr marL="636588" lvl="1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Counting center</a:t>
            </a:r>
          </a:p>
          <a:p>
            <a:pPr marL="636588" lvl="1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Mock poll certificate</a:t>
            </a:r>
          </a:p>
          <a:p>
            <a:pPr marL="636588" lvl="1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Poll percentage on poll day</a:t>
            </a:r>
          </a:p>
          <a:p>
            <a:pPr marL="636588" lvl="1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Counting day information such as results in format 21C, 21D and 21E</a:t>
            </a:r>
          </a:p>
          <a:p>
            <a:pPr marL="636588" lvl="1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Other information such as Index Card, Form 20, RO Report, Check-list, Check Memo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1152128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b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b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b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b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b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b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DISTRICT BRIEF PROFILE</a:t>
            </a:r>
            <a:br>
              <a:rPr lang="en-US" sz="40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Demography :-</a:t>
            </a:r>
          </a:p>
          <a:p>
            <a:pPr lvl="1"/>
            <a:r>
              <a:rPr lang="en-US" dirty="0"/>
              <a:t>Administrative Structure</a:t>
            </a:r>
          </a:p>
          <a:p>
            <a:pPr lvl="1"/>
            <a:r>
              <a:rPr lang="en-US" dirty="0"/>
              <a:t>Population </a:t>
            </a:r>
          </a:p>
          <a:p>
            <a:pPr lvl="1"/>
            <a:r>
              <a:rPr lang="en-US" dirty="0"/>
              <a:t>Male – Female Ratio</a:t>
            </a:r>
          </a:p>
          <a:p>
            <a:pPr lvl="1"/>
            <a:r>
              <a:rPr lang="en-US" dirty="0"/>
              <a:t>Literacy </a:t>
            </a:r>
          </a:p>
          <a:p>
            <a:pPr lvl="1"/>
            <a:r>
              <a:rPr lang="en-US" dirty="0"/>
              <a:t>Forest</a:t>
            </a:r>
          </a:p>
          <a:p>
            <a:pPr lvl="1"/>
            <a:r>
              <a:rPr lang="en-US" dirty="0"/>
              <a:t>Industry </a:t>
            </a:r>
          </a:p>
          <a:p>
            <a:pPr lvl="1"/>
            <a:r>
              <a:rPr lang="en-US" dirty="0"/>
              <a:t>Electricity </a:t>
            </a:r>
          </a:p>
          <a:p>
            <a:pPr lvl="1"/>
            <a:r>
              <a:rPr lang="en-US" dirty="0"/>
              <a:t>Financial Institution</a:t>
            </a:r>
          </a:p>
          <a:p>
            <a:pPr lvl="1"/>
            <a:r>
              <a:rPr lang="en-US" dirty="0"/>
              <a:t>Public Health</a:t>
            </a:r>
          </a:p>
          <a:p>
            <a:pPr lvl="1"/>
            <a:r>
              <a:rPr lang="en-US" dirty="0"/>
              <a:t>History of District – Constituencies </a:t>
            </a:r>
          </a:p>
          <a:p>
            <a:pPr lvl="1"/>
            <a:r>
              <a:rPr lang="en-US" dirty="0"/>
              <a:t>Past Electoral Offences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2005" y="908720"/>
            <a:ext cx="7472363" cy="5647528"/>
          </a:xfrm>
        </p:spPr>
        <p:txBody>
          <a:bodyPr>
            <a:normAutofit/>
          </a:bodyPr>
          <a:lstStyle/>
          <a:p>
            <a:pPr marL="179388" lvl="1" indent="0"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New: Covid-19</a:t>
            </a:r>
          </a:p>
          <a:p>
            <a:pPr marL="179388" lvl="1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693738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Tie-up with Health </a:t>
            </a:r>
            <a:r>
              <a:rPr lang="en-US" sz="2200" dirty="0" err="1">
                <a:solidFill>
                  <a:schemeClr val="tx1"/>
                </a:solidFill>
              </a:rPr>
              <a:t>Deptt</a:t>
            </a:r>
            <a:r>
              <a:rPr lang="en-US" sz="2200" dirty="0">
                <a:solidFill>
                  <a:schemeClr val="tx1"/>
                </a:solidFill>
              </a:rPr>
              <a:t> for thermal scanning and voting of positives &amp; suspects in the last hour</a:t>
            </a:r>
          </a:p>
          <a:p>
            <a:pPr marL="693738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 err="1">
                <a:solidFill>
                  <a:schemeClr val="tx1"/>
                </a:solidFill>
              </a:rPr>
              <a:t>Covid</a:t>
            </a:r>
            <a:r>
              <a:rPr lang="en-US" sz="2200" dirty="0">
                <a:solidFill>
                  <a:schemeClr val="tx1"/>
                </a:solidFill>
              </a:rPr>
              <a:t> material procurement: masks, shields, gloves, kits, thermal scanners, soap/sanitizers for polling staff and public.</a:t>
            </a:r>
          </a:p>
          <a:p>
            <a:pPr marL="693738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Postal-ballots to the 3 categories : PWD, 80+ and covid-affected.</a:t>
            </a:r>
          </a:p>
          <a:p>
            <a:pPr marL="693738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Checking of polling -stations for </a:t>
            </a:r>
            <a:r>
              <a:rPr lang="en-US" sz="2200" dirty="0" err="1">
                <a:solidFill>
                  <a:schemeClr val="tx1"/>
                </a:solidFill>
              </a:rPr>
              <a:t>covid</a:t>
            </a:r>
            <a:r>
              <a:rPr lang="en-US" sz="2200" dirty="0">
                <a:solidFill>
                  <a:schemeClr val="tx1"/>
                </a:solidFill>
              </a:rPr>
              <a:t> precautions-physical distancing.</a:t>
            </a:r>
          </a:p>
          <a:p>
            <a:pPr marL="693738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Training : additional inputs on covid varying from State-to-state.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…..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100" b="1" dirty="0"/>
              <a:t>    </a:t>
            </a:r>
            <a:r>
              <a:rPr lang="en-US" sz="3100" b="1" u="sng" dirty="0"/>
              <a:t>Miscellaneous :</a:t>
            </a:r>
          </a:p>
          <a:p>
            <a:pPr>
              <a:buNone/>
            </a:pPr>
            <a:endParaRPr lang="en-US" sz="3100" b="1" u="sng" dirty="0"/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Printing &amp; material procurement:</a:t>
            </a:r>
            <a:r>
              <a:rPr lang="en-US" dirty="0"/>
              <a:t> preparing panel of suppliers instead of L1-bidder.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Food:</a:t>
            </a:r>
            <a:r>
              <a:rPr lang="en-US" dirty="0"/>
              <a:t> panel of caterers: smaller operation area, written permission to men &amp; vehicles, local arrangements-lead time, sector-officers to have dry food-stuff, also at dispatch &amp; reception centre.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err="1"/>
              <a:t>Videography</a:t>
            </a:r>
            <a:r>
              <a:rPr lang="en-US" u="sng" dirty="0"/>
              <a:t>:</a:t>
            </a:r>
            <a:r>
              <a:rPr lang="en-US" dirty="0"/>
              <a:t> panel instead of L1-bidder, rate for 24 hours, also to do photography, may be two persons or 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Area-wise retainers or panel of electricians, plumbers, carpenters, tank-cleaners etc. – Education </a:t>
            </a:r>
            <a:r>
              <a:rPr lang="en-US" dirty="0" err="1"/>
              <a:t>Deptt</a:t>
            </a:r>
            <a:r>
              <a:rPr lang="en-US" dirty="0"/>
              <a:t>, </a:t>
            </a:r>
            <a:r>
              <a:rPr lang="en-US" dirty="0" err="1"/>
              <a:t>Panchayats</a:t>
            </a:r>
            <a:r>
              <a:rPr lang="en-US" dirty="0"/>
              <a:t>, </a:t>
            </a:r>
            <a:r>
              <a:rPr lang="en-US" dirty="0" err="1"/>
              <a:t>Panchayat</a:t>
            </a:r>
            <a:r>
              <a:rPr lang="en-US" dirty="0"/>
              <a:t> Secretary and </a:t>
            </a:r>
            <a:r>
              <a:rPr lang="en-US" dirty="0" err="1"/>
              <a:t>Patwari</a:t>
            </a:r>
            <a:r>
              <a:rPr lang="en-US" dirty="0"/>
              <a:t> to ensure repairs 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EDD1-B1A8-45C7-8016-783C1077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conclusion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3914" y="2000250"/>
            <a:ext cx="7056438" cy="42370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8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cs typeface="Times New Roman" pitchFamily="18" charset="0"/>
              </a:rPr>
              <a:t>DEMP or ACEMP Involves meticulous planning that is necessary in the run up of elections to ensure that all the components are delivered on time to achieve a hassle free conduct of election. It is not a mechanical activity, rather involves deep thought process.</a:t>
            </a:r>
            <a:endParaRPr lang="en-US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914" y="857250"/>
            <a:ext cx="7056438" cy="97155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C6EF-A369-46FD-8D74-A00ED7A944F5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1" y="665018"/>
            <a:ext cx="7238999" cy="551410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en-US" sz="3200" b="1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Font typeface="Wingdings 2"/>
              <a:buNone/>
            </a:pPr>
            <a:endParaRPr lang="en-US" sz="3200" b="1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Font typeface="Wingdings 2"/>
              <a:buNone/>
            </a:pPr>
            <a:r>
              <a:rPr lang="en-US" sz="9600" b="1">
                <a:solidFill>
                  <a:srgbClr val="FF0000"/>
                </a:solidFill>
                <a:latin typeface="Baskerville Old Face" panose="02020602080505020303" pitchFamily="18" charset="0"/>
              </a:rPr>
              <a:t>!! THANX !!</a:t>
            </a:r>
            <a:endParaRPr lang="en-US" sz="2800" b="1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Font typeface="Wingdings 2"/>
              <a:buNone/>
            </a:pPr>
            <a:endParaRPr lang="en-US" sz="2000" b="1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Font typeface="Wingdings 2"/>
              <a:buNone/>
            </a:pPr>
            <a:endParaRPr lang="en-US" sz="2000" b="1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Font typeface="Wingdings 2"/>
              <a:buNone/>
            </a:pPr>
            <a:r>
              <a:rPr lang="en-US" sz="3600" b="1">
                <a:solidFill>
                  <a:srgbClr val="FFC000"/>
                </a:solidFill>
                <a:latin typeface="Castellar" panose="020A0402060406010301" pitchFamily="18" charset="0"/>
              </a:rPr>
              <a:t>Regular  : 9978406510</a:t>
            </a:r>
          </a:p>
          <a:p>
            <a:pPr marL="0" indent="0" algn="ctr">
              <a:buFont typeface="Wingdings 2"/>
              <a:buNone/>
            </a:pPr>
            <a:r>
              <a:rPr lang="en-US" sz="3600" b="1">
                <a:solidFill>
                  <a:srgbClr val="FFC000"/>
                </a:solidFill>
                <a:latin typeface="Castellar" panose="020A0402060406010301" pitchFamily="18" charset="0"/>
              </a:rPr>
              <a:t>Whatsapp : 9904082842</a:t>
            </a:r>
            <a:endParaRPr lang="en-US" sz="3600" b="1" dirty="0">
              <a:solidFill>
                <a:srgbClr val="FFC0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67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1319</TotalTime>
  <Words>3294</Words>
  <Application>Microsoft Office PowerPoint</Application>
  <PresentationFormat>On-screen Show (4:3)</PresentationFormat>
  <Paragraphs>525</Paragraphs>
  <Slides>93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3" baseType="lpstr">
      <vt:lpstr>Arial</vt:lpstr>
      <vt:lpstr>Arial Rounded MT Bold</vt:lpstr>
      <vt:lpstr>Baskerville Old Face</vt:lpstr>
      <vt:lpstr>Calibri</vt:lpstr>
      <vt:lpstr>Castellar</vt:lpstr>
      <vt:lpstr>Times New Roman</vt:lpstr>
      <vt:lpstr>Trebuchet MS</vt:lpstr>
      <vt:lpstr>Wingdings</vt:lpstr>
      <vt:lpstr>Wingdings 2</vt:lpstr>
      <vt:lpstr>Opulent</vt:lpstr>
      <vt:lpstr>District election management plan (DEMP)</vt:lpstr>
      <vt:lpstr>: Disclaimer :</vt:lpstr>
      <vt:lpstr>Why to prepare district election management plan ?</vt:lpstr>
      <vt:lpstr>Process of preparation</vt:lpstr>
      <vt:lpstr>components of DEMP</vt:lpstr>
      <vt:lpstr>PowerPoint Presentation</vt:lpstr>
      <vt:lpstr>PowerPoint Presentation</vt:lpstr>
      <vt:lpstr>DISTRICT BRIEF PROFILE   DISTRICT BRIEF PROFILE </vt:lpstr>
      <vt:lpstr>       DISTRICT BRIEF PROFILE </vt:lpstr>
      <vt:lpstr>PowerPoint Presentation</vt:lpstr>
      <vt:lpstr>PowerPoint Presentation</vt:lpstr>
      <vt:lpstr>PowerPoint Presentation</vt:lpstr>
      <vt:lpstr>Electors’ details</vt:lpstr>
      <vt:lpstr>Information related to polling stations</vt:lpstr>
      <vt:lpstr>Vulnerability mapping and critical booths</vt:lpstr>
      <vt:lpstr>Polling stations : location wise </vt:lpstr>
      <vt:lpstr>Polling stations : accessibility </vt:lpstr>
      <vt:lpstr>Polling stations : connectivity &amp; bmf </vt:lpstr>
      <vt:lpstr>Polling stations : infrastructure </vt:lpstr>
      <vt:lpstr>: Polling stations :  </vt:lpstr>
      <vt:lpstr>Polling stations : overview </vt:lpstr>
      <vt:lpstr>Evm and vvpat</vt:lpstr>
      <vt:lpstr>Evm management plan</vt:lpstr>
      <vt:lpstr>Material management plan</vt:lpstr>
      <vt:lpstr>Risk management</vt:lpstr>
      <vt:lpstr>TECHNOLOGY USE PLAN</vt:lpstr>
      <vt:lpstr>PowerPoint Presentation</vt:lpstr>
      <vt:lpstr>Manpower planning</vt:lpstr>
      <vt:lpstr>Manpower planning</vt:lpstr>
      <vt:lpstr>Manpower planning</vt:lpstr>
      <vt:lpstr>Manpower planning</vt:lpstr>
      <vt:lpstr>Manpower planning</vt:lpstr>
      <vt:lpstr>Manpower planning</vt:lpstr>
      <vt:lpstr>Assignment of duties to different  officers </vt:lpstr>
      <vt:lpstr>Contd.</vt:lpstr>
      <vt:lpstr>Sector officers</vt:lpstr>
      <vt:lpstr>movement plan</vt:lpstr>
      <vt:lpstr>Movement plan</vt:lpstr>
      <vt:lpstr>Movement plan</vt:lpstr>
      <vt:lpstr>Movement plan</vt:lpstr>
      <vt:lpstr>PowerPoint Presentation</vt:lpstr>
      <vt:lpstr>Communication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plan overview</vt:lpstr>
      <vt:lpstr>Training plan overview</vt:lpstr>
      <vt:lpstr>Training : polling personnel </vt:lpstr>
      <vt:lpstr>Contd. </vt:lpstr>
      <vt:lpstr>Training : S.O. &amp; Other teams</vt:lpstr>
      <vt:lpstr>Micro – Observers </vt:lpstr>
      <vt:lpstr>Polling personnel welfare</vt:lpstr>
      <vt:lpstr>Contd.</vt:lpstr>
      <vt:lpstr>: Staff welfare :</vt:lpstr>
      <vt:lpstr>PowerPoint Presentation</vt:lpstr>
      <vt:lpstr>: Sveep :</vt:lpstr>
      <vt:lpstr>Sveep : overview</vt:lpstr>
      <vt:lpstr>Sveep : overview</vt:lpstr>
      <vt:lpstr>Sveep : overview</vt:lpstr>
      <vt:lpstr>Sveep : overview</vt:lpstr>
      <vt:lpstr>PowerPoint Presentation</vt:lpstr>
      <vt:lpstr>Declaration of the election and enforcement of model code of conduct</vt:lpstr>
      <vt:lpstr>Contd.</vt:lpstr>
      <vt:lpstr>Standing committee meetings</vt:lpstr>
      <vt:lpstr>: Expenditure : </vt:lpstr>
      <vt:lpstr>PowerPoint Presentation</vt:lpstr>
      <vt:lpstr>Media</vt:lpstr>
      <vt:lpstr>Complaint monitoring</vt:lpstr>
      <vt:lpstr>PowerPoint Presentation</vt:lpstr>
      <vt:lpstr>force deployment</vt:lpstr>
      <vt:lpstr>force deployment and movement plan (CONFIDENTIAL)</vt:lpstr>
      <vt:lpstr>Use of videography and digital cameras during election</vt:lpstr>
      <vt:lpstr>PowerPoint Presentation</vt:lpstr>
      <vt:lpstr>Poll day arrangements </vt:lpstr>
      <vt:lpstr>Distribution centre &amp; dispatch of polling parties  </vt:lpstr>
      <vt:lpstr>Contd.</vt:lpstr>
      <vt:lpstr>Reception centre</vt:lpstr>
      <vt:lpstr>Contd.</vt:lpstr>
      <vt:lpstr>CONTD… </vt:lpstr>
      <vt:lpstr>Counting - centre </vt:lpstr>
      <vt:lpstr>CoNTD...</vt:lpstr>
      <vt:lpstr>Counting </vt:lpstr>
      <vt:lpstr>: Miscellaneous :</vt:lpstr>
      <vt:lpstr>Sending various statistical information and reports to the CEO</vt:lpstr>
      <vt:lpstr>PowerPoint Presentation</vt:lpstr>
      <vt:lpstr>Contd…..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election management planning</dc:title>
  <dc:creator>HP</dc:creator>
  <cp:lastModifiedBy>CAO GWSSB</cp:lastModifiedBy>
  <cp:revision>129</cp:revision>
  <dcterms:created xsi:type="dcterms:W3CDTF">2017-07-07T09:53:01Z</dcterms:created>
  <dcterms:modified xsi:type="dcterms:W3CDTF">2021-10-22T17:17:48Z</dcterms:modified>
</cp:coreProperties>
</file>