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76" r:id="rId2"/>
    <p:sldId id="277" r:id="rId3"/>
    <p:sldId id="278" r:id="rId4"/>
    <p:sldId id="274" r:id="rId5"/>
    <p:sldId id="269" r:id="rId6"/>
    <p:sldId id="270" r:id="rId7"/>
    <p:sldId id="271" r:id="rId8"/>
    <p:sldId id="279" r:id="rId9"/>
    <p:sldId id="259" r:id="rId10"/>
    <p:sldId id="273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80" r:id="rId20"/>
    <p:sldId id="272" r:id="rId21"/>
  </p:sldIdLst>
  <p:sldSz cx="9144000" cy="5143500" type="screen16x9"/>
  <p:notesSz cx="6858000" cy="9947275"/>
  <p:embeddedFontLs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Playfair Display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aaj Pathariya" initials="VP" lastIdx="1" clrIdx="0">
    <p:extLst>
      <p:ext uri="{19B8F6BF-5375-455C-9EA6-DF929625EA0E}">
        <p15:presenceInfo xmlns:p15="http://schemas.microsoft.com/office/powerpoint/2012/main" userId="S::viraaj.pathariya@ais.amity.edu::dc5bc8d1-ff15-4121-a4ab-214b09fb65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EDC4C8-A705-4A90-822A-9497949F7588}">
  <a:tblStyle styleId="{E2EDC4C8-A705-4A90-822A-9497949F75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5d37402b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5d37402bc_0_50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325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5de065f6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5de065f6d_0_15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5de065f6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5de065f6d_0_41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5de065f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5de065f6d_0_0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5de065f6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5de065f6d_0_25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5ecb831f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5ecb831f5_1_0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5d37402b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5d37402bc_0_98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5d37402b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5d37402bc_0_73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5d37402b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5d37402bc_0_78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5d37402b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5d37402bc_0_83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5d37402bc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5d37402bc_0_88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5d37402bc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5d37402bc_0_88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196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5d37402bc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5d37402bc_0_93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5de065f6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5de065f6d_0_10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5de065f6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5de065f6d_0_30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hyperlink" Target="https://cvigil.eci.gov.in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6A849-0DE2-4988-A32E-9B05778724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/>
              <a:t>MCC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4AED03-5FE6-4359-8172-530B7E6B75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Relaxations/Violation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81A927-D577-41D7-8D57-12B4FC0BA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597" y="3497454"/>
            <a:ext cx="1621041" cy="1526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973" y="4715949"/>
            <a:ext cx="2752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smtClean="0">
                <a:solidFill>
                  <a:schemeClr val="accent1"/>
                </a:solidFill>
              </a:rPr>
              <a:t>Presented by Santosh Pathariya</a:t>
            </a:r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MCC Violations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Source of the complaint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Written Complaint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cVIGIL / Enforcement Team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1950/ Control room/ Phone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Media/press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Others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Type of Complaint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Initiated at State level and decided at state level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Initiated at State Level and Decided at ECI Level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Initiated and Decided at ECI level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6052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95225" y="43017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latin typeface="Roboto"/>
                <a:ea typeface="Roboto"/>
                <a:cs typeface="Roboto"/>
                <a:sym typeface="Roboto"/>
              </a:rPr>
              <a:t>Initiated at State level and decided at state level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272875" y="1150775"/>
            <a:ext cx="8520600" cy="3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State level political functionaries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State star campaigner  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State ministry/deptt/PSU 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State level Govt Officials and Govt. Organizations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NGO/ Individuals 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be filled and updated by CEO on continuous basis 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Access: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CEO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MCC Incharge/ Deputy/Joint/ Adll CEO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Technical person</a:t>
            </a: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latin typeface="Roboto"/>
                <a:ea typeface="Roboto"/>
                <a:cs typeface="Roboto"/>
                <a:sym typeface="Roboto"/>
              </a:rPr>
              <a:t>Initiated at State Level and Decided at ECI Level</a:t>
            </a:r>
            <a:endParaRPr sz="24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National level political functionaries 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National star campaigner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Central ministry/deptt/PSU 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National level Govt Officials and Govt. Organizations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NGO/ Individuals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Reference will be initiated by State CEO where only one state is involved and by ECI where more than one state is involved.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be filled by:-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CEO of the state - Where the incident/ violation has occurred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Zonal Division - for National level political functionaries including ministers/ CPSUs/ Central Govt - Officials/ Organizations/ NGOs/ Individuals for complaints concerning with national parties in the concerned state.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latin typeface="Roboto"/>
                <a:ea typeface="Roboto"/>
                <a:cs typeface="Roboto"/>
                <a:sym typeface="Roboto"/>
              </a:rPr>
              <a:t>Initiated at State Level and Decided at ECI Level</a:t>
            </a:r>
            <a:endParaRPr sz="24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MCC Division - for Central Ministries/ PSUs/ Central Govt - Officials/ Organizations/ NGOs/ Individuals for complaints concerning with national parties where more than one state is involved.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Access: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CEO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Zonal Division Incharge/ DEC/ Principal Sec/ Sec/ Under Sec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SO/ ASO/ Incharge of the state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All information should be entered in real time as soon as the stage occurs and information be uploaded. Overall responsibility for updation is of 2nd number in the Access list.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latin typeface="Roboto"/>
                <a:ea typeface="Roboto"/>
                <a:cs typeface="Roboto"/>
                <a:sym typeface="Roboto"/>
              </a:rPr>
              <a:t>Initiated and Decided at ECI Level</a:t>
            </a:r>
            <a:endParaRPr sz="2400" b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017450"/>
            <a:ext cx="8520600" cy="3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National level political functionaries 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Central ministry/deptt/PSU 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National star campaigner 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National level Govt Officials and Organizations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NGO/ Individuals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be filled by:-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Zonal Division - in case of incident/ violation happened in their state jurisdiction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MCC Division - for central ministries/ PSUs/ Central Govt/ Officials/ Organizations/ NGOs/ Individuals for complaints concerning with national parties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Access: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Zonal Division Incharge/ DEC/ Principal Sec/ Sec/ Under Sec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SO/ ASO/ Incharge of the state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21"/>
          <p:cNvGraphicFramePr/>
          <p:nvPr/>
        </p:nvGraphicFramePr>
        <p:xfrm>
          <a:off x="243775" y="1066220"/>
          <a:ext cx="8449225" cy="3942553"/>
        </p:xfrm>
        <a:graphic>
          <a:graphicData uri="http://schemas.openxmlformats.org/drawingml/2006/table">
            <a:tbl>
              <a:tblPr>
                <a:noFill/>
                <a:tableStyleId>{E2EDC4C8-A705-4A90-822A-9497949F7588}</a:tableStyleId>
              </a:tblPr>
              <a:tblGrid>
                <a:gridCol w="583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Categories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Filled by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National level political functionaries including ministers - Single State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ECI - Zonal Division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National level political functionaries including ministers - Multiple State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ECI - MCC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CPSUs - Single State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ECI - Zonal Division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CPSUs - Multiple State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ECI - MCC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Central Govt - Officials/ Organizations/ NGOs/ Individuals - Single State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ECI - Zonal Division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Central Govt - Officials/ Organizations/ NGOs/ Individuals - Multiple State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ECI - MCC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8" name="Google Shape;108;p21"/>
          <p:cNvSpPr txBox="1"/>
          <p:nvPr/>
        </p:nvSpPr>
        <p:spPr>
          <a:xfrm>
            <a:off x="261338" y="317200"/>
            <a:ext cx="8414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Categorization of Complaints 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Form</a:t>
            </a: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11700" y="1403850"/>
            <a:ext cx="8520600" cy="3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Source of Complaint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Date of Complaint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Name of the Complainant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Date of Occurence of MCC Violation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State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District 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Area/ Place of the complaint 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Name of the Person/ Party/ Organization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Gist of the Case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Upload Complaint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2853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Form Contd..</a:t>
            </a:r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311700" y="1017450"/>
            <a:ext cx="8520600" cy="3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Present Status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New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Initial Scrutiny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Notice Served 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Upload Notice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Date of issue of the Notice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Whom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How many days have been given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Special Comment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Notice Reply Received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Yes (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Upload Notice Reply Received</a:t>
            </a: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Form Contd..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Decided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Upload Decision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Gist of the Decision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Cancelled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Special Comment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6C1F1-B141-44A4-BB95-DBBC1827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CD88A-2655-4AC5-B9D4-E7B6D65B3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8987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1C379-918C-4A4A-B210-3AA1E087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 MCC Portal?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26CA0-AE6A-416E-BBC5-7BF9E1DB8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accent2"/>
                </a:solidFill>
              </a:rPr>
              <a:t>MCC Portal is integrated with </a:t>
            </a:r>
            <a:r>
              <a:rPr lang="en-US" sz="2000" dirty="0" err="1">
                <a:solidFill>
                  <a:schemeClr val="accent2"/>
                </a:solidFill>
              </a:rPr>
              <a:t>cVIGIL</a:t>
            </a:r>
            <a:r>
              <a:rPr lang="en-US" sz="2000" dirty="0">
                <a:solidFill>
                  <a:schemeClr val="accent2"/>
                </a:solidFill>
              </a:rPr>
              <a:t> Application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accent2"/>
                </a:solidFill>
              </a:rPr>
              <a:t>Web Application (Desktop/Laptop)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accent2"/>
                </a:solidFill>
              </a:rPr>
              <a:t>Go to </a:t>
            </a:r>
            <a:r>
              <a:rPr lang="en-US" sz="20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https://cvigil.eci.gov.in/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accent2"/>
                </a:solidFill>
              </a:rPr>
              <a:t>Enter username (Mobile number)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accent2"/>
                </a:solidFill>
              </a:rPr>
              <a:t>Click on Send OTP or login with password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03418-E4B8-4A86-92E8-D9AA5763B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215" y="7051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397975" y="23384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72137-5B8F-42D8-941A-A1B21655A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D015B-02AE-4877-A76A-0266FCDE9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52D1E-B755-4D06-9477-ED57A22B4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875"/>
            <a:ext cx="91440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Relaxation Request</a:t>
            </a:r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311700" y="1078325"/>
            <a:ext cx="8520600" cy="34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Chief Secretary/ Nodal Secretary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State Ministry/Department/PSU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Date of Proposal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Gist of Proposal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Date of meeting of screening committee minutes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Members of Screening committee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Recommendations of the screening committee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Date of approval of competent authority for proposed scheme plan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Whether public interest involved (inevitability of proposal) 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Urgency of proposal (Why it should be uploaded now?)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Will it affect Level Playing Field, if no why?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Whether commission's approval is required for this proposal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Relaxation Request</a:t>
            </a:r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Upload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</a:pPr>
            <a:r>
              <a:rPr lang="en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Covering Letter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</a:pPr>
            <a:r>
              <a:rPr lang="en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Screening committee minutes with analysis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</a:pPr>
            <a:r>
              <a:rPr lang="en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All support documents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Stages: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</a:pPr>
            <a:r>
              <a:rPr lang="en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New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</a:pPr>
            <a:r>
              <a:rPr lang="en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Initial Scrutiny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</a:pPr>
            <a:r>
              <a:rPr lang="en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Further Details Called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</a:pPr>
            <a:r>
              <a:rPr lang="en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Under Examination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</a:pPr>
            <a:r>
              <a:rPr lang="en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Decided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CEO Recommendations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Relaxation Request</a:t>
            </a:r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Central Nodal Ministry (CNM) Data Entry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Central ministry/ department/ PSU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Date of proposal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Gist of Proposal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Proposal details: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Date of initiation of proposal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Public interest (inevitability)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Urgency of proposal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Level playing field (Will it affect level playing field by giving undue advantage to political party)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Date of recommendation of the secretary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Upload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Proposal of Organising department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120F-F94F-4BA0-B7A0-2C234D8F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B42DE-D50E-490E-AA32-6351E522A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5454919" cy="3416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Review all cases with status to “Proposal to ECI”</a:t>
            </a:r>
          </a:p>
          <a:p>
            <a:r>
              <a:rPr lang="en-US" dirty="0">
                <a:solidFill>
                  <a:schemeClr val="accent1"/>
                </a:solidFill>
              </a:rPr>
              <a:t>Print and Put it on green file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</a:rPr>
              <a:t>Covering Letter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</a:rPr>
              <a:t>Screening committee minutes with analysis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</a:rPr>
              <a:t>All support documents</a:t>
            </a:r>
            <a:r>
              <a:rPr lang="en-US" sz="1600" dirty="0" smtClean="0">
                <a:solidFill>
                  <a:schemeClr val="accent1"/>
                </a:solidFill>
              </a:rPr>
              <a:t>)</a:t>
            </a:r>
            <a:br>
              <a:rPr lang="en-US" sz="1600" dirty="0" smtClean="0">
                <a:solidFill>
                  <a:schemeClr val="accent1"/>
                </a:solidFill>
              </a:rPr>
            </a:br>
            <a:endParaRPr lang="en-US" sz="1600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Take the approval </a:t>
            </a:r>
          </a:p>
          <a:p>
            <a:r>
              <a:rPr lang="en-US" dirty="0">
                <a:solidFill>
                  <a:schemeClr val="accent1"/>
                </a:solidFill>
              </a:rPr>
              <a:t>Upload Decision letter </a:t>
            </a:r>
          </a:p>
          <a:p>
            <a:r>
              <a:rPr lang="en-US" dirty="0">
                <a:solidFill>
                  <a:schemeClr val="accent1"/>
                </a:solidFill>
              </a:rPr>
              <a:t>Update Status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19981-7B48-4CAE-8790-5A6AB87AE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45" y="936521"/>
            <a:ext cx="3097161" cy="309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56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70" y="-96127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815</Words>
  <Application>Microsoft Office PowerPoint</Application>
  <PresentationFormat>On-screen Show (16:9)</PresentationFormat>
  <Paragraphs>163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Lato</vt:lpstr>
      <vt:lpstr>Roboto</vt:lpstr>
      <vt:lpstr>Playfair Display</vt:lpstr>
      <vt:lpstr>Coral</vt:lpstr>
      <vt:lpstr>MCC</vt:lpstr>
      <vt:lpstr>How to access MCC Portal?</vt:lpstr>
      <vt:lpstr>PowerPoint Presentation</vt:lpstr>
      <vt:lpstr>PowerPoint Presentation</vt:lpstr>
      <vt:lpstr>Relaxation Request</vt:lpstr>
      <vt:lpstr>Relaxation Request</vt:lpstr>
      <vt:lpstr>Relaxation Request</vt:lpstr>
      <vt:lpstr>TODOs</vt:lpstr>
      <vt:lpstr>PowerPoint Presentation</vt:lpstr>
      <vt:lpstr>MCC Violations</vt:lpstr>
      <vt:lpstr>Initiated at State level and decided at state level</vt:lpstr>
      <vt:lpstr>Initiated at State Level and Decided at ECI Level </vt:lpstr>
      <vt:lpstr>Initiated at State Level and Decided at ECI Level  </vt:lpstr>
      <vt:lpstr>Initiated and Decided at ECI Level </vt:lpstr>
      <vt:lpstr>PowerPoint Presentation</vt:lpstr>
      <vt:lpstr>General Form</vt:lpstr>
      <vt:lpstr>General Form Contd..</vt:lpstr>
      <vt:lpstr>General Form Contd.. </vt:lpstr>
      <vt:lpstr>Queries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MCC  Violation/ Relaxation Request  Online Portal</dc:title>
  <dc:creator>Santosh Pathariya</dc:creator>
  <cp:lastModifiedBy>Santosh Pathariya</cp:lastModifiedBy>
  <cp:revision>15</cp:revision>
  <cp:lastPrinted>2021-02-26T04:00:17Z</cp:lastPrinted>
  <dcterms:modified xsi:type="dcterms:W3CDTF">2021-12-14T07:58:53Z</dcterms:modified>
</cp:coreProperties>
</file>