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50"/>
  </p:notesMasterIdLst>
  <p:handoutMasterIdLst>
    <p:handoutMasterId r:id="rId51"/>
  </p:handoutMasterIdLst>
  <p:sldIdLst>
    <p:sldId id="305" r:id="rId2"/>
    <p:sldId id="365" r:id="rId3"/>
    <p:sldId id="333" r:id="rId4"/>
    <p:sldId id="286" r:id="rId5"/>
    <p:sldId id="336" r:id="rId6"/>
    <p:sldId id="287" r:id="rId7"/>
    <p:sldId id="339" r:id="rId8"/>
    <p:sldId id="307" r:id="rId9"/>
    <p:sldId id="294" r:id="rId10"/>
    <p:sldId id="353" r:id="rId11"/>
    <p:sldId id="354" r:id="rId12"/>
    <p:sldId id="355" r:id="rId13"/>
    <p:sldId id="356" r:id="rId14"/>
    <p:sldId id="358" r:id="rId15"/>
    <p:sldId id="369" r:id="rId16"/>
    <p:sldId id="309" r:id="rId17"/>
    <p:sldId id="361" r:id="rId18"/>
    <p:sldId id="296" r:id="rId19"/>
    <p:sldId id="363" r:id="rId20"/>
    <p:sldId id="343" r:id="rId21"/>
    <p:sldId id="315" r:id="rId22"/>
    <p:sldId id="298" r:id="rId23"/>
    <p:sldId id="316" r:id="rId24"/>
    <p:sldId id="317" r:id="rId25"/>
    <p:sldId id="360" r:id="rId26"/>
    <p:sldId id="299" r:id="rId27"/>
    <p:sldId id="300" r:id="rId28"/>
    <p:sldId id="301" r:id="rId29"/>
    <p:sldId id="345" r:id="rId30"/>
    <p:sldId id="329" r:id="rId31"/>
    <p:sldId id="327" r:id="rId32"/>
    <p:sldId id="328" r:id="rId33"/>
    <p:sldId id="324" r:id="rId34"/>
    <p:sldId id="370" r:id="rId35"/>
    <p:sldId id="302" r:id="rId36"/>
    <p:sldId id="346" r:id="rId37"/>
    <p:sldId id="364" r:id="rId38"/>
    <p:sldId id="368" r:id="rId39"/>
    <p:sldId id="350" r:id="rId40"/>
    <p:sldId id="351" r:id="rId41"/>
    <p:sldId id="352" r:id="rId42"/>
    <p:sldId id="367" r:id="rId43"/>
    <p:sldId id="330" r:id="rId44"/>
    <p:sldId id="331" r:id="rId45"/>
    <p:sldId id="332" r:id="rId46"/>
    <p:sldId id="340" r:id="rId47"/>
    <p:sldId id="341" r:id="rId48"/>
    <p:sldId id="304" r:id="rId4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0" autoAdjust="0"/>
    <p:restoredTop sz="85125" autoAdjust="0"/>
  </p:normalViewPr>
  <p:slideViewPr>
    <p:cSldViewPr snapToGrid="0">
      <p:cViewPr>
        <p:scale>
          <a:sx n="102" d="100"/>
          <a:sy n="102" d="100"/>
        </p:scale>
        <p:origin x="-816" y="168"/>
      </p:cViewPr>
      <p:guideLst>
        <p:guide orient="horz" pos="2160"/>
        <p:guide pos="3840"/>
      </p:guideLst>
    </p:cSldViewPr>
  </p:slideViewPr>
  <p:outlineViewPr>
    <p:cViewPr>
      <p:scale>
        <a:sx n="33" d="100"/>
        <a:sy n="33" d="100"/>
      </p:scale>
      <p:origin x="60" y="227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99E8B-7EB1-4F25-B4A6-E9ECECE2C5BE}" type="doc">
      <dgm:prSet loTypeId="urn:microsoft.com/office/officeart/2005/8/layout/pyramid2" loCatId="pyramid" qsTypeId="urn:microsoft.com/office/officeart/2005/8/quickstyle/simple1" qsCatId="simple" csTypeId="urn:microsoft.com/office/officeart/2005/8/colors/accent1_2" csCatId="accent1" phldr="1"/>
      <dgm:spPr/>
    </dgm:pt>
    <dgm:pt modelId="{DF03A78F-3AC6-44ED-AFE5-451FBEB1C63D}">
      <dgm:prSet phldrT="[Text]" custT="1"/>
      <dgm:spPr>
        <a:solidFill>
          <a:srgbClr val="FFFF00">
            <a:alpha val="90000"/>
          </a:srgbClr>
        </a:solidFill>
      </dgm:spPr>
      <dgm:t>
        <a:bodyPr/>
        <a:lstStyle/>
        <a:p>
          <a:pPr algn="l">
            <a:lnSpc>
              <a:spcPct val="90000"/>
            </a:lnSpc>
          </a:pPr>
          <a:r>
            <a:rPr lang="en-US" sz="2000" b="1" dirty="0" smtClean="0">
              <a:solidFill>
                <a:srgbClr val="002060"/>
              </a:solidFill>
            </a:rPr>
            <a:t>2001-</a:t>
          </a:r>
          <a:r>
            <a:rPr lang="en-US" sz="2000" b="0" dirty="0" smtClean="0">
              <a:solidFill>
                <a:srgbClr val="002060"/>
              </a:solidFill>
            </a:rPr>
            <a:t> </a:t>
          </a:r>
          <a:r>
            <a:rPr lang="en-US" sz="2400" b="1" dirty="0" smtClean="0">
              <a:solidFill>
                <a:srgbClr val="002060"/>
              </a:solidFill>
            </a:rPr>
            <a:t>EC and Union Government agreed  for  </a:t>
          </a:r>
          <a:r>
            <a:rPr lang="en-US" sz="2000" b="1" dirty="0" smtClean="0">
              <a:solidFill>
                <a:srgbClr val="002060"/>
              </a:solidFill>
            </a:rPr>
            <a:t>* Enforcement of MCC from date of announcement of election schedule.        ** Max gap between announcement and notification  3 weeks .</a:t>
          </a:r>
          <a:endParaRPr lang="en-US" sz="2000" b="1" dirty="0">
            <a:solidFill>
              <a:srgbClr val="002060"/>
            </a:solidFill>
          </a:endParaRPr>
        </a:p>
      </dgm:t>
    </dgm:pt>
    <dgm:pt modelId="{177391AE-18BE-4166-B54C-CDED212120B7}" type="parTrans" cxnId="{83E12450-EE22-45A7-9EBB-D3D17A835DEB}">
      <dgm:prSet/>
      <dgm:spPr/>
      <dgm:t>
        <a:bodyPr/>
        <a:lstStyle/>
        <a:p>
          <a:endParaRPr lang="en-US"/>
        </a:p>
      </dgm:t>
    </dgm:pt>
    <dgm:pt modelId="{F96EF66E-FAAA-403C-8C8A-F81196D679A8}" type="sibTrans" cxnId="{83E12450-EE22-45A7-9EBB-D3D17A835DEB}">
      <dgm:prSet/>
      <dgm:spPr/>
      <dgm:t>
        <a:bodyPr/>
        <a:lstStyle/>
        <a:p>
          <a:endParaRPr lang="en-US"/>
        </a:p>
      </dgm:t>
    </dgm:pt>
    <dgm:pt modelId="{42165E9B-9819-4874-83A7-C90EEEE1188F}">
      <dgm:prSet phldrT="[Text]" custT="1"/>
      <dgm:spPr>
        <a:solidFill>
          <a:srgbClr val="FF0000">
            <a:alpha val="90000"/>
          </a:srgbClr>
        </a:solidFill>
      </dgm:spPr>
      <dgm:t>
        <a:bodyPr/>
        <a:lstStyle/>
        <a:p>
          <a:pPr algn="ctr"/>
          <a:r>
            <a:rPr lang="en-US" sz="2000" b="1" dirty="0" smtClean="0"/>
            <a:t>1991</a:t>
          </a:r>
          <a:r>
            <a:rPr lang="en-US" sz="2000" dirty="0" smtClean="0"/>
            <a:t>- </a:t>
          </a:r>
          <a:r>
            <a:rPr lang="en-US" sz="2400" b="1" dirty="0" smtClean="0"/>
            <a:t>consolidated code  enforced by EC, implemented  (</a:t>
          </a:r>
          <a:r>
            <a:rPr lang="en-US" sz="2400" b="1" dirty="0" err="1" smtClean="0"/>
            <a:t>Seshan</a:t>
          </a:r>
          <a:r>
            <a:rPr lang="en-US" sz="2400" b="1" dirty="0" smtClean="0"/>
            <a:t> Era :1990-96)</a:t>
          </a:r>
          <a:endParaRPr lang="en-US" sz="2400" b="1" dirty="0"/>
        </a:p>
      </dgm:t>
    </dgm:pt>
    <dgm:pt modelId="{57229831-83F1-4820-BEA6-A57FFAA6AA5F}" type="parTrans" cxnId="{646CCD17-A071-4C0E-A7FC-563FA8F8A851}">
      <dgm:prSet/>
      <dgm:spPr/>
      <dgm:t>
        <a:bodyPr/>
        <a:lstStyle/>
        <a:p>
          <a:endParaRPr lang="en-US"/>
        </a:p>
      </dgm:t>
    </dgm:pt>
    <dgm:pt modelId="{E7AF4139-91CF-4B4F-8326-CC0CAB66532B}" type="sibTrans" cxnId="{646CCD17-A071-4C0E-A7FC-563FA8F8A851}">
      <dgm:prSet/>
      <dgm:spPr/>
      <dgm:t>
        <a:bodyPr/>
        <a:lstStyle/>
        <a:p>
          <a:endParaRPr lang="en-US"/>
        </a:p>
      </dgm:t>
    </dgm:pt>
    <dgm:pt modelId="{AAB082BF-D764-4D93-BAE6-C93C17674B0A}">
      <dgm:prSet phldrT="[Text]" custT="1"/>
      <dgm:spPr>
        <a:solidFill>
          <a:srgbClr val="92D050">
            <a:alpha val="90000"/>
          </a:srgbClr>
        </a:solidFill>
      </dgm:spPr>
      <dgm:t>
        <a:bodyPr/>
        <a:lstStyle/>
        <a:p>
          <a:pPr algn="ctr"/>
          <a:r>
            <a:rPr lang="en-US" sz="2000" b="1" dirty="0" smtClean="0"/>
            <a:t>1960</a:t>
          </a:r>
          <a:r>
            <a:rPr lang="en-US" sz="2000" dirty="0" smtClean="0"/>
            <a:t>. Adopted for the first time in </a:t>
          </a:r>
          <a:r>
            <a:rPr lang="en-US" sz="2000" b="1" dirty="0" smtClean="0"/>
            <a:t>Assembly Elections of Kerala</a:t>
          </a:r>
          <a:endParaRPr lang="en-US" sz="2000" dirty="0"/>
        </a:p>
      </dgm:t>
    </dgm:pt>
    <dgm:pt modelId="{36967BAD-DD9A-414E-9779-7BFB02FF2960}" type="parTrans" cxnId="{D1F8F9EA-BC02-484F-85CE-E1FCB4A6F6C5}">
      <dgm:prSet/>
      <dgm:spPr/>
      <dgm:t>
        <a:bodyPr/>
        <a:lstStyle/>
        <a:p>
          <a:endParaRPr lang="en-US"/>
        </a:p>
      </dgm:t>
    </dgm:pt>
    <dgm:pt modelId="{69380503-FE23-4A81-91EF-9F4165ECF3EE}" type="sibTrans" cxnId="{D1F8F9EA-BC02-484F-85CE-E1FCB4A6F6C5}">
      <dgm:prSet/>
      <dgm:spPr/>
      <dgm:t>
        <a:bodyPr/>
        <a:lstStyle/>
        <a:p>
          <a:endParaRPr lang="en-US"/>
        </a:p>
      </dgm:t>
    </dgm:pt>
    <dgm:pt modelId="{9FB392E7-CF2C-4CEF-97C8-746B66A423C5}">
      <dgm:prSet custT="1"/>
      <dgm:spPr/>
      <dgm:t>
        <a:bodyPr/>
        <a:lstStyle/>
        <a:p>
          <a:pPr algn="ctr"/>
          <a:r>
            <a:rPr lang="en-US" sz="2000" b="1" dirty="0" smtClean="0"/>
            <a:t>1962</a:t>
          </a:r>
          <a:r>
            <a:rPr lang="en-US" sz="2000" dirty="0" smtClean="0"/>
            <a:t>,  third General Election, accepted and  implemented by political parties to large extent as circulated by EC</a:t>
          </a:r>
          <a:endParaRPr lang="en-US" sz="2000" dirty="0"/>
        </a:p>
      </dgm:t>
    </dgm:pt>
    <dgm:pt modelId="{BA42C3A4-6964-4D0D-8AC1-A48461FE6050}" type="parTrans" cxnId="{46CFBE6B-567E-4AB8-8604-1FB298F7CD24}">
      <dgm:prSet/>
      <dgm:spPr/>
      <dgm:t>
        <a:bodyPr/>
        <a:lstStyle/>
        <a:p>
          <a:endParaRPr lang="en-US"/>
        </a:p>
      </dgm:t>
    </dgm:pt>
    <dgm:pt modelId="{0DF4858F-9D22-4A95-94C5-78A0BACB4340}" type="sibTrans" cxnId="{46CFBE6B-567E-4AB8-8604-1FB298F7CD24}">
      <dgm:prSet/>
      <dgm:spPr/>
      <dgm:t>
        <a:bodyPr/>
        <a:lstStyle/>
        <a:p>
          <a:endParaRPr lang="en-US"/>
        </a:p>
      </dgm:t>
    </dgm:pt>
    <dgm:pt modelId="{B5F02E22-294F-4DD0-A33D-A076152E1DFE}" type="pres">
      <dgm:prSet presAssocID="{A5899E8B-7EB1-4F25-B4A6-E9ECECE2C5BE}" presName="compositeShape" presStyleCnt="0">
        <dgm:presLayoutVars>
          <dgm:dir/>
          <dgm:resizeHandles/>
        </dgm:presLayoutVars>
      </dgm:prSet>
      <dgm:spPr/>
    </dgm:pt>
    <dgm:pt modelId="{5B90D955-E270-49B0-8149-AC1006FBA47D}" type="pres">
      <dgm:prSet presAssocID="{A5899E8B-7EB1-4F25-B4A6-E9ECECE2C5BE}" presName="pyramid" presStyleLbl="node1" presStyleIdx="0" presStyleCnt="1" custScaleX="96429" custScaleY="99241"/>
      <dgm:spPr/>
    </dgm:pt>
    <dgm:pt modelId="{8AF58B8D-47DC-4E08-A486-950045175418}" type="pres">
      <dgm:prSet presAssocID="{A5899E8B-7EB1-4F25-B4A6-E9ECECE2C5BE}" presName="theList" presStyleCnt="0"/>
      <dgm:spPr/>
    </dgm:pt>
    <dgm:pt modelId="{F4404D3F-6E6A-4550-B0A1-BC43EA0A65F4}" type="pres">
      <dgm:prSet presAssocID="{DF03A78F-3AC6-44ED-AFE5-451FBEB1C63D}" presName="aNode" presStyleLbl="fgAcc1" presStyleIdx="0" presStyleCnt="4" custAng="0" custScaleX="299471" custScaleY="62386" custLinFactY="64162" custLinFactNeighborX="-7863" custLinFactNeighborY="100000">
        <dgm:presLayoutVars>
          <dgm:bulletEnabled val="1"/>
        </dgm:presLayoutVars>
      </dgm:prSet>
      <dgm:spPr/>
      <dgm:t>
        <a:bodyPr/>
        <a:lstStyle/>
        <a:p>
          <a:endParaRPr lang="en-US"/>
        </a:p>
      </dgm:t>
    </dgm:pt>
    <dgm:pt modelId="{D32F9798-51CA-4BA5-ABD8-40610A5C7072}" type="pres">
      <dgm:prSet presAssocID="{DF03A78F-3AC6-44ED-AFE5-451FBEB1C63D}" presName="aSpace" presStyleCnt="0"/>
      <dgm:spPr/>
    </dgm:pt>
    <dgm:pt modelId="{097333CB-B360-4BB6-8421-896C2CB64482}" type="pres">
      <dgm:prSet presAssocID="{42165E9B-9819-4874-83A7-C90EEEE1188F}" presName="aNode" presStyleLbl="fgAcc1" presStyleIdx="1" presStyleCnt="4" custScaleX="299471" custScaleY="41801" custLinFactY="54887" custLinFactNeighborX="-8224" custLinFactNeighborY="100000">
        <dgm:presLayoutVars>
          <dgm:bulletEnabled val="1"/>
        </dgm:presLayoutVars>
      </dgm:prSet>
      <dgm:spPr/>
      <dgm:t>
        <a:bodyPr/>
        <a:lstStyle/>
        <a:p>
          <a:endParaRPr lang="en-US"/>
        </a:p>
      </dgm:t>
    </dgm:pt>
    <dgm:pt modelId="{31308821-FE94-434B-9A66-AA376CE55D94}" type="pres">
      <dgm:prSet presAssocID="{42165E9B-9819-4874-83A7-C90EEEE1188F}" presName="aSpace" presStyleCnt="0"/>
      <dgm:spPr/>
    </dgm:pt>
    <dgm:pt modelId="{D2135429-F3A0-4C45-B7AE-0923D4994122}" type="pres">
      <dgm:prSet presAssocID="{9FB392E7-CF2C-4CEF-97C8-746B66A423C5}" presName="aNode" presStyleLbl="fgAcc1" presStyleIdx="2" presStyleCnt="4" custScaleX="299471" custScaleY="43036" custLinFactY="47766" custLinFactNeighborX="-3802" custLinFactNeighborY="100000">
        <dgm:presLayoutVars>
          <dgm:bulletEnabled val="1"/>
        </dgm:presLayoutVars>
      </dgm:prSet>
      <dgm:spPr/>
      <dgm:t>
        <a:bodyPr/>
        <a:lstStyle/>
        <a:p>
          <a:endParaRPr lang="en-US"/>
        </a:p>
      </dgm:t>
    </dgm:pt>
    <dgm:pt modelId="{B72C483F-772A-44EA-B4A7-E249952844BD}" type="pres">
      <dgm:prSet presAssocID="{9FB392E7-CF2C-4CEF-97C8-746B66A423C5}" presName="aSpace" presStyleCnt="0"/>
      <dgm:spPr/>
    </dgm:pt>
    <dgm:pt modelId="{03B8FA2E-BF0F-4165-AE77-D557ADF1CCEC}" type="pres">
      <dgm:prSet presAssocID="{AAB082BF-D764-4D93-BAE6-C93C17674B0A}" presName="aNode" presStyleLbl="fgAcc1" presStyleIdx="3" presStyleCnt="4" custScaleX="308077" custScaleY="29272" custLinFactY="29691" custLinFactNeighborX="-8487" custLinFactNeighborY="100000">
        <dgm:presLayoutVars>
          <dgm:bulletEnabled val="1"/>
        </dgm:presLayoutVars>
      </dgm:prSet>
      <dgm:spPr/>
      <dgm:t>
        <a:bodyPr/>
        <a:lstStyle/>
        <a:p>
          <a:endParaRPr lang="en-US"/>
        </a:p>
      </dgm:t>
    </dgm:pt>
    <dgm:pt modelId="{9AD8BF01-29EC-44BD-9BE0-98299A443216}" type="pres">
      <dgm:prSet presAssocID="{AAB082BF-D764-4D93-BAE6-C93C17674B0A}" presName="aSpace" presStyleCnt="0"/>
      <dgm:spPr/>
    </dgm:pt>
  </dgm:ptLst>
  <dgm:cxnLst>
    <dgm:cxn modelId="{D1F8F9EA-BC02-484F-85CE-E1FCB4A6F6C5}" srcId="{A5899E8B-7EB1-4F25-B4A6-E9ECECE2C5BE}" destId="{AAB082BF-D764-4D93-BAE6-C93C17674B0A}" srcOrd="3" destOrd="0" parTransId="{36967BAD-DD9A-414E-9779-7BFB02FF2960}" sibTransId="{69380503-FE23-4A81-91EF-9F4165ECF3EE}"/>
    <dgm:cxn modelId="{3AB77135-4956-4483-8419-0A960997DA4F}" type="presOf" srcId="{9FB392E7-CF2C-4CEF-97C8-746B66A423C5}" destId="{D2135429-F3A0-4C45-B7AE-0923D4994122}" srcOrd="0" destOrd="0" presId="urn:microsoft.com/office/officeart/2005/8/layout/pyramid2"/>
    <dgm:cxn modelId="{43EC699E-B603-4955-AB11-B7AD25969732}" type="presOf" srcId="{42165E9B-9819-4874-83A7-C90EEEE1188F}" destId="{097333CB-B360-4BB6-8421-896C2CB64482}" srcOrd="0" destOrd="0" presId="urn:microsoft.com/office/officeart/2005/8/layout/pyramid2"/>
    <dgm:cxn modelId="{D1DF9A19-4B22-4FD9-B23A-EC3F7BFF1CCB}" type="presOf" srcId="{A5899E8B-7EB1-4F25-B4A6-E9ECECE2C5BE}" destId="{B5F02E22-294F-4DD0-A33D-A076152E1DFE}" srcOrd="0" destOrd="0" presId="urn:microsoft.com/office/officeart/2005/8/layout/pyramid2"/>
    <dgm:cxn modelId="{646CCD17-A071-4C0E-A7FC-563FA8F8A851}" srcId="{A5899E8B-7EB1-4F25-B4A6-E9ECECE2C5BE}" destId="{42165E9B-9819-4874-83A7-C90EEEE1188F}" srcOrd="1" destOrd="0" parTransId="{57229831-83F1-4820-BEA6-A57FFAA6AA5F}" sibTransId="{E7AF4139-91CF-4B4F-8326-CC0CAB66532B}"/>
    <dgm:cxn modelId="{1CF86D27-6531-49D2-B06A-4754D832F596}" type="presOf" srcId="{AAB082BF-D764-4D93-BAE6-C93C17674B0A}" destId="{03B8FA2E-BF0F-4165-AE77-D557ADF1CCEC}" srcOrd="0" destOrd="0" presId="urn:microsoft.com/office/officeart/2005/8/layout/pyramid2"/>
    <dgm:cxn modelId="{83E12450-EE22-45A7-9EBB-D3D17A835DEB}" srcId="{A5899E8B-7EB1-4F25-B4A6-E9ECECE2C5BE}" destId="{DF03A78F-3AC6-44ED-AFE5-451FBEB1C63D}" srcOrd="0" destOrd="0" parTransId="{177391AE-18BE-4166-B54C-CDED212120B7}" sibTransId="{F96EF66E-FAAA-403C-8C8A-F81196D679A8}"/>
    <dgm:cxn modelId="{69B27B18-DD1B-4A9E-9418-17C4E1F23161}" type="presOf" srcId="{DF03A78F-3AC6-44ED-AFE5-451FBEB1C63D}" destId="{F4404D3F-6E6A-4550-B0A1-BC43EA0A65F4}" srcOrd="0" destOrd="0" presId="urn:microsoft.com/office/officeart/2005/8/layout/pyramid2"/>
    <dgm:cxn modelId="{46CFBE6B-567E-4AB8-8604-1FB298F7CD24}" srcId="{A5899E8B-7EB1-4F25-B4A6-E9ECECE2C5BE}" destId="{9FB392E7-CF2C-4CEF-97C8-746B66A423C5}" srcOrd="2" destOrd="0" parTransId="{BA42C3A4-6964-4D0D-8AC1-A48461FE6050}" sibTransId="{0DF4858F-9D22-4A95-94C5-78A0BACB4340}"/>
    <dgm:cxn modelId="{A3D4397C-9E86-40DD-9028-9C5EF38C2217}" type="presParOf" srcId="{B5F02E22-294F-4DD0-A33D-A076152E1DFE}" destId="{5B90D955-E270-49B0-8149-AC1006FBA47D}" srcOrd="0" destOrd="0" presId="urn:microsoft.com/office/officeart/2005/8/layout/pyramid2"/>
    <dgm:cxn modelId="{08CBFEE6-F411-4F02-A3AD-E09C8D9D8240}" type="presParOf" srcId="{B5F02E22-294F-4DD0-A33D-A076152E1DFE}" destId="{8AF58B8D-47DC-4E08-A486-950045175418}" srcOrd="1" destOrd="0" presId="urn:microsoft.com/office/officeart/2005/8/layout/pyramid2"/>
    <dgm:cxn modelId="{E74E396D-3E33-4E13-8C3B-91C45021F7AD}" type="presParOf" srcId="{8AF58B8D-47DC-4E08-A486-950045175418}" destId="{F4404D3F-6E6A-4550-B0A1-BC43EA0A65F4}" srcOrd="0" destOrd="0" presId="urn:microsoft.com/office/officeart/2005/8/layout/pyramid2"/>
    <dgm:cxn modelId="{779719C8-A769-46C8-9CF1-B876D8E4DB38}" type="presParOf" srcId="{8AF58B8D-47DC-4E08-A486-950045175418}" destId="{D32F9798-51CA-4BA5-ABD8-40610A5C7072}" srcOrd="1" destOrd="0" presId="urn:microsoft.com/office/officeart/2005/8/layout/pyramid2"/>
    <dgm:cxn modelId="{BF6BB14C-1E89-4582-BB27-D42DA251B87C}" type="presParOf" srcId="{8AF58B8D-47DC-4E08-A486-950045175418}" destId="{097333CB-B360-4BB6-8421-896C2CB64482}" srcOrd="2" destOrd="0" presId="urn:microsoft.com/office/officeart/2005/8/layout/pyramid2"/>
    <dgm:cxn modelId="{BBB25693-C3B9-44FB-A5FD-FA419EE0D537}" type="presParOf" srcId="{8AF58B8D-47DC-4E08-A486-950045175418}" destId="{31308821-FE94-434B-9A66-AA376CE55D94}" srcOrd="3" destOrd="0" presId="urn:microsoft.com/office/officeart/2005/8/layout/pyramid2"/>
    <dgm:cxn modelId="{BCEA5330-0428-4922-AE08-AD5E7E3F1689}" type="presParOf" srcId="{8AF58B8D-47DC-4E08-A486-950045175418}" destId="{D2135429-F3A0-4C45-B7AE-0923D4994122}" srcOrd="4" destOrd="0" presId="urn:microsoft.com/office/officeart/2005/8/layout/pyramid2"/>
    <dgm:cxn modelId="{75A1AC4F-58F2-4C0B-8BC8-91FD5F4F2981}" type="presParOf" srcId="{8AF58B8D-47DC-4E08-A486-950045175418}" destId="{B72C483F-772A-44EA-B4A7-E249952844BD}" srcOrd="5" destOrd="0" presId="urn:microsoft.com/office/officeart/2005/8/layout/pyramid2"/>
    <dgm:cxn modelId="{FDE4CDAD-9037-4C39-B803-63E6A1932827}" type="presParOf" srcId="{8AF58B8D-47DC-4E08-A486-950045175418}" destId="{03B8FA2E-BF0F-4165-AE77-D557ADF1CCEC}" srcOrd="6" destOrd="0" presId="urn:microsoft.com/office/officeart/2005/8/layout/pyramid2"/>
    <dgm:cxn modelId="{E96E118B-D73E-4D98-B377-CD6055216F5D}" type="presParOf" srcId="{8AF58B8D-47DC-4E08-A486-950045175418}" destId="{9AD8BF01-29EC-44BD-9BE0-98299A443216}"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0D955-E270-49B0-8149-AC1006FBA47D}">
      <dsp:nvSpPr>
        <dsp:cNvPr id="0" name=""/>
        <dsp:cNvSpPr/>
      </dsp:nvSpPr>
      <dsp:spPr>
        <a:xfrm>
          <a:off x="1317474" y="20154"/>
          <a:ext cx="5121274" cy="527061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04D3F-6E6A-4550-B0A1-BC43EA0A65F4}">
      <dsp:nvSpPr>
        <dsp:cNvPr id="0" name=""/>
        <dsp:cNvSpPr/>
      </dsp:nvSpPr>
      <dsp:spPr>
        <a:xfrm>
          <a:off x="163700" y="1969331"/>
          <a:ext cx="10338047" cy="1170000"/>
        </a:xfrm>
        <a:prstGeom prst="round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2060"/>
              </a:solidFill>
            </a:rPr>
            <a:t>2001-</a:t>
          </a:r>
          <a:r>
            <a:rPr lang="en-US" sz="2000" b="0" kern="1200" dirty="0" smtClean="0">
              <a:solidFill>
                <a:srgbClr val="002060"/>
              </a:solidFill>
            </a:rPr>
            <a:t> </a:t>
          </a:r>
          <a:r>
            <a:rPr lang="en-US" sz="2400" b="1" kern="1200" dirty="0" smtClean="0">
              <a:solidFill>
                <a:srgbClr val="002060"/>
              </a:solidFill>
            </a:rPr>
            <a:t>EC and Union Government agreed  for  </a:t>
          </a:r>
          <a:r>
            <a:rPr lang="en-US" sz="2000" b="1" kern="1200" dirty="0" smtClean="0">
              <a:solidFill>
                <a:srgbClr val="002060"/>
              </a:solidFill>
            </a:rPr>
            <a:t>* Enforcement of MCC from date of announcement of election schedule.        ** Max gap between announcement and notification  3 weeks .</a:t>
          </a:r>
          <a:endParaRPr lang="en-US" sz="2000" b="1" kern="1200" dirty="0">
            <a:solidFill>
              <a:srgbClr val="002060"/>
            </a:solidFill>
          </a:endParaRPr>
        </a:p>
      </dsp:txBody>
      <dsp:txXfrm>
        <a:off x="220815" y="2026446"/>
        <a:ext cx="10223817" cy="1055770"/>
      </dsp:txXfrm>
    </dsp:sp>
    <dsp:sp modelId="{097333CB-B360-4BB6-8421-896C2CB64482}">
      <dsp:nvSpPr>
        <dsp:cNvPr id="0" name=""/>
        <dsp:cNvSpPr/>
      </dsp:nvSpPr>
      <dsp:spPr>
        <a:xfrm>
          <a:off x="151238" y="3199814"/>
          <a:ext cx="10338047" cy="783944"/>
        </a:xfrm>
        <a:prstGeom prst="roundRect">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1991</a:t>
          </a:r>
          <a:r>
            <a:rPr lang="en-US" sz="2000" kern="1200" dirty="0" smtClean="0"/>
            <a:t>- </a:t>
          </a:r>
          <a:r>
            <a:rPr lang="en-US" sz="2400" b="1" kern="1200" dirty="0" smtClean="0"/>
            <a:t>consolidated code  enforced by EC, implemented  (</a:t>
          </a:r>
          <a:r>
            <a:rPr lang="en-US" sz="2400" b="1" kern="1200" dirty="0" err="1" smtClean="0"/>
            <a:t>Seshan</a:t>
          </a:r>
          <a:r>
            <a:rPr lang="en-US" sz="2400" b="1" kern="1200" dirty="0" smtClean="0"/>
            <a:t> Era :1990-96)</a:t>
          </a:r>
          <a:endParaRPr lang="en-US" sz="2400" b="1" kern="1200" dirty="0"/>
        </a:p>
      </dsp:txBody>
      <dsp:txXfrm>
        <a:off x="189507" y="3238083"/>
        <a:ext cx="10261509" cy="707406"/>
      </dsp:txXfrm>
    </dsp:sp>
    <dsp:sp modelId="{D2135429-F3A0-4C45-B7AE-0923D4994122}">
      <dsp:nvSpPr>
        <dsp:cNvPr id="0" name=""/>
        <dsp:cNvSpPr/>
      </dsp:nvSpPr>
      <dsp:spPr>
        <a:xfrm>
          <a:off x="303890" y="4084638"/>
          <a:ext cx="10338047" cy="80710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1962</a:t>
          </a:r>
          <a:r>
            <a:rPr lang="en-US" sz="2000" kern="1200" dirty="0" smtClean="0"/>
            <a:t>,  third General Election, accepted and  implemented by political parties to large extent as circulated by EC</a:t>
          </a:r>
          <a:endParaRPr lang="en-US" sz="2000" kern="1200" dirty="0"/>
        </a:p>
      </dsp:txBody>
      <dsp:txXfrm>
        <a:off x="343290" y="4124038"/>
        <a:ext cx="10259247" cy="728306"/>
      </dsp:txXfrm>
    </dsp:sp>
    <dsp:sp modelId="{03B8FA2E-BF0F-4165-AE77-D557ADF1CCEC}">
      <dsp:nvSpPr>
        <dsp:cNvPr id="0" name=""/>
        <dsp:cNvSpPr/>
      </dsp:nvSpPr>
      <dsp:spPr>
        <a:xfrm>
          <a:off x="0" y="4761954"/>
          <a:ext cx="10635135" cy="548973"/>
        </a:xfrm>
        <a:prstGeom prst="roundRect">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1960</a:t>
          </a:r>
          <a:r>
            <a:rPr lang="en-US" sz="2000" kern="1200" dirty="0" smtClean="0"/>
            <a:t>. Adopted for the first time in </a:t>
          </a:r>
          <a:r>
            <a:rPr lang="en-US" sz="2000" b="1" kern="1200" dirty="0" smtClean="0"/>
            <a:t>Assembly Elections of Kerala</a:t>
          </a:r>
          <a:endParaRPr lang="en-US" sz="2000" kern="1200" dirty="0"/>
        </a:p>
      </dsp:txBody>
      <dsp:txXfrm>
        <a:off x="26799" y="4788753"/>
        <a:ext cx="10581537" cy="4953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3177" tIns="46589" rIns="93177" bIns="46589" rtlCol="0"/>
          <a:lstStyle>
            <a:lvl1pPr algn="r">
              <a:defRPr sz="1200"/>
            </a:lvl1pPr>
          </a:lstStyle>
          <a:p>
            <a:fld id="{790AB48F-63E3-4B1A-97C6-CB067E6D5F1D}" type="datetimeFigureOut">
              <a:rPr lang="en-US" smtClean="0"/>
              <a:t>10/11/2021</a:t>
            </a:fld>
            <a:endParaRPr lang="en-US"/>
          </a:p>
        </p:txBody>
      </p:sp>
      <p:sp>
        <p:nvSpPr>
          <p:cNvPr id="4" name="Footer Placeholder 3"/>
          <p:cNvSpPr>
            <a:spLocks noGrp="1"/>
          </p:cNvSpPr>
          <p:nvPr>
            <p:ph type="ftr" sz="quarter" idx="2"/>
          </p:nvPr>
        </p:nvSpPr>
        <p:spPr>
          <a:xfrm>
            <a:off x="0" y="9430092"/>
            <a:ext cx="2945659" cy="49813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3177" tIns="46589" rIns="93177" bIns="46589" rtlCol="0" anchor="b"/>
          <a:lstStyle>
            <a:lvl1pPr algn="r">
              <a:defRPr sz="1200"/>
            </a:lvl1pPr>
          </a:lstStyle>
          <a:p>
            <a:fld id="{EC61DDCB-1979-4CC3-ADB8-93DE6BEA96C0}" type="slidenum">
              <a:rPr lang="en-US" smtClean="0"/>
              <a:t>‹#›</a:t>
            </a:fld>
            <a:endParaRPr lang="en-US"/>
          </a:p>
        </p:txBody>
      </p:sp>
    </p:spTree>
    <p:extLst>
      <p:ext uri="{BB962C8B-B14F-4D97-AF65-F5344CB8AC3E}">
        <p14:creationId xmlns:p14="http://schemas.microsoft.com/office/powerpoint/2010/main" val="4218569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49862" y="0"/>
            <a:ext cx="2946275" cy="496751"/>
          </a:xfrm>
          <a:prstGeom prst="rect">
            <a:avLst/>
          </a:prstGeom>
        </p:spPr>
        <p:txBody>
          <a:bodyPr vert="horz" lIns="91440" tIns="45720" rIns="91440" bIns="45720" rtlCol="0"/>
          <a:lstStyle>
            <a:lvl1pPr algn="r">
              <a:defRPr sz="1200"/>
            </a:lvl1pPr>
          </a:lstStyle>
          <a:p>
            <a:fld id="{3C7D7F95-C0D7-4252-A14F-42A9DA48A567}" type="datetimeFigureOut">
              <a:rPr lang="en-IN" smtClean="0"/>
              <a:t>11-10-2021</a:t>
            </a:fld>
            <a:endParaRPr lang="en-IN"/>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0383" y="4716585"/>
            <a:ext cx="5436909" cy="4467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29779"/>
            <a:ext cx="2946275" cy="496751"/>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49862" y="9429779"/>
            <a:ext cx="2946275" cy="496751"/>
          </a:xfrm>
          <a:prstGeom prst="rect">
            <a:avLst/>
          </a:prstGeom>
        </p:spPr>
        <p:txBody>
          <a:bodyPr vert="horz" lIns="91440" tIns="45720" rIns="91440" bIns="45720" rtlCol="0" anchor="b"/>
          <a:lstStyle>
            <a:lvl1pPr algn="r">
              <a:defRPr sz="1200"/>
            </a:lvl1pPr>
          </a:lstStyle>
          <a:p>
            <a:fld id="{DF86E344-ADEC-4708-9380-E3881BF1740F}" type="slidenum">
              <a:rPr lang="en-IN" smtClean="0"/>
              <a:t>‹#›</a:t>
            </a:fld>
            <a:endParaRPr lang="en-IN"/>
          </a:p>
        </p:txBody>
      </p:sp>
    </p:spTree>
    <p:extLst>
      <p:ext uri="{BB962C8B-B14F-4D97-AF65-F5344CB8AC3E}">
        <p14:creationId xmlns:p14="http://schemas.microsoft.com/office/powerpoint/2010/main" val="223108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744538"/>
            <a:ext cx="6616700" cy="3722687"/>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1</a:t>
            </a:fld>
            <a:endParaRPr lang="en-IN"/>
          </a:p>
        </p:txBody>
      </p:sp>
    </p:spTree>
    <p:extLst>
      <p:ext uri="{BB962C8B-B14F-4D97-AF65-F5344CB8AC3E}">
        <p14:creationId xmlns:p14="http://schemas.microsoft.com/office/powerpoint/2010/main" val="145001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27</a:t>
            </a:fld>
            <a:endParaRPr lang="en-IN"/>
          </a:p>
        </p:txBody>
      </p:sp>
    </p:spTree>
    <p:extLst>
      <p:ext uri="{BB962C8B-B14F-4D97-AF65-F5344CB8AC3E}">
        <p14:creationId xmlns:p14="http://schemas.microsoft.com/office/powerpoint/2010/main" val="196594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28</a:t>
            </a:fld>
            <a:endParaRPr lang="en-IN"/>
          </a:p>
        </p:txBody>
      </p:sp>
    </p:spTree>
    <p:extLst>
      <p:ext uri="{BB962C8B-B14F-4D97-AF65-F5344CB8AC3E}">
        <p14:creationId xmlns:p14="http://schemas.microsoft.com/office/powerpoint/2010/main" val="179073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6E344-ADEC-4708-9380-E3881BF1740F}" type="slidenum">
              <a:rPr lang="en-IN" smtClean="0"/>
              <a:t>29</a:t>
            </a:fld>
            <a:endParaRPr lang="en-IN"/>
          </a:p>
        </p:txBody>
      </p:sp>
    </p:spTree>
    <p:extLst>
      <p:ext uri="{BB962C8B-B14F-4D97-AF65-F5344CB8AC3E}">
        <p14:creationId xmlns:p14="http://schemas.microsoft.com/office/powerpoint/2010/main" val="285801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30</a:t>
            </a:fld>
            <a:endParaRPr lang="en-IN"/>
          </a:p>
        </p:txBody>
      </p:sp>
    </p:spTree>
    <p:extLst>
      <p:ext uri="{BB962C8B-B14F-4D97-AF65-F5344CB8AC3E}">
        <p14:creationId xmlns:p14="http://schemas.microsoft.com/office/powerpoint/2010/main" val="1814265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6E344-ADEC-4708-9380-E3881BF1740F}" type="slidenum">
              <a:rPr lang="en-IN" smtClean="0"/>
              <a:t>31</a:t>
            </a:fld>
            <a:endParaRPr lang="en-IN" dirty="0"/>
          </a:p>
        </p:txBody>
      </p:sp>
    </p:spTree>
    <p:extLst>
      <p:ext uri="{BB962C8B-B14F-4D97-AF65-F5344CB8AC3E}">
        <p14:creationId xmlns:p14="http://schemas.microsoft.com/office/powerpoint/2010/main" val="2890443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6E344-ADEC-4708-9380-E3881BF1740F}" type="slidenum">
              <a:rPr lang="en-IN" smtClean="0"/>
              <a:t>32</a:t>
            </a:fld>
            <a:endParaRPr lang="en-IN"/>
          </a:p>
        </p:txBody>
      </p:sp>
    </p:spTree>
    <p:extLst>
      <p:ext uri="{BB962C8B-B14F-4D97-AF65-F5344CB8AC3E}">
        <p14:creationId xmlns:p14="http://schemas.microsoft.com/office/powerpoint/2010/main" val="361818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35</a:t>
            </a:fld>
            <a:endParaRPr lang="en-IN"/>
          </a:p>
        </p:txBody>
      </p:sp>
    </p:spTree>
    <p:extLst>
      <p:ext uri="{BB962C8B-B14F-4D97-AF65-F5344CB8AC3E}">
        <p14:creationId xmlns:p14="http://schemas.microsoft.com/office/powerpoint/2010/main" val="83249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pPr marL="0" lvl="0" indent="0" algn="r" rtl="0">
                <a:lnSpc>
                  <a:spcPct val="100000"/>
                </a:lnSpc>
                <a:spcBef>
                  <a:spcPts val="0"/>
                </a:spcBef>
                <a:spcAft>
                  <a:spcPts val="0"/>
                </a:spcAft>
                <a:buClr>
                  <a:srgbClr val="000000"/>
                </a:buClr>
                <a:buSzPts val="1200"/>
                <a:buFont typeface="Arial"/>
                <a:buNone/>
              </a:pPr>
              <a:t>39</a:t>
            </a:fld>
            <a:endParaRPr/>
          </a:p>
        </p:txBody>
      </p:sp>
    </p:spTree>
    <p:extLst>
      <p:ext uri="{BB962C8B-B14F-4D97-AF65-F5344CB8AC3E}">
        <p14:creationId xmlns:p14="http://schemas.microsoft.com/office/powerpoint/2010/main" val="208080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40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5b89663f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5b89663f3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1" name="Google Shape;161;g75b89663f3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pPr marL="0" lvl="0" indent="0" algn="r" rtl="0">
                <a:spcBef>
                  <a:spcPts val="0"/>
                </a:spcBef>
                <a:spcAft>
                  <a:spcPts val="0"/>
                </a:spcAft>
                <a:buClr>
                  <a:srgbClr val="000000"/>
                </a:buClr>
                <a:buSzPts val="1200"/>
                <a:buFont typeface="Arial"/>
                <a:buNone/>
              </a:pPr>
              <a:t>41</a:t>
            </a:fld>
            <a:endParaRPr/>
          </a:p>
        </p:txBody>
      </p:sp>
    </p:spTree>
    <p:extLst>
      <p:ext uri="{BB962C8B-B14F-4D97-AF65-F5344CB8AC3E}">
        <p14:creationId xmlns:p14="http://schemas.microsoft.com/office/powerpoint/2010/main" val="342893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6E344-ADEC-4708-9380-E3881BF1740F}" type="slidenum">
              <a:rPr lang="en-IN" smtClean="0"/>
              <a:t>2</a:t>
            </a:fld>
            <a:endParaRPr lang="en-IN"/>
          </a:p>
        </p:txBody>
      </p:sp>
    </p:spTree>
    <p:extLst>
      <p:ext uri="{BB962C8B-B14F-4D97-AF65-F5344CB8AC3E}">
        <p14:creationId xmlns:p14="http://schemas.microsoft.com/office/powerpoint/2010/main" val="3394951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43</a:t>
            </a:fld>
            <a:endParaRPr lang="en-IN"/>
          </a:p>
        </p:txBody>
      </p:sp>
    </p:spTree>
    <p:extLst>
      <p:ext uri="{BB962C8B-B14F-4D97-AF65-F5344CB8AC3E}">
        <p14:creationId xmlns:p14="http://schemas.microsoft.com/office/powerpoint/2010/main" val="167696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F86E344-ADEC-4708-9380-E3881BF1740F}" type="slidenum">
              <a:rPr lang="en-IN" smtClean="0"/>
              <a:t>44</a:t>
            </a:fld>
            <a:endParaRPr lang="en-IN"/>
          </a:p>
        </p:txBody>
      </p:sp>
    </p:spTree>
    <p:extLst>
      <p:ext uri="{BB962C8B-B14F-4D97-AF65-F5344CB8AC3E}">
        <p14:creationId xmlns:p14="http://schemas.microsoft.com/office/powerpoint/2010/main" val="265319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F86E344-ADEC-4708-9380-E3881BF1740F}" type="slidenum">
              <a:rPr lang="en-IN" smtClean="0"/>
              <a:t>45</a:t>
            </a:fld>
            <a:endParaRPr lang="en-IN"/>
          </a:p>
        </p:txBody>
      </p:sp>
    </p:spTree>
    <p:extLst>
      <p:ext uri="{BB962C8B-B14F-4D97-AF65-F5344CB8AC3E}">
        <p14:creationId xmlns:p14="http://schemas.microsoft.com/office/powerpoint/2010/main" val="3297944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F86E344-ADEC-4708-9380-E3881BF1740F}" type="slidenum">
              <a:rPr lang="en-IN" smtClean="0"/>
              <a:t>46</a:t>
            </a:fld>
            <a:endParaRPr lang="en-IN"/>
          </a:p>
        </p:txBody>
      </p:sp>
    </p:spTree>
    <p:extLst>
      <p:ext uri="{BB962C8B-B14F-4D97-AF65-F5344CB8AC3E}">
        <p14:creationId xmlns:p14="http://schemas.microsoft.com/office/powerpoint/2010/main" val="2888168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F86E344-ADEC-4708-9380-E3881BF1740F}" type="slidenum">
              <a:rPr lang="en-IN" smtClean="0"/>
              <a:t>47</a:t>
            </a:fld>
            <a:endParaRPr lang="en-IN"/>
          </a:p>
        </p:txBody>
      </p:sp>
    </p:spTree>
    <p:extLst>
      <p:ext uri="{BB962C8B-B14F-4D97-AF65-F5344CB8AC3E}">
        <p14:creationId xmlns:p14="http://schemas.microsoft.com/office/powerpoint/2010/main" val="2768932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48</a:t>
            </a:fld>
            <a:endParaRPr lang="en-IN"/>
          </a:p>
        </p:txBody>
      </p:sp>
    </p:spTree>
    <p:extLst>
      <p:ext uri="{BB962C8B-B14F-4D97-AF65-F5344CB8AC3E}">
        <p14:creationId xmlns:p14="http://schemas.microsoft.com/office/powerpoint/2010/main" val="241871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4</a:t>
            </a:fld>
            <a:endParaRPr lang="en-IN"/>
          </a:p>
        </p:txBody>
      </p:sp>
    </p:spTree>
    <p:extLst>
      <p:ext uri="{BB962C8B-B14F-4D97-AF65-F5344CB8AC3E}">
        <p14:creationId xmlns:p14="http://schemas.microsoft.com/office/powerpoint/2010/main" val="348719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6</a:t>
            </a:fld>
            <a:endParaRPr lang="en-IN"/>
          </a:p>
        </p:txBody>
      </p:sp>
    </p:spTree>
    <p:extLst>
      <p:ext uri="{BB962C8B-B14F-4D97-AF65-F5344CB8AC3E}">
        <p14:creationId xmlns:p14="http://schemas.microsoft.com/office/powerpoint/2010/main" val="132367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F86E344-ADEC-4708-9380-E3881BF1740F}" type="slidenum">
              <a:rPr lang="en-IN" smtClean="0"/>
              <a:t>8</a:t>
            </a:fld>
            <a:endParaRPr lang="en-IN"/>
          </a:p>
        </p:txBody>
      </p:sp>
    </p:spTree>
    <p:extLst>
      <p:ext uri="{BB962C8B-B14F-4D97-AF65-F5344CB8AC3E}">
        <p14:creationId xmlns:p14="http://schemas.microsoft.com/office/powerpoint/2010/main" val="99148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9</a:t>
            </a:fld>
            <a:endParaRPr lang="en-IN"/>
          </a:p>
        </p:txBody>
      </p:sp>
    </p:spTree>
    <p:extLst>
      <p:ext uri="{BB962C8B-B14F-4D97-AF65-F5344CB8AC3E}">
        <p14:creationId xmlns:p14="http://schemas.microsoft.com/office/powerpoint/2010/main" val="252945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18</a:t>
            </a:fld>
            <a:endParaRPr lang="en-IN"/>
          </a:p>
        </p:txBody>
      </p:sp>
    </p:spTree>
    <p:extLst>
      <p:ext uri="{BB962C8B-B14F-4D97-AF65-F5344CB8AC3E}">
        <p14:creationId xmlns:p14="http://schemas.microsoft.com/office/powerpoint/2010/main" val="809369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22</a:t>
            </a:fld>
            <a:endParaRPr lang="en-IN"/>
          </a:p>
        </p:txBody>
      </p:sp>
    </p:spTree>
    <p:extLst>
      <p:ext uri="{BB962C8B-B14F-4D97-AF65-F5344CB8AC3E}">
        <p14:creationId xmlns:p14="http://schemas.microsoft.com/office/powerpoint/2010/main" val="174998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F86E344-ADEC-4708-9380-E3881BF1740F}" type="slidenum">
              <a:rPr lang="en-IN" smtClean="0"/>
              <a:t>26</a:t>
            </a:fld>
            <a:endParaRPr lang="en-IN"/>
          </a:p>
        </p:txBody>
      </p:sp>
    </p:spTree>
    <p:extLst>
      <p:ext uri="{BB962C8B-B14F-4D97-AF65-F5344CB8AC3E}">
        <p14:creationId xmlns:p14="http://schemas.microsoft.com/office/powerpoint/2010/main" val="3377951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9469" y="2978618"/>
            <a:ext cx="10611250" cy="1688052"/>
          </a:xfrm>
        </p:spPr>
        <p:txBody>
          <a:bodyPr anchor="b">
            <a:normAutofit/>
          </a:bodyPr>
          <a:lstStyle>
            <a:lvl1pPr algn="ctr">
              <a:defRPr sz="4000">
                <a:solidFill>
                  <a:srgbClr val="00B0F0"/>
                </a:solidFill>
              </a:defRPr>
            </a:lvl1pPr>
          </a:lstStyle>
          <a:p>
            <a:r>
              <a:rPr lang="en-US"/>
              <a:t>Click to edit Master title style</a:t>
            </a:r>
            <a:endParaRPr lang="en-IN"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91" y="62245"/>
            <a:ext cx="829933" cy="745889"/>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21" name="Straight Connector 20"/>
          <p:cNvCxnSpPr>
            <a:stCxn id="12" idx="3"/>
          </p:cNvCxnSpPr>
          <p:nvPr/>
        </p:nvCxnSpPr>
        <p:spPr>
          <a:xfrm flipV="1">
            <a:off x="1081824" y="433817"/>
            <a:ext cx="10338387" cy="1373"/>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71977" y="279270"/>
            <a:ext cx="10311494" cy="23736"/>
          </a:xfrm>
          <a:prstGeom prst="line">
            <a:avLst/>
          </a:prstGeom>
          <a:ln w="190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71977" y="643944"/>
            <a:ext cx="10324941" cy="22131"/>
          </a:xfrm>
          <a:prstGeom prst="line">
            <a:avLst/>
          </a:prstGeom>
          <a:ln w="1905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9867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303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9863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ullets - 2 Column">
  <p:cSld name="Title &amp; Bullets - 2 Column">
    <p:spTree>
      <p:nvGrpSpPr>
        <p:cNvPr id="1" name="Shape 16"/>
        <p:cNvGrpSpPr/>
        <p:nvPr/>
      </p:nvGrpSpPr>
      <p:grpSpPr>
        <a:xfrm>
          <a:off x="0" y="0"/>
          <a:ext cx="0" cy="0"/>
          <a:chOff x="0" y="0"/>
          <a:chExt cx="0" cy="0"/>
        </a:xfrm>
      </p:grpSpPr>
      <p:sp>
        <p:nvSpPr>
          <p:cNvPr id="18" name="Google Shape;18;p59"/>
          <p:cNvSpPr txBox="1">
            <a:spLocks noGrp="1"/>
          </p:cNvSpPr>
          <p:nvPr>
            <p:ph type="title"/>
          </p:nvPr>
        </p:nvSpPr>
        <p:spPr>
          <a:xfrm>
            <a:off x="1190627" y="178594"/>
            <a:ext cx="9810750" cy="1428750"/>
          </a:xfrm>
          <a:prstGeom prst="rect">
            <a:avLst/>
          </a:prstGeom>
          <a:noFill/>
          <a:ln>
            <a:noFill/>
          </a:ln>
        </p:spPr>
        <p:txBody>
          <a:bodyPr spcFirstLastPara="1" wrap="square" lIns="39416" tIns="39416" rIns="39416" bIns="39416" anchor="b" anchorCtr="0">
            <a:noAutofit/>
          </a:bodyPr>
          <a:lstStyle>
            <a:lvl1pPr marR="0" lvl="0" algn="l" rtl="0">
              <a:lnSpc>
                <a:spcPct val="100000"/>
              </a:lnSpc>
              <a:spcBef>
                <a:spcPts val="0"/>
              </a:spcBef>
              <a:spcAft>
                <a:spcPts val="0"/>
              </a:spcAft>
              <a:buClr>
                <a:srgbClr val="2B2C2A"/>
              </a:buClr>
              <a:buSzPts val="1400"/>
              <a:buFont typeface="Source Sans Pro"/>
              <a:buNone/>
              <a:defRPr sz="5000" b="0" i="0" u="none" strike="noStrike" cap="none">
                <a:solidFill>
                  <a:srgbClr val="2B2C2A"/>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2B2C2A"/>
              </a:buClr>
              <a:buSzPts val="1400"/>
              <a:buFont typeface="Source Sans Pro"/>
              <a:buNone/>
              <a:defRPr sz="5000" b="0" i="0" u="none" strike="noStrike" cap="none">
                <a:solidFill>
                  <a:srgbClr val="2B2C2A"/>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2B2C2A"/>
              </a:buClr>
              <a:buSzPts val="1400"/>
              <a:buFont typeface="Source Sans Pro"/>
              <a:buNone/>
              <a:defRPr sz="5000" b="0" i="0" u="none" strike="noStrike" cap="none">
                <a:solidFill>
                  <a:srgbClr val="2B2C2A"/>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2B2C2A"/>
              </a:buClr>
              <a:buSzPts val="1400"/>
              <a:buFont typeface="Source Sans Pro"/>
              <a:buNone/>
              <a:defRPr sz="5000" b="0" i="0" u="none" strike="noStrike" cap="none">
                <a:solidFill>
                  <a:srgbClr val="2B2C2A"/>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2B2C2A"/>
              </a:buClr>
              <a:buSzPts val="1400"/>
              <a:buFont typeface="Source Sans Pro"/>
              <a:buNone/>
              <a:defRPr sz="5000" b="0" i="0" u="none" strike="noStrike" cap="none">
                <a:solidFill>
                  <a:srgbClr val="2B2C2A"/>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2B2C2A"/>
              </a:buClr>
              <a:buSzPts val="1400"/>
              <a:buFont typeface="Source Sans Pro"/>
              <a:buNone/>
              <a:defRPr sz="5000" b="0" i="0" u="none" strike="noStrike" cap="none">
                <a:solidFill>
                  <a:srgbClr val="2B2C2A"/>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2B2C2A"/>
              </a:buClr>
              <a:buSzPts val="1400"/>
              <a:buFont typeface="Source Sans Pro"/>
              <a:buNone/>
              <a:defRPr sz="5000" b="0" i="0" u="none" strike="noStrike" cap="none">
                <a:solidFill>
                  <a:srgbClr val="2B2C2A"/>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2B2C2A"/>
              </a:buClr>
              <a:buSzPts val="1400"/>
              <a:buFont typeface="Source Sans Pro"/>
              <a:buNone/>
              <a:defRPr sz="5000" b="0" i="0" u="none" strike="noStrike" cap="none">
                <a:solidFill>
                  <a:srgbClr val="2B2C2A"/>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2B2C2A"/>
              </a:buClr>
              <a:buSzPts val="1400"/>
              <a:buFont typeface="Source Sans Pro"/>
              <a:buNone/>
              <a:defRPr sz="5000" b="0" i="0" u="none" strike="noStrike" cap="none">
                <a:solidFill>
                  <a:srgbClr val="2B2C2A"/>
                </a:solidFill>
                <a:latin typeface="Source Sans Pro"/>
                <a:ea typeface="Source Sans Pro"/>
                <a:cs typeface="Source Sans Pro"/>
                <a:sym typeface="Source Sans Pro"/>
              </a:defRPr>
            </a:lvl9pPr>
          </a:lstStyle>
          <a:p>
            <a:endParaRPr/>
          </a:p>
        </p:txBody>
      </p:sp>
      <p:sp>
        <p:nvSpPr>
          <p:cNvPr id="19" name="Google Shape;19;p59"/>
          <p:cNvSpPr txBox="1">
            <a:spLocks noGrp="1"/>
          </p:cNvSpPr>
          <p:nvPr>
            <p:ph type="body" idx="1"/>
          </p:nvPr>
        </p:nvSpPr>
        <p:spPr>
          <a:xfrm>
            <a:off x="1190627" y="1785940"/>
            <a:ext cx="9810750" cy="4893469"/>
          </a:xfrm>
          <a:prstGeom prst="rect">
            <a:avLst/>
          </a:prstGeom>
          <a:noFill/>
          <a:ln>
            <a:noFill/>
          </a:ln>
        </p:spPr>
        <p:txBody>
          <a:bodyPr spcFirstLastPara="1" wrap="square" lIns="39416" tIns="39416" rIns="39416" bIns="39416" anchor="t" anchorCtr="0">
            <a:noAutofit/>
          </a:bodyPr>
          <a:lstStyle>
            <a:lvl1pPr marL="354741" marR="0" lvl="0" indent="-366566" algn="l" rtl="0">
              <a:lnSpc>
                <a:spcPct val="100000"/>
              </a:lnSpc>
              <a:spcBef>
                <a:spcPts val="776"/>
              </a:spcBef>
              <a:spcAft>
                <a:spcPts val="0"/>
              </a:spcAft>
              <a:buClr>
                <a:srgbClr val="2B2C2A"/>
              </a:buClr>
              <a:buSzPts val="3840"/>
              <a:buFont typeface="Source Sans Pro"/>
              <a:buChar char="•"/>
              <a:defRPr sz="2500" b="0" i="0" u="none" strike="noStrike" cap="none">
                <a:solidFill>
                  <a:srgbClr val="2B2C2A"/>
                </a:solidFill>
                <a:latin typeface="Source Sans Pro"/>
                <a:ea typeface="Source Sans Pro"/>
                <a:cs typeface="Source Sans Pro"/>
                <a:sym typeface="Source Sans Pro"/>
              </a:defRPr>
            </a:lvl1pPr>
            <a:lvl2pPr marL="709483" marR="0" lvl="1" indent="-366566" algn="l" rtl="0">
              <a:lnSpc>
                <a:spcPct val="100000"/>
              </a:lnSpc>
              <a:spcBef>
                <a:spcPts val="776"/>
              </a:spcBef>
              <a:spcAft>
                <a:spcPts val="0"/>
              </a:spcAft>
              <a:buClr>
                <a:srgbClr val="6D706C"/>
              </a:buClr>
              <a:buSzPts val="3840"/>
              <a:buFont typeface="Source Sans Pro"/>
              <a:buChar char="•"/>
              <a:defRPr sz="2500" b="0" i="0" u="none" strike="noStrike" cap="none">
                <a:solidFill>
                  <a:srgbClr val="6D706D"/>
                </a:solidFill>
                <a:latin typeface="Source Sans Pro"/>
                <a:ea typeface="Source Sans Pro"/>
                <a:cs typeface="Source Sans Pro"/>
                <a:sym typeface="Source Sans Pro"/>
              </a:defRPr>
            </a:lvl2pPr>
            <a:lvl3pPr marL="1064224" marR="0" lvl="2" indent="-177371" algn="l" rtl="0">
              <a:lnSpc>
                <a:spcPct val="100000"/>
              </a:lnSpc>
              <a:spcBef>
                <a:spcPts val="776"/>
              </a:spcBef>
              <a:spcAft>
                <a:spcPts val="0"/>
              </a:spcAft>
              <a:buClr>
                <a:srgbClr val="6D706C"/>
              </a:buClr>
              <a:buSzPts val="3840"/>
              <a:buFont typeface="Source Sans Pro"/>
              <a:buNone/>
              <a:defRPr sz="2500" b="0" i="0" u="none" strike="noStrike" cap="none">
                <a:solidFill>
                  <a:srgbClr val="6D706D"/>
                </a:solidFill>
                <a:latin typeface="Source Sans Pro"/>
                <a:ea typeface="Source Sans Pro"/>
                <a:cs typeface="Source Sans Pro"/>
                <a:sym typeface="Source Sans Pro"/>
              </a:defRPr>
            </a:lvl3pPr>
            <a:lvl4pPr marL="1418966" marR="0" lvl="3" indent="-366565" algn="l" rtl="0">
              <a:lnSpc>
                <a:spcPct val="100000"/>
              </a:lnSpc>
              <a:spcBef>
                <a:spcPts val="776"/>
              </a:spcBef>
              <a:spcAft>
                <a:spcPts val="0"/>
              </a:spcAft>
              <a:buClr>
                <a:srgbClr val="6D706C"/>
              </a:buClr>
              <a:buSzPts val="3840"/>
              <a:buFont typeface="Source Sans Pro"/>
              <a:buChar char="•"/>
              <a:defRPr sz="2500" b="0" i="0" u="none" strike="noStrike" cap="none">
                <a:solidFill>
                  <a:srgbClr val="6D706D"/>
                </a:solidFill>
                <a:latin typeface="Source Sans Pro"/>
                <a:ea typeface="Source Sans Pro"/>
                <a:cs typeface="Source Sans Pro"/>
                <a:sym typeface="Source Sans Pro"/>
              </a:defRPr>
            </a:lvl4pPr>
            <a:lvl5pPr marL="1773707" marR="0" lvl="4" indent="-366565" algn="l" rtl="0">
              <a:lnSpc>
                <a:spcPct val="100000"/>
              </a:lnSpc>
              <a:spcBef>
                <a:spcPts val="776"/>
              </a:spcBef>
              <a:spcAft>
                <a:spcPts val="0"/>
              </a:spcAft>
              <a:buClr>
                <a:srgbClr val="6D706C"/>
              </a:buClr>
              <a:buSzPts val="3840"/>
              <a:buFont typeface="Source Sans Pro"/>
              <a:buChar char="•"/>
              <a:defRPr sz="2500" b="0" i="0" u="none" strike="noStrike" cap="none">
                <a:solidFill>
                  <a:srgbClr val="6D706D"/>
                </a:solidFill>
                <a:latin typeface="Source Sans Pro"/>
                <a:ea typeface="Source Sans Pro"/>
                <a:cs typeface="Source Sans Pro"/>
                <a:sym typeface="Source Sans Pro"/>
              </a:defRPr>
            </a:lvl5pPr>
            <a:lvl6pPr marL="2128449" marR="0" lvl="5" indent="-300643" algn="l" rtl="0">
              <a:lnSpc>
                <a:spcPct val="100000"/>
              </a:lnSpc>
              <a:spcBef>
                <a:spcPts val="1862"/>
              </a:spcBef>
              <a:spcAft>
                <a:spcPts val="0"/>
              </a:spcAft>
              <a:buClr>
                <a:srgbClr val="6D706C"/>
              </a:buClr>
              <a:buSzPts val="2502"/>
              <a:buFont typeface="Source Sans Pro"/>
              <a:buChar char="•"/>
              <a:defRPr sz="1400" b="0" i="0" u="none" strike="noStrike" cap="none">
                <a:solidFill>
                  <a:srgbClr val="2B2C2A"/>
                </a:solidFill>
                <a:latin typeface="Source Sans Pro"/>
                <a:ea typeface="Source Sans Pro"/>
                <a:cs typeface="Source Sans Pro"/>
                <a:sym typeface="Source Sans Pro"/>
              </a:defRPr>
            </a:lvl6pPr>
            <a:lvl7pPr marL="2483190" marR="0" lvl="6" indent="-300643" algn="l" rtl="0">
              <a:lnSpc>
                <a:spcPct val="100000"/>
              </a:lnSpc>
              <a:spcBef>
                <a:spcPts val="1862"/>
              </a:spcBef>
              <a:spcAft>
                <a:spcPts val="0"/>
              </a:spcAft>
              <a:buClr>
                <a:srgbClr val="6D706C"/>
              </a:buClr>
              <a:buSzPts val="2502"/>
              <a:buFont typeface="Source Sans Pro"/>
              <a:buChar char="•"/>
              <a:defRPr sz="1400" b="0" i="0" u="none" strike="noStrike" cap="none">
                <a:solidFill>
                  <a:srgbClr val="2B2C2A"/>
                </a:solidFill>
                <a:latin typeface="Source Sans Pro"/>
                <a:ea typeface="Source Sans Pro"/>
                <a:cs typeface="Source Sans Pro"/>
                <a:sym typeface="Source Sans Pro"/>
              </a:defRPr>
            </a:lvl7pPr>
            <a:lvl8pPr marL="2837932" marR="0" lvl="7" indent="-300643" algn="l" rtl="0">
              <a:lnSpc>
                <a:spcPct val="100000"/>
              </a:lnSpc>
              <a:spcBef>
                <a:spcPts val="1862"/>
              </a:spcBef>
              <a:spcAft>
                <a:spcPts val="0"/>
              </a:spcAft>
              <a:buClr>
                <a:srgbClr val="6D706C"/>
              </a:buClr>
              <a:buSzPts val="2502"/>
              <a:buFont typeface="Source Sans Pro"/>
              <a:buChar char="•"/>
              <a:defRPr sz="1400" b="0" i="0" u="none" strike="noStrike" cap="none">
                <a:solidFill>
                  <a:srgbClr val="2B2C2A"/>
                </a:solidFill>
                <a:latin typeface="Source Sans Pro"/>
                <a:ea typeface="Source Sans Pro"/>
                <a:cs typeface="Source Sans Pro"/>
                <a:sym typeface="Source Sans Pro"/>
              </a:defRPr>
            </a:lvl8pPr>
            <a:lvl9pPr marL="3192673" marR="0" lvl="8" indent="-300643" algn="l" rtl="0">
              <a:lnSpc>
                <a:spcPct val="100000"/>
              </a:lnSpc>
              <a:spcBef>
                <a:spcPts val="1862"/>
              </a:spcBef>
              <a:spcAft>
                <a:spcPts val="0"/>
              </a:spcAft>
              <a:buClr>
                <a:srgbClr val="6D706C"/>
              </a:buClr>
              <a:buSzPts val="2502"/>
              <a:buFont typeface="Source Sans Pro"/>
              <a:buChar char="•"/>
              <a:defRPr sz="1400" b="0" i="0" u="none" strike="noStrike" cap="none">
                <a:solidFill>
                  <a:srgbClr val="2B2C2A"/>
                </a:solidFill>
                <a:latin typeface="Source Sans Pro"/>
                <a:ea typeface="Source Sans Pro"/>
                <a:cs typeface="Source Sans Pro"/>
                <a:sym typeface="Source Sans Pro"/>
              </a:defRPr>
            </a:lvl9pPr>
          </a:lstStyle>
          <a:p>
            <a:endParaRPr/>
          </a:p>
        </p:txBody>
      </p:sp>
      <p:sp>
        <p:nvSpPr>
          <p:cNvPr id="20" name="Google Shape;20;p59"/>
          <p:cNvSpPr txBox="1">
            <a:spLocks noGrp="1"/>
          </p:cNvSpPr>
          <p:nvPr>
            <p:ph type="sldNum" idx="12"/>
          </p:nvPr>
        </p:nvSpPr>
        <p:spPr>
          <a:xfrm rot="5400000">
            <a:off x="282588" y="6387149"/>
            <a:ext cx="262310" cy="333375"/>
          </a:xfrm>
          <a:prstGeom prst="rect">
            <a:avLst/>
          </a:prstGeom>
          <a:noFill/>
          <a:ln>
            <a:noFill/>
          </a:ln>
        </p:spPr>
        <p:txBody>
          <a:bodyPr spcFirstLastPara="1" wrap="square" lIns="70937" tIns="35459" rIns="70937" bIns="35459" anchor="t" anchorCtr="0">
            <a:noAutofit/>
          </a:bodyPr>
          <a:lstStyle>
            <a:lvl1pPr marL="0" marR="0" lvl="0" indent="0" algn="ctr">
              <a:lnSpc>
                <a:spcPct val="100000"/>
              </a:lnSpc>
              <a:spcBef>
                <a:spcPts val="0"/>
              </a:spcBef>
              <a:spcAft>
                <a:spcPts val="0"/>
              </a:spcAft>
              <a:buClr>
                <a:srgbClr val="DAD8D3"/>
              </a:buClr>
              <a:buSzPts val="1800"/>
              <a:buFont typeface="Source Sans Pro"/>
              <a:buNone/>
              <a:defRPr sz="1400" b="0" i="0" u="sng" strike="noStrike" cap="none">
                <a:solidFill>
                  <a:srgbClr val="DAD8D3"/>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DAD8D3"/>
              </a:buClr>
              <a:buSzPts val="1800"/>
              <a:buFont typeface="Source Sans Pro"/>
              <a:buNone/>
              <a:defRPr sz="1400" b="0" i="0" u="sng" strike="noStrike" cap="none">
                <a:solidFill>
                  <a:srgbClr val="DAD8D3"/>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DAD8D3"/>
              </a:buClr>
              <a:buSzPts val="1800"/>
              <a:buFont typeface="Source Sans Pro"/>
              <a:buNone/>
              <a:defRPr sz="1400" b="0" i="0" u="sng" strike="noStrike" cap="none">
                <a:solidFill>
                  <a:srgbClr val="DAD8D3"/>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DAD8D3"/>
              </a:buClr>
              <a:buSzPts val="1800"/>
              <a:buFont typeface="Source Sans Pro"/>
              <a:buNone/>
              <a:defRPr sz="1400" b="0" i="0" u="sng" strike="noStrike" cap="none">
                <a:solidFill>
                  <a:srgbClr val="DAD8D3"/>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DAD8D3"/>
              </a:buClr>
              <a:buSzPts val="1800"/>
              <a:buFont typeface="Source Sans Pro"/>
              <a:buNone/>
              <a:defRPr sz="1400" b="0" i="0" u="sng" strike="noStrike" cap="none">
                <a:solidFill>
                  <a:srgbClr val="DAD8D3"/>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DAD8D3"/>
              </a:buClr>
              <a:buSzPts val="1800"/>
              <a:buFont typeface="Source Sans Pro"/>
              <a:buNone/>
              <a:defRPr sz="1400" b="0" i="0" u="sng" strike="noStrike" cap="none">
                <a:solidFill>
                  <a:srgbClr val="DAD8D3"/>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DAD8D3"/>
              </a:buClr>
              <a:buSzPts val="1800"/>
              <a:buFont typeface="Source Sans Pro"/>
              <a:buNone/>
              <a:defRPr sz="1400" b="0" i="0" u="sng" strike="noStrike" cap="none">
                <a:solidFill>
                  <a:srgbClr val="DAD8D3"/>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DAD8D3"/>
              </a:buClr>
              <a:buSzPts val="1800"/>
              <a:buFont typeface="Source Sans Pro"/>
              <a:buNone/>
              <a:defRPr sz="1400" b="0" i="0" u="sng" strike="noStrike" cap="none">
                <a:solidFill>
                  <a:srgbClr val="DAD8D3"/>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DAD8D3"/>
              </a:buClr>
              <a:buSzPts val="1800"/>
              <a:buFont typeface="Source Sans Pro"/>
              <a:buNone/>
              <a:defRPr sz="1400" b="0" i="0" u="sng" strike="noStrike" cap="none">
                <a:solidFill>
                  <a:srgbClr val="DAD8D3"/>
                </a:solidFill>
                <a:latin typeface="Source Sans Pro"/>
                <a:ea typeface="Source Sans Pro"/>
                <a:cs typeface="Source Sans Pro"/>
                <a:sym typeface="Source Sans Pro"/>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2565928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4529" cy="1325563"/>
          </a:xfrm>
        </p:spPr>
        <p:txBody>
          <a:bodyPr>
            <a:normAutofit/>
          </a:bodyPr>
          <a:lstStyle>
            <a:lvl1pPr>
              <a:defRPr sz="3600" b="1">
                <a:solidFill>
                  <a:schemeClr val="accent1">
                    <a:lumMod val="50000"/>
                  </a:schemeClr>
                </a:solidFill>
                <a:latin typeface="+mj-lt"/>
              </a:defRPr>
            </a:lvl1pPr>
          </a:lstStyle>
          <a:p>
            <a:r>
              <a:rPr lang="en-US"/>
              <a:t>Click to edit Master title style</a:t>
            </a:r>
            <a:endParaRPr lang="en-IN" dirty="0"/>
          </a:p>
        </p:txBody>
      </p:sp>
      <p:sp>
        <p:nvSpPr>
          <p:cNvPr id="3" name="Content Placeholder 2"/>
          <p:cNvSpPr>
            <a:spLocks noGrp="1"/>
          </p:cNvSpPr>
          <p:nvPr>
            <p:ph idx="1"/>
          </p:nvPr>
        </p:nvSpPr>
        <p:spPr>
          <a:xfrm>
            <a:off x="838200" y="1825625"/>
            <a:ext cx="10914528" cy="4351338"/>
          </a:xfrm>
        </p:spPr>
        <p:txBody>
          <a:bodyPr/>
          <a:lstStyle>
            <a:lvl1pPr>
              <a:defRPr>
                <a:solidFill>
                  <a:schemeClr val="tx1">
                    <a:lumMod val="95000"/>
                    <a:lumOff val="5000"/>
                  </a:schemeClr>
                </a:solidFill>
              </a:defRPr>
            </a:lvl1pPr>
            <a:lvl2pPr>
              <a:defRPr>
                <a:solidFill>
                  <a:schemeClr val="accent1">
                    <a:lumMod val="50000"/>
                  </a:schemeClr>
                </a:solidFill>
              </a:defRPr>
            </a:lvl2pPr>
            <a:lvl3pPr>
              <a:defRPr>
                <a:solidFill>
                  <a:schemeClr val="accent6">
                    <a:lumMod val="75000"/>
                  </a:schemeClr>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2" y="5930152"/>
            <a:ext cx="850082" cy="91808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298"/>
            <a:ext cx="838200" cy="753319"/>
          </a:xfrm>
          <a:prstGeom prst="rect">
            <a:avLst/>
          </a:prstGeom>
        </p:spPr>
      </p:pic>
      <p:grpSp>
        <p:nvGrpSpPr>
          <p:cNvPr id="18" name="Group 17"/>
          <p:cNvGrpSpPr/>
          <p:nvPr/>
        </p:nvGrpSpPr>
        <p:grpSpPr>
          <a:xfrm>
            <a:off x="188366" y="769617"/>
            <a:ext cx="448129" cy="5160535"/>
            <a:chOff x="215260" y="769617"/>
            <a:chExt cx="448129" cy="5160535"/>
          </a:xfrm>
        </p:grpSpPr>
        <p:cxnSp>
          <p:nvCxnSpPr>
            <p:cNvPr id="10" name="Straight Connector 9"/>
            <p:cNvCxnSpPr/>
            <p:nvPr/>
          </p:nvCxnSpPr>
          <p:spPr>
            <a:xfrm>
              <a:off x="215260" y="769617"/>
              <a:ext cx="1565" cy="5160535"/>
            </a:xfrm>
            <a:prstGeom prst="line">
              <a:avLst/>
            </a:prstGeom>
            <a:ln w="2286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9101" y="769617"/>
              <a:ext cx="35964" cy="5160535"/>
            </a:xfrm>
            <a:prstGeom prst="line">
              <a:avLst/>
            </a:prstGeom>
            <a:ln w="228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2012" y="769617"/>
              <a:ext cx="31377" cy="5160535"/>
            </a:xfrm>
            <a:prstGeom prst="line">
              <a:avLst/>
            </a:prstGeom>
            <a:ln w="22860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5871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1">
                    <a:lumMod val="50000"/>
                  </a:schemeClr>
                </a:solidFill>
              </a:defRPr>
            </a:lvl1pPr>
          </a:lstStyle>
          <a:p>
            <a:r>
              <a:rPr lang="en-US"/>
              <a:t>Click to edit Master title style</a:t>
            </a:r>
            <a:endParaRPr lang="en-IN"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2" y="5930152"/>
            <a:ext cx="850082" cy="9180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298"/>
            <a:ext cx="838200" cy="753319"/>
          </a:xfrm>
          <a:prstGeom prst="rect">
            <a:avLst/>
          </a:prstGeom>
        </p:spPr>
      </p:pic>
      <p:grpSp>
        <p:nvGrpSpPr>
          <p:cNvPr id="10" name="Group 9"/>
          <p:cNvGrpSpPr/>
          <p:nvPr/>
        </p:nvGrpSpPr>
        <p:grpSpPr>
          <a:xfrm>
            <a:off x="188366" y="769617"/>
            <a:ext cx="448129" cy="5160535"/>
            <a:chOff x="215260" y="769617"/>
            <a:chExt cx="448129" cy="5160535"/>
          </a:xfrm>
        </p:grpSpPr>
        <p:cxnSp>
          <p:nvCxnSpPr>
            <p:cNvPr id="11" name="Straight Connector 10"/>
            <p:cNvCxnSpPr/>
            <p:nvPr/>
          </p:nvCxnSpPr>
          <p:spPr>
            <a:xfrm>
              <a:off x="215260" y="769617"/>
              <a:ext cx="1565" cy="5160535"/>
            </a:xfrm>
            <a:prstGeom prst="line">
              <a:avLst/>
            </a:prstGeom>
            <a:ln w="2286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9101" y="769617"/>
              <a:ext cx="35964" cy="5160535"/>
            </a:xfrm>
            <a:prstGeom prst="line">
              <a:avLst/>
            </a:prstGeom>
            <a:ln w="228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012" y="769617"/>
              <a:ext cx="31377" cy="5160535"/>
            </a:xfrm>
            <a:prstGeom prst="line">
              <a:avLst/>
            </a:prstGeom>
            <a:ln w="22860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00561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1">
                    <a:lumMod val="50000"/>
                  </a:schemeClr>
                </a:solidFill>
              </a:defRPr>
            </a:lvl1pPr>
          </a:lstStyle>
          <a:p>
            <a:r>
              <a:rPr lang="en-US"/>
              <a:t>Click to edit Master title style</a:t>
            </a:r>
            <a:endParaRPr lang="en-IN"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2" y="5930152"/>
            <a:ext cx="850082" cy="91808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298"/>
            <a:ext cx="838200" cy="753319"/>
          </a:xfrm>
          <a:prstGeom prst="rect">
            <a:avLst/>
          </a:prstGeom>
        </p:spPr>
      </p:pic>
      <p:grpSp>
        <p:nvGrpSpPr>
          <p:cNvPr id="8" name="Group 7"/>
          <p:cNvGrpSpPr/>
          <p:nvPr/>
        </p:nvGrpSpPr>
        <p:grpSpPr>
          <a:xfrm>
            <a:off x="188366" y="769617"/>
            <a:ext cx="448129" cy="5160535"/>
            <a:chOff x="215260" y="769617"/>
            <a:chExt cx="448129" cy="5160535"/>
          </a:xfrm>
        </p:grpSpPr>
        <p:cxnSp>
          <p:nvCxnSpPr>
            <p:cNvPr id="9" name="Straight Connector 8"/>
            <p:cNvCxnSpPr/>
            <p:nvPr/>
          </p:nvCxnSpPr>
          <p:spPr>
            <a:xfrm>
              <a:off x="215260" y="769617"/>
              <a:ext cx="1565" cy="5160535"/>
            </a:xfrm>
            <a:prstGeom prst="line">
              <a:avLst/>
            </a:prstGeom>
            <a:ln w="2286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1" y="769617"/>
              <a:ext cx="35964" cy="5160535"/>
            </a:xfrm>
            <a:prstGeom prst="line">
              <a:avLst/>
            </a:prstGeom>
            <a:ln w="228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012" y="769617"/>
              <a:ext cx="31377" cy="5160535"/>
            </a:xfrm>
            <a:prstGeom prst="line">
              <a:avLst/>
            </a:prstGeom>
            <a:ln w="22860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21368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298"/>
            <a:ext cx="838200" cy="753319"/>
          </a:xfrm>
          <a:prstGeom prst="rect">
            <a:avLst/>
          </a:prstGeom>
        </p:spPr>
      </p:pic>
      <p:grpSp>
        <p:nvGrpSpPr>
          <p:cNvPr id="7" name="Group 6"/>
          <p:cNvGrpSpPr/>
          <p:nvPr/>
        </p:nvGrpSpPr>
        <p:grpSpPr>
          <a:xfrm>
            <a:off x="188366" y="769617"/>
            <a:ext cx="448129" cy="5785729"/>
            <a:chOff x="215260" y="769617"/>
            <a:chExt cx="448129" cy="5160535"/>
          </a:xfrm>
        </p:grpSpPr>
        <p:cxnSp>
          <p:nvCxnSpPr>
            <p:cNvPr id="8" name="Straight Connector 7"/>
            <p:cNvCxnSpPr/>
            <p:nvPr/>
          </p:nvCxnSpPr>
          <p:spPr>
            <a:xfrm>
              <a:off x="215260" y="769617"/>
              <a:ext cx="1565" cy="5160535"/>
            </a:xfrm>
            <a:prstGeom prst="line">
              <a:avLst/>
            </a:prstGeom>
            <a:ln w="2286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9101" y="769617"/>
              <a:ext cx="35964" cy="5160535"/>
            </a:xfrm>
            <a:prstGeom prst="line">
              <a:avLst/>
            </a:prstGeom>
            <a:ln w="228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012" y="769617"/>
              <a:ext cx="31377" cy="5160535"/>
            </a:xfrm>
            <a:prstGeom prst="line">
              <a:avLst/>
            </a:prstGeom>
            <a:ln w="22860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57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440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74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73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444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951757-2B2D-4EDB-BA54-F4B659A2DD91}" type="datetimeFigureOut">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11-10-2021</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BDA2CA-46E2-4667-A5DC-543DD3E6F8C5}"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3246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33" y="768625"/>
            <a:ext cx="10772775" cy="2504661"/>
          </a:xfrm>
        </p:spPr>
        <p:txBody>
          <a:bodyPr>
            <a:normAutofit/>
          </a:bodyPr>
          <a:lstStyle/>
          <a:p>
            <a:pPr algn="ctr"/>
            <a:r>
              <a:rPr lang="en-US" sz="6000" b="1" dirty="0" smtClean="0">
                <a:solidFill>
                  <a:srgbClr val="C00000"/>
                </a:solidFill>
              </a:rPr>
              <a:t>Model Code of Conduct</a:t>
            </a:r>
            <a:r>
              <a:rPr lang="en-US" sz="4400" dirty="0" smtClean="0">
                <a:solidFill>
                  <a:srgbClr val="C00000"/>
                </a:solidFill>
              </a:rPr>
              <a:t/>
            </a:r>
            <a:br>
              <a:rPr lang="en-US" sz="4400" dirty="0" smtClean="0">
                <a:solidFill>
                  <a:srgbClr val="C00000"/>
                </a:solidFill>
              </a:rPr>
            </a:br>
            <a:r>
              <a:rPr lang="en-US" sz="4400" dirty="0" smtClean="0">
                <a:solidFill>
                  <a:srgbClr val="C00000"/>
                </a:solidFill>
              </a:rPr>
              <a:t>(for conduct of free, fair and peaceful elections)</a:t>
            </a:r>
            <a:endParaRPr lang="en-US" sz="6000" dirty="0">
              <a:solidFill>
                <a:srgbClr val="C00000"/>
              </a:solidFill>
            </a:endParaRPr>
          </a:p>
        </p:txBody>
      </p:sp>
      <p:sp>
        <p:nvSpPr>
          <p:cNvPr id="3" name="Content Placeholder 2"/>
          <p:cNvSpPr>
            <a:spLocks noGrp="1"/>
          </p:cNvSpPr>
          <p:nvPr>
            <p:ph idx="1"/>
          </p:nvPr>
        </p:nvSpPr>
        <p:spPr>
          <a:xfrm>
            <a:off x="710233" y="3273286"/>
            <a:ext cx="11088624" cy="3084046"/>
          </a:xfrm>
        </p:spPr>
        <p:txBody>
          <a:bodyPr>
            <a:normAutofit fontScale="92500" lnSpcReduction="10000"/>
          </a:bodyPr>
          <a:lstStyle/>
          <a:p>
            <a:endParaRPr lang="en-US" b="1" dirty="0" smtClean="0"/>
          </a:p>
          <a:p>
            <a:pPr marL="0" indent="0">
              <a:buNone/>
            </a:pPr>
            <a:endParaRPr lang="en-US" dirty="0"/>
          </a:p>
          <a:p>
            <a:endParaRPr lang="en-US" dirty="0" smtClean="0"/>
          </a:p>
          <a:p>
            <a:pPr marL="0" indent="0" algn="r">
              <a:buNone/>
            </a:pPr>
            <a:r>
              <a:rPr lang="en-US" sz="3900" dirty="0" smtClean="0">
                <a:solidFill>
                  <a:schemeClr val="tx1"/>
                </a:solidFill>
                <a:latin typeface="Cambria" panose="02040503050406030204" pitchFamily="18" charset="0"/>
                <a:ea typeface="Cambria" panose="02040503050406030204" pitchFamily="18" charset="0"/>
              </a:rPr>
              <a:t>Presented by</a:t>
            </a:r>
          </a:p>
          <a:p>
            <a:pPr marL="3657600" lvl="8" indent="0" algn="r">
              <a:buNone/>
            </a:pPr>
            <a:r>
              <a:rPr lang="en-US" sz="4300" b="1" dirty="0" err="1" smtClean="0">
                <a:solidFill>
                  <a:srgbClr val="002060"/>
                </a:solidFill>
                <a:latin typeface="Cambria" panose="02040503050406030204" pitchFamily="18" charset="0"/>
                <a:ea typeface="Cambria" panose="02040503050406030204" pitchFamily="18" charset="0"/>
              </a:rPr>
              <a:t>Satrughna</a:t>
            </a:r>
            <a:r>
              <a:rPr lang="en-US" sz="5100" b="1" dirty="0" smtClean="0">
                <a:solidFill>
                  <a:srgbClr val="002060"/>
                </a:solidFill>
                <a:latin typeface="Cambria" panose="02040503050406030204" pitchFamily="18" charset="0"/>
                <a:ea typeface="Cambria" panose="02040503050406030204" pitchFamily="18" charset="0"/>
              </a:rPr>
              <a:t> </a:t>
            </a:r>
            <a:r>
              <a:rPr lang="en-US" sz="3900" b="1" dirty="0" err="1" smtClean="0">
                <a:solidFill>
                  <a:srgbClr val="002060"/>
                </a:solidFill>
                <a:latin typeface="Cambria" panose="02040503050406030204" pitchFamily="18" charset="0"/>
                <a:ea typeface="Cambria" panose="02040503050406030204" pitchFamily="18" charset="0"/>
              </a:rPr>
              <a:t>Kar</a:t>
            </a:r>
            <a:r>
              <a:rPr lang="en-US" sz="3900" b="1" dirty="0" smtClean="0">
                <a:solidFill>
                  <a:srgbClr val="002060"/>
                </a:solidFill>
                <a:latin typeface="Cambria" panose="02040503050406030204" pitchFamily="18" charset="0"/>
                <a:ea typeface="Cambria" panose="02040503050406030204" pitchFamily="18" charset="0"/>
              </a:rPr>
              <a:t>, NLMT   </a:t>
            </a:r>
            <a:endParaRPr lang="en-US" sz="3900" b="1" dirty="0" smtClean="0">
              <a:solidFill>
                <a:srgbClr val="002060"/>
              </a:solidFill>
              <a:latin typeface="Cambria" panose="02040503050406030204" pitchFamily="18" charset="0"/>
              <a:ea typeface="Cambria" panose="02040503050406030204" pitchFamily="18" charset="0"/>
            </a:endParaRPr>
          </a:p>
          <a:p>
            <a:pPr marL="0" indent="0" algn="r">
              <a:buNone/>
            </a:pPr>
            <a:r>
              <a:rPr lang="en-US" sz="2600" b="1" dirty="0" smtClean="0">
                <a:solidFill>
                  <a:srgbClr val="002060"/>
                </a:solidFill>
                <a:latin typeface="Cambria" panose="02040503050406030204" pitchFamily="18" charset="0"/>
                <a:ea typeface="Cambria" panose="02040503050406030204" pitchFamily="18" charset="0"/>
              </a:rPr>
              <a:t>@Addl</a:t>
            </a:r>
            <a:r>
              <a:rPr lang="en-US" sz="2600" b="1" dirty="0">
                <a:solidFill>
                  <a:srgbClr val="002060"/>
                </a:solidFill>
                <a:latin typeface="Cambria" panose="02040503050406030204" pitchFamily="18" charset="0"/>
                <a:ea typeface="Cambria" panose="02040503050406030204" pitchFamily="18" charset="0"/>
              </a:rPr>
              <a:t>.</a:t>
            </a:r>
            <a:r>
              <a:rPr lang="en-US" sz="2600" b="1" dirty="0" smtClean="0">
                <a:solidFill>
                  <a:srgbClr val="002060"/>
                </a:solidFill>
                <a:latin typeface="Cambria" panose="02040503050406030204" pitchFamily="18" charset="0"/>
                <a:ea typeface="Cambria" panose="02040503050406030204" pitchFamily="18" charset="0"/>
              </a:rPr>
              <a:t> CEO , Odisha </a:t>
            </a:r>
            <a:endParaRPr lang="en-US" sz="2600" b="1" dirty="0">
              <a:solidFill>
                <a:srgbClr val="002060"/>
              </a:solidFill>
              <a:latin typeface="Cambria" panose="02040503050406030204" pitchFamily="18" charset="0"/>
              <a:ea typeface="Cambria" panose="02040503050406030204" pitchFamily="18" charset="0"/>
            </a:endParaRPr>
          </a:p>
          <a:p>
            <a:pPr algn="r"/>
            <a:endParaRPr lang="en-US" sz="2300" b="1" dirty="0">
              <a:solidFill>
                <a:srgbClr val="002060"/>
              </a:solidFill>
              <a:latin typeface="Cambria" panose="02040503050406030204" pitchFamily="18" charset="0"/>
              <a:ea typeface="Cambria" panose="02040503050406030204" pitchFamily="18" charset="0"/>
            </a:endParaRPr>
          </a:p>
        </p:txBody>
      </p:sp>
      <p:pic>
        <p:nvPicPr>
          <p:cNvPr id="4" name="Picture 3" descr="GAVEL6.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373" y="2877795"/>
            <a:ext cx="5288507" cy="3792503"/>
          </a:xfrm>
          <a:prstGeom prst="rect">
            <a:avLst/>
          </a:prstGeom>
        </p:spPr>
      </p:pic>
    </p:spTree>
    <p:extLst>
      <p:ext uri="{BB962C8B-B14F-4D97-AF65-F5344CB8AC3E}">
        <p14:creationId xmlns:p14="http://schemas.microsoft.com/office/powerpoint/2010/main" val="317963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746906319"/>
              </p:ext>
            </p:extLst>
          </p:nvPr>
        </p:nvGraphicFramePr>
        <p:xfrm>
          <a:off x="775222" y="0"/>
          <a:ext cx="11324919" cy="7632332"/>
        </p:xfrm>
        <a:graphic>
          <a:graphicData uri="http://schemas.openxmlformats.org/drawingml/2006/table">
            <a:tbl>
              <a:tblPr firstRow="1" firstCol="1" bandRow="1">
                <a:tableStyleId>{5C22544A-7EE6-4342-B048-85BDC9FD1C3A}</a:tableStyleId>
              </a:tblPr>
              <a:tblGrid>
                <a:gridCol w="4438950">
                  <a:extLst>
                    <a:ext uri="{9D8B030D-6E8A-4147-A177-3AD203B41FA5}">
                      <a16:colId xmlns:a16="http://schemas.microsoft.com/office/drawing/2014/main" xmlns="" val="482245071"/>
                    </a:ext>
                  </a:extLst>
                </a:gridCol>
                <a:gridCol w="2049751">
                  <a:extLst>
                    <a:ext uri="{9D8B030D-6E8A-4147-A177-3AD203B41FA5}">
                      <a16:colId xmlns:a16="http://schemas.microsoft.com/office/drawing/2014/main" xmlns="" val="108968020"/>
                    </a:ext>
                  </a:extLst>
                </a:gridCol>
                <a:gridCol w="2585036">
                  <a:extLst>
                    <a:ext uri="{9D8B030D-6E8A-4147-A177-3AD203B41FA5}">
                      <a16:colId xmlns:a16="http://schemas.microsoft.com/office/drawing/2014/main" xmlns="" val="1309222146"/>
                    </a:ext>
                  </a:extLst>
                </a:gridCol>
                <a:gridCol w="2251182">
                  <a:extLst>
                    <a:ext uri="{9D8B030D-6E8A-4147-A177-3AD203B41FA5}">
                      <a16:colId xmlns:a16="http://schemas.microsoft.com/office/drawing/2014/main" xmlns="" val="2492810954"/>
                    </a:ext>
                  </a:extLst>
                </a:gridCol>
              </a:tblGrid>
              <a:tr h="914095">
                <a:tc>
                  <a:txBody>
                    <a:bodyPr/>
                    <a:lstStyle/>
                    <a:p>
                      <a:pPr>
                        <a:lnSpc>
                          <a:spcPct val="107000"/>
                        </a:lnSpc>
                        <a:spcAft>
                          <a:spcPts val="0"/>
                        </a:spcAft>
                      </a:pPr>
                      <a:r>
                        <a:rPr lang="en-US" sz="2800" dirty="0">
                          <a:effectLst/>
                        </a:rPr>
                        <a:t>Corrupt </a:t>
                      </a:r>
                      <a:r>
                        <a:rPr lang="en-US" sz="2800" dirty="0" smtClean="0">
                          <a:effectLst/>
                        </a:rPr>
                        <a:t>Practices :</a:t>
                      </a:r>
                      <a:endParaRPr lang="en-US" sz="28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nSpc>
                          <a:spcPct val="107000"/>
                        </a:lnSpc>
                        <a:spcAft>
                          <a:spcPts val="0"/>
                        </a:spcAft>
                      </a:pPr>
                      <a:r>
                        <a:rPr lang="en-US" sz="1400" dirty="0">
                          <a:effectLst/>
                        </a:rPr>
                        <a:t>Under RPA-1951</a:t>
                      </a:r>
                    </a:p>
                    <a:p>
                      <a:pPr>
                        <a:lnSpc>
                          <a:spcPct val="107000"/>
                        </a:lnSpc>
                        <a:spcAft>
                          <a:spcPts val="0"/>
                        </a:spcAft>
                      </a:pPr>
                      <a:r>
                        <a:rPr lang="en-US" sz="1400" dirty="0">
                          <a:effectLst/>
                        </a:rPr>
                        <a:t> </a:t>
                      </a:r>
                      <a:endParaRPr lang="en-US" sz="140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tc>
                  <a:txBody>
                    <a:bodyPr/>
                    <a:lstStyle/>
                    <a:p>
                      <a:pPr>
                        <a:lnSpc>
                          <a:spcPct val="107000"/>
                        </a:lnSpc>
                        <a:spcAft>
                          <a:spcPts val="0"/>
                        </a:spcAft>
                      </a:pPr>
                      <a:r>
                        <a:rPr lang="en-US" sz="2400" dirty="0">
                          <a:effectLst/>
                        </a:rPr>
                        <a:t>Electoral </a:t>
                      </a:r>
                      <a:r>
                        <a:rPr lang="en-US" sz="2400" dirty="0" smtClean="0">
                          <a:effectLst/>
                        </a:rPr>
                        <a:t>Offences</a:t>
                      </a:r>
                    </a:p>
                    <a:p>
                      <a:pPr>
                        <a:lnSpc>
                          <a:spcPct val="107000"/>
                        </a:lnSpc>
                        <a:spcAft>
                          <a:spcPts val="0"/>
                        </a:spcAft>
                      </a:pPr>
                      <a:r>
                        <a:rPr lang="en-US" sz="1400" dirty="0" smtClean="0">
                          <a:effectLst/>
                        </a:rPr>
                        <a:t> </a:t>
                      </a:r>
                      <a:endParaRPr lang="en-US" sz="14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nSpc>
                          <a:spcPct val="107000"/>
                        </a:lnSpc>
                        <a:spcAft>
                          <a:spcPts val="0"/>
                        </a:spcAft>
                      </a:pPr>
                      <a:r>
                        <a:rPr lang="en-US" sz="1400" dirty="0">
                          <a:effectLst/>
                        </a:rPr>
                        <a:t>Nature of offence/</a:t>
                      </a:r>
                    </a:p>
                    <a:p>
                      <a:pPr>
                        <a:lnSpc>
                          <a:spcPct val="107000"/>
                        </a:lnSpc>
                        <a:spcAft>
                          <a:spcPts val="0"/>
                        </a:spcAft>
                      </a:pPr>
                      <a:r>
                        <a:rPr lang="en-US" sz="1400" dirty="0">
                          <a:effectLst/>
                        </a:rPr>
                        <a:t>punishment</a:t>
                      </a:r>
                      <a:endParaRPr lang="en-US" sz="1400" dirty="0">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extLst>
                  <a:ext uri="{0D108BD9-81ED-4DB2-BD59-A6C34878D82A}">
                    <a16:rowId xmlns:a16="http://schemas.microsoft.com/office/drawing/2014/main" xmlns="" val="2345258898"/>
                  </a:ext>
                </a:extLst>
              </a:tr>
              <a:tr h="1133781">
                <a:tc>
                  <a:txBody>
                    <a:bodyPr/>
                    <a:lstStyle/>
                    <a:p>
                      <a:pPr>
                        <a:lnSpc>
                          <a:spcPct val="107000"/>
                        </a:lnSpc>
                        <a:spcAft>
                          <a:spcPts val="0"/>
                        </a:spcAft>
                      </a:pPr>
                      <a:r>
                        <a:rPr lang="en-US" sz="2400" dirty="0">
                          <a:solidFill>
                            <a:schemeClr val="tx1"/>
                          </a:solidFill>
                          <a:effectLst/>
                        </a:rPr>
                        <a:t>Bribery: </a:t>
                      </a:r>
                    </a:p>
                    <a:p>
                      <a:pPr>
                        <a:lnSpc>
                          <a:spcPct val="107000"/>
                        </a:lnSpc>
                        <a:spcAft>
                          <a:spcPts val="0"/>
                        </a:spcAft>
                      </a:pPr>
                      <a:r>
                        <a:rPr lang="en-US" sz="1800" dirty="0">
                          <a:effectLst/>
                        </a:rPr>
                        <a:t>Gift, gratification or promise to stand or not to stand , to </a:t>
                      </a:r>
                      <a:r>
                        <a:rPr lang="en-US" sz="1800" b="0" dirty="0">
                          <a:effectLst/>
                        </a:rPr>
                        <a:t>vote or </a:t>
                      </a:r>
                      <a:r>
                        <a:rPr lang="en-US" sz="1800" dirty="0">
                          <a:effectLst/>
                        </a:rPr>
                        <a:t>not to vote,</a:t>
                      </a:r>
                      <a:endParaRPr lang="en-US" sz="1800" dirty="0">
                        <a:effectLst/>
                        <a:latin typeface="Calibri" panose="020F0502020204030204" pitchFamily="34" charset="0"/>
                        <a:ea typeface="Calibri" panose="020F0502020204030204" pitchFamily="34" charset="0"/>
                        <a:cs typeface="Kalinga"/>
                      </a:endParaRPr>
                    </a:p>
                  </a:txBody>
                  <a:tcPr marL="48927" marR="48927" marT="0" marB="0">
                    <a:solidFill>
                      <a:schemeClr val="accent2">
                        <a:lumMod val="60000"/>
                        <a:lumOff val="40000"/>
                      </a:schemeClr>
                    </a:solidFill>
                  </a:tcPr>
                </a:tc>
                <a:tc>
                  <a:txBody>
                    <a:bodyPr/>
                    <a:lstStyle/>
                    <a:p>
                      <a:pPr>
                        <a:lnSpc>
                          <a:spcPct val="107000"/>
                        </a:lnSpc>
                        <a:spcAft>
                          <a:spcPts val="0"/>
                        </a:spcAft>
                      </a:pPr>
                      <a:r>
                        <a:rPr lang="en-US" sz="2000" dirty="0">
                          <a:effectLst/>
                        </a:rPr>
                        <a:t>Sec.123(1) </a:t>
                      </a:r>
                    </a:p>
                    <a:p>
                      <a:pPr>
                        <a:lnSpc>
                          <a:spcPct val="107000"/>
                        </a:lnSpc>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smtClean="0">
                          <a:effectLst/>
                        </a:rPr>
                        <a:t>171B &amp; 171E </a:t>
                      </a:r>
                      <a:r>
                        <a:rPr lang="en-US" sz="2000" dirty="0">
                          <a:effectLst/>
                        </a:rPr>
                        <a:t>of </a:t>
                      </a:r>
                      <a:r>
                        <a:rPr lang="en-US" sz="2000" dirty="0" smtClean="0">
                          <a:effectLst/>
                        </a:rPr>
                        <a:t> </a:t>
                      </a:r>
                      <a:r>
                        <a:rPr lang="en-US" sz="2000" dirty="0">
                          <a:effectLst/>
                        </a:rPr>
                        <a:t>IPC</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a:effectLst/>
                        </a:rPr>
                        <a:t> </a:t>
                      </a:r>
                      <a:r>
                        <a:rPr lang="en-US" sz="2000" dirty="0" smtClean="0">
                          <a:effectLst/>
                        </a:rPr>
                        <a:t>Non-cog, Imprisonment </a:t>
                      </a:r>
                      <a:r>
                        <a:rPr lang="en-US" sz="2000" dirty="0" err="1" smtClean="0">
                          <a:effectLst/>
                        </a:rPr>
                        <a:t>upto</a:t>
                      </a:r>
                      <a:r>
                        <a:rPr lang="en-US" sz="2000" dirty="0" smtClean="0">
                          <a:effectLst/>
                        </a:rPr>
                        <a:t> one year with fine or with both</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1535274987"/>
                  </a:ext>
                </a:extLst>
              </a:tr>
              <a:tr h="1478849">
                <a:tc>
                  <a:txBody>
                    <a:bodyPr/>
                    <a:lstStyle/>
                    <a:p>
                      <a:pPr>
                        <a:lnSpc>
                          <a:spcPct val="107000"/>
                        </a:lnSpc>
                        <a:spcAft>
                          <a:spcPts val="0"/>
                        </a:spcAft>
                      </a:pPr>
                      <a:r>
                        <a:rPr lang="en-US" sz="2400" b="1" dirty="0">
                          <a:solidFill>
                            <a:schemeClr val="tx1"/>
                          </a:solidFill>
                          <a:effectLst/>
                        </a:rPr>
                        <a:t>Undue Influence:</a:t>
                      </a:r>
                    </a:p>
                    <a:p>
                      <a:pPr>
                        <a:lnSpc>
                          <a:spcPct val="107000"/>
                        </a:lnSpc>
                        <a:spcAft>
                          <a:spcPts val="0"/>
                        </a:spcAft>
                      </a:pPr>
                      <a:r>
                        <a:rPr lang="en-US" sz="2000" dirty="0">
                          <a:effectLst/>
                        </a:rPr>
                        <a:t> </a:t>
                      </a:r>
                      <a:r>
                        <a:rPr lang="en-US" sz="1800" dirty="0">
                          <a:effectLst/>
                        </a:rPr>
                        <a:t>(</a:t>
                      </a:r>
                      <a:r>
                        <a:rPr lang="en-US" sz="1800" dirty="0" err="1">
                          <a:effectLst/>
                        </a:rPr>
                        <a:t>i</a:t>
                      </a:r>
                      <a:r>
                        <a:rPr lang="en-US" sz="1800" dirty="0">
                          <a:effectLst/>
                        </a:rPr>
                        <a:t>)Threatening of injury or social </a:t>
                      </a:r>
                      <a:r>
                        <a:rPr lang="en-US" sz="1800" dirty="0" err="1">
                          <a:effectLst/>
                        </a:rPr>
                        <a:t>ostracisation</a:t>
                      </a:r>
                      <a:r>
                        <a:rPr lang="en-US" sz="1800" dirty="0">
                          <a:effectLst/>
                        </a:rPr>
                        <a:t> and excommunication from caste/community</a:t>
                      </a:r>
                    </a:p>
                    <a:p>
                      <a:pPr>
                        <a:lnSpc>
                          <a:spcPct val="107000"/>
                        </a:lnSpc>
                        <a:spcAft>
                          <a:spcPts val="0"/>
                        </a:spcAft>
                      </a:pPr>
                      <a:r>
                        <a:rPr lang="en-US" sz="1800" dirty="0">
                          <a:effectLst/>
                        </a:rPr>
                        <a:t>(ii) threat of Divine Displeasure/ Spiritual Censure</a:t>
                      </a:r>
                      <a:endParaRPr lang="en-US" sz="1800" dirty="0">
                        <a:effectLst/>
                        <a:latin typeface="Calibri" panose="020F0502020204030204" pitchFamily="34" charset="0"/>
                        <a:ea typeface="Calibri" panose="020F0502020204030204" pitchFamily="34" charset="0"/>
                        <a:cs typeface="Kalinga"/>
                      </a:endParaRPr>
                    </a:p>
                  </a:txBody>
                  <a:tcPr marL="48927" marR="48927" marT="0" marB="0">
                    <a:solidFill>
                      <a:schemeClr val="accent2">
                        <a:lumMod val="60000"/>
                        <a:lumOff val="40000"/>
                      </a:schemeClr>
                    </a:solidFill>
                  </a:tcPr>
                </a:tc>
                <a:tc>
                  <a:txBody>
                    <a:bodyPr/>
                    <a:lstStyle/>
                    <a:p>
                      <a:pPr>
                        <a:lnSpc>
                          <a:spcPct val="107000"/>
                        </a:lnSpc>
                        <a:spcAft>
                          <a:spcPts val="0"/>
                        </a:spcAft>
                      </a:pPr>
                      <a:r>
                        <a:rPr lang="en-US" sz="2000" dirty="0">
                          <a:effectLst/>
                        </a:rPr>
                        <a:t>Sec.123(2)a(</a:t>
                      </a:r>
                      <a:r>
                        <a:rPr lang="en-US" sz="2000" dirty="0" err="1">
                          <a:effectLst/>
                        </a:rPr>
                        <a:t>i</a:t>
                      </a:r>
                      <a:r>
                        <a:rPr lang="en-US" sz="2000" dirty="0">
                          <a:effectLst/>
                        </a:rPr>
                        <a:t>)&amp;(ii)</a:t>
                      </a:r>
                    </a:p>
                    <a:p>
                      <a:pPr>
                        <a:lnSpc>
                          <a:spcPct val="107000"/>
                        </a:lnSpc>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a:effectLst/>
                        </a:rPr>
                        <a:t> </a:t>
                      </a:r>
                      <a:r>
                        <a:rPr lang="en-US" sz="2000" dirty="0" smtClean="0">
                          <a:effectLst/>
                        </a:rPr>
                        <a:t>171 F of IPC</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a:effectLst/>
                        </a:rPr>
                        <a:t> </a:t>
                      </a:r>
                      <a:endParaRPr lang="en-US" sz="2000" dirty="0" smtClean="0">
                        <a:effectLst/>
                      </a:endParaRPr>
                    </a:p>
                    <a:p>
                      <a:pPr>
                        <a:lnSpc>
                          <a:spcPct val="107000"/>
                        </a:lnSpc>
                        <a:spcAft>
                          <a:spcPts val="0"/>
                        </a:spcAft>
                      </a:pPr>
                      <a:r>
                        <a:rPr lang="en-US" sz="2000" dirty="0" smtClean="0">
                          <a:effectLst/>
                        </a:rPr>
                        <a:t>       </a:t>
                      </a:r>
                    </a:p>
                    <a:p>
                      <a:pPr>
                        <a:lnSpc>
                          <a:spcPct val="107000"/>
                        </a:lnSpc>
                        <a:spcAft>
                          <a:spcPts val="0"/>
                        </a:spcAft>
                      </a:pPr>
                      <a:r>
                        <a:rPr lang="en-US" sz="2000" dirty="0" smtClean="0">
                          <a:effectLst/>
                        </a:rPr>
                        <a:t>       -ditto-</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2251777469"/>
                  </a:ext>
                </a:extLst>
              </a:tr>
              <a:tr h="1017306">
                <a:tc>
                  <a:txBody>
                    <a:bodyPr/>
                    <a:lstStyle/>
                    <a:p>
                      <a:pPr>
                        <a:lnSpc>
                          <a:spcPct val="107000"/>
                        </a:lnSpc>
                        <a:spcAft>
                          <a:spcPts val="0"/>
                        </a:spcAft>
                      </a:pPr>
                      <a:r>
                        <a:rPr lang="en-US" sz="2400" dirty="0">
                          <a:solidFill>
                            <a:schemeClr val="tx1"/>
                          </a:solidFill>
                          <a:effectLst/>
                        </a:rPr>
                        <a:t>Appeal to vote or not to vote on grounds of </a:t>
                      </a:r>
                      <a:r>
                        <a:rPr lang="en-US" sz="2000" dirty="0">
                          <a:solidFill>
                            <a:schemeClr val="bg1"/>
                          </a:solidFill>
                          <a:effectLst/>
                        </a:rPr>
                        <a:t>race, religion, community, language , religious/national symbols etc.</a:t>
                      </a:r>
                      <a:endParaRPr lang="en-US" sz="2000" dirty="0">
                        <a:solidFill>
                          <a:schemeClr val="bg1"/>
                        </a:solidFill>
                        <a:effectLst/>
                        <a:latin typeface="Calibri" panose="020F0502020204030204" pitchFamily="34" charset="0"/>
                        <a:ea typeface="Calibri" panose="020F0502020204030204" pitchFamily="34" charset="0"/>
                        <a:cs typeface="Kalinga"/>
                      </a:endParaRPr>
                    </a:p>
                  </a:txBody>
                  <a:tcPr marL="48927" marR="48927" marT="0" marB="0">
                    <a:solidFill>
                      <a:schemeClr val="accent2">
                        <a:lumMod val="60000"/>
                        <a:lumOff val="40000"/>
                      </a:schemeClr>
                    </a:solidFill>
                  </a:tcPr>
                </a:tc>
                <a:tc>
                  <a:txBody>
                    <a:bodyPr/>
                    <a:lstStyle/>
                    <a:p>
                      <a:pPr>
                        <a:lnSpc>
                          <a:spcPct val="107000"/>
                        </a:lnSpc>
                        <a:spcAft>
                          <a:spcPts val="0"/>
                        </a:spcAft>
                      </a:pPr>
                      <a:r>
                        <a:rPr lang="en-US" sz="2000">
                          <a:effectLst/>
                        </a:rPr>
                        <a:t>Sec.123(3) of </a:t>
                      </a:r>
                      <a:endParaRPr lang="en-US" sz="200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a:effectLst/>
                        </a:rPr>
                        <a:t> </a:t>
                      </a:r>
                      <a:endParaRPr lang="en-US" sz="200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2843299848"/>
                  </a:ext>
                </a:extLst>
              </a:tr>
              <a:tr h="1576509">
                <a:tc>
                  <a:txBody>
                    <a:bodyPr/>
                    <a:lstStyle/>
                    <a:p>
                      <a:pPr>
                        <a:lnSpc>
                          <a:spcPct val="107000"/>
                        </a:lnSpc>
                        <a:spcAft>
                          <a:spcPts val="0"/>
                        </a:spcAft>
                      </a:pPr>
                      <a:r>
                        <a:rPr lang="en-US" sz="2400" dirty="0">
                          <a:solidFill>
                            <a:schemeClr val="tx1"/>
                          </a:solidFill>
                          <a:effectLst/>
                        </a:rPr>
                        <a:t>Promoting Enmity between classes </a:t>
                      </a:r>
                      <a:r>
                        <a:rPr lang="en-US" sz="2400" dirty="0">
                          <a:effectLst/>
                        </a:rPr>
                        <a:t>;  </a:t>
                      </a:r>
                      <a:r>
                        <a:rPr lang="en-US" sz="2000" dirty="0">
                          <a:effectLst/>
                        </a:rPr>
                        <a:t>aggravate mutual hatred or cause tension between different castes and communities, religious or linguistic-; prejudicial to Election prospects of a candidate</a:t>
                      </a:r>
                      <a:endParaRPr lang="en-US" sz="2000" dirty="0">
                        <a:effectLst/>
                        <a:latin typeface="Calibri" panose="020F0502020204030204" pitchFamily="34" charset="0"/>
                        <a:ea typeface="Calibri" panose="020F0502020204030204" pitchFamily="34" charset="0"/>
                        <a:cs typeface="Kalinga"/>
                      </a:endParaRPr>
                    </a:p>
                  </a:txBody>
                  <a:tcPr marL="48927" marR="48927" marT="0" marB="0">
                    <a:solidFill>
                      <a:schemeClr val="accent2">
                        <a:lumMod val="60000"/>
                        <a:lumOff val="40000"/>
                      </a:schemeClr>
                    </a:solidFill>
                  </a:tcPr>
                </a:tc>
                <a:tc>
                  <a:txBody>
                    <a:bodyPr/>
                    <a:lstStyle/>
                    <a:p>
                      <a:pPr>
                        <a:lnSpc>
                          <a:spcPct val="107000"/>
                        </a:lnSpc>
                        <a:spcAft>
                          <a:spcPts val="0"/>
                        </a:spcAft>
                      </a:pPr>
                      <a:r>
                        <a:rPr lang="en-US" sz="2000" dirty="0">
                          <a:effectLst/>
                        </a:rPr>
                        <a:t>Sec. 123 (3A) of </a:t>
                      </a:r>
                    </a:p>
                    <a:p>
                      <a:pPr>
                        <a:lnSpc>
                          <a:spcPct val="107000"/>
                        </a:lnSpc>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a:effectLst/>
                        </a:rPr>
                        <a:t>Under Sec.125 of RPA 1951</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a:effectLst/>
                        </a:rPr>
                        <a:t>Imprisonment </a:t>
                      </a:r>
                      <a:r>
                        <a:rPr lang="en-US" sz="2000" dirty="0" err="1">
                          <a:effectLst/>
                        </a:rPr>
                        <a:t>upto</a:t>
                      </a:r>
                      <a:r>
                        <a:rPr lang="en-US" sz="2000" dirty="0">
                          <a:effectLst/>
                        </a:rPr>
                        <a:t> 3 years , or with fine, or with both </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2133634435"/>
                  </a:ext>
                </a:extLst>
              </a:tr>
            </a:tbl>
          </a:graphicData>
        </a:graphic>
      </p:graphicFrame>
      <p:sp>
        <p:nvSpPr>
          <p:cNvPr id="11" name="Rectangle 4"/>
          <p:cNvSpPr>
            <a:spLocks noChangeArrowheads="1"/>
          </p:cNvSpPr>
          <p:nvPr/>
        </p:nvSpPr>
        <p:spPr bwMode="auto">
          <a:xfrm>
            <a:off x="-4090161" y="1005553"/>
            <a:ext cx="288676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p>
        </p:txBody>
      </p:sp>
    </p:spTree>
    <p:extLst>
      <p:ext uri="{BB962C8B-B14F-4D97-AF65-F5344CB8AC3E}">
        <p14:creationId xmlns:p14="http://schemas.microsoft.com/office/powerpoint/2010/main" val="3198984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41217247"/>
              </p:ext>
            </p:extLst>
          </p:nvPr>
        </p:nvGraphicFramePr>
        <p:xfrm>
          <a:off x="852714" y="548367"/>
          <a:ext cx="11001830" cy="5680744"/>
        </p:xfrm>
        <a:graphic>
          <a:graphicData uri="http://schemas.openxmlformats.org/drawingml/2006/table">
            <a:tbl>
              <a:tblPr firstRow="1" firstCol="1" bandRow="1">
                <a:tableStyleId>{5C22544A-7EE6-4342-B048-85BDC9FD1C3A}</a:tableStyleId>
              </a:tblPr>
              <a:tblGrid>
                <a:gridCol w="4735286">
                  <a:extLst>
                    <a:ext uri="{9D8B030D-6E8A-4147-A177-3AD203B41FA5}">
                      <a16:colId xmlns:a16="http://schemas.microsoft.com/office/drawing/2014/main" xmlns="" val="3550480189"/>
                    </a:ext>
                  </a:extLst>
                </a:gridCol>
                <a:gridCol w="1654629">
                  <a:extLst>
                    <a:ext uri="{9D8B030D-6E8A-4147-A177-3AD203B41FA5}">
                      <a16:colId xmlns:a16="http://schemas.microsoft.com/office/drawing/2014/main" xmlns="" val="2033221742"/>
                    </a:ext>
                  </a:extLst>
                </a:gridCol>
                <a:gridCol w="2235049">
                  <a:extLst>
                    <a:ext uri="{9D8B030D-6E8A-4147-A177-3AD203B41FA5}">
                      <a16:colId xmlns:a16="http://schemas.microsoft.com/office/drawing/2014/main" xmlns="" val="572143153"/>
                    </a:ext>
                  </a:extLst>
                </a:gridCol>
                <a:gridCol w="2376866">
                  <a:extLst>
                    <a:ext uri="{9D8B030D-6E8A-4147-A177-3AD203B41FA5}">
                      <a16:colId xmlns:a16="http://schemas.microsoft.com/office/drawing/2014/main" xmlns="" val="2383397470"/>
                    </a:ext>
                  </a:extLst>
                </a:gridCol>
              </a:tblGrid>
              <a:tr h="1026433">
                <a:tc>
                  <a:txBody>
                    <a:bodyPr/>
                    <a:lstStyle/>
                    <a:p>
                      <a:pPr>
                        <a:lnSpc>
                          <a:spcPct val="107000"/>
                        </a:lnSpc>
                        <a:spcAft>
                          <a:spcPts val="0"/>
                        </a:spcAft>
                      </a:pPr>
                      <a:r>
                        <a:rPr lang="en-US" sz="2000" dirty="0">
                          <a:effectLst/>
                        </a:rPr>
                        <a:t>Corrupt </a:t>
                      </a:r>
                      <a:r>
                        <a:rPr lang="en-US" sz="2000" dirty="0" smtClean="0">
                          <a:effectLst/>
                        </a:rPr>
                        <a:t>Practices :</a:t>
                      </a:r>
                      <a:endParaRPr lang="en-US" sz="20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nSpc>
                          <a:spcPct val="107000"/>
                        </a:lnSpc>
                        <a:spcAft>
                          <a:spcPts val="0"/>
                        </a:spcAft>
                      </a:pPr>
                      <a:r>
                        <a:rPr lang="en-US" sz="2000" dirty="0">
                          <a:effectLst/>
                        </a:rPr>
                        <a:t>Under RPA-1951</a:t>
                      </a:r>
                    </a:p>
                    <a:p>
                      <a:pPr>
                        <a:lnSpc>
                          <a:spcPct val="107000"/>
                        </a:lnSpc>
                        <a:spcAft>
                          <a:spcPts val="0"/>
                        </a:spcAft>
                      </a:pPr>
                      <a:r>
                        <a:rPr lang="en-US" sz="2000" dirty="0">
                          <a:effectLst/>
                        </a:rPr>
                        <a:t> </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tc>
                  <a:txBody>
                    <a:bodyPr/>
                    <a:lstStyle/>
                    <a:p>
                      <a:pPr>
                        <a:lnSpc>
                          <a:spcPct val="107000"/>
                        </a:lnSpc>
                        <a:spcAft>
                          <a:spcPts val="0"/>
                        </a:spcAft>
                      </a:pPr>
                      <a:r>
                        <a:rPr lang="en-US" sz="2000" dirty="0">
                          <a:effectLst/>
                        </a:rPr>
                        <a:t>Electoral </a:t>
                      </a:r>
                      <a:r>
                        <a:rPr lang="en-US" sz="2000" dirty="0" smtClean="0">
                          <a:effectLst/>
                        </a:rPr>
                        <a:t>Offences</a:t>
                      </a:r>
                    </a:p>
                    <a:p>
                      <a:pPr>
                        <a:lnSpc>
                          <a:spcPct val="107000"/>
                        </a:lnSpc>
                        <a:spcAft>
                          <a:spcPts val="0"/>
                        </a:spcAft>
                      </a:pPr>
                      <a:r>
                        <a:rPr lang="en-US" sz="2000" dirty="0" smtClean="0">
                          <a:effectLst/>
                        </a:rPr>
                        <a:t> </a:t>
                      </a:r>
                      <a:r>
                        <a:rPr lang="en-US" sz="2000" dirty="0">
                          <a:effectLst/>
                        </a:rPr>
                        <a:t>Under Section </a:t>
                      </a:r>
                      <a:endParaRPr lang="en-US" sz="20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nSpc>
                          <a:spcPct val="107000"/>
                        </a:lnSpc>
                        <a:spcAft>
                          <a:spcPts val="0"/>
                        </a:spcAft>
                      </a:pPr>
                      <a:r>
                        <a:rPr lang="en-US" sz="2000" dirty="0">
                          <a:effectLst/>
                        </a:rPr>
                        <a:t>Nature of offence/</a:t>
                      </a:r>
                    </a:p>
                    <a:p>
                      <a:pPr>
                        <a:lnSpc>
                          <a:spcPct val="107000"/>
                        </a:lnSpc>
                        <a:spcAft>
                          <a:spcPts val="0"/>
                        </a:spcAft>
                      </a:pPr>
                      <a:r>
                        <a:rPr lang="en-US" sz="2000" dirty="0">
                          <a:effectLst/>
                        </a:rPr>
                        <a:t>punishment</a:t>
                      </a:r>
                      <a:endParaRPr lang="en-US" sz="2000" dirty="0">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extLst>
                  <a:ext uri="{0D108BD9-81ED-4DB2-BD59-A6C34878D82A}">
                    <a16:rowId xmlns:a16="http://schemas.microsoft.com/office/drawing/2014/main" xmlns="" val="2909662857"/>
                  </a:ext>
                </a:extLst>
              </a:tr>
              <a:tr h="1008937">
                <a:tc>
                  <a:txBody>
                    <a:bodyPr/>
                    <a:lstStyle/>
                    <a:p>
                      <a:pPr>
                        <a:lnSpc>
                          <a:spcPct val="107000"/>
                        </a:lnSpc>
                        <a:spcAft>
                          <a:spcPts val="0"/>
                        </a:spcAft>
                      </a:pPr>
                      <a:r>
                        <a:rPr lang="en-US" sz="2000" dirty="0" smtClean="0">
                          <a:solidFill>
                            <a:schemeClr val="tx1"/>
                          </a:solidFill>
                          <a:effectLst/>
                        </a:rPr>
                        <a:t>Providing illegal </a:t>
                      </a:r>
                      <a:r>
                        <a:rPr lang="en-US" sz="2000" dirty="0">
                          <a:solidFill>
                            <a:schemeClr val="tx1"/>
                          </a:solidFill>
                          <a:effectLst/>
                        </a:rPr>
                        <a:t>conveyance </a:t>
                      </a:r>
                      <a:r>
                        <a:rPr lang="en-US" sz="2000" b="0" dirty="0">
                          <a:solidFill>
                            <a:schemeClr val="tx1"/>
                          </a:solidFill>
                          <a:effectLst/>
                        </a:rPr>
                        <a:t>to voters for voting  in </a:t>
                      </a:r>
                      <a:r>
                        <a:rPr lang="en-US" sz="2000" b="0" dirty="0" err="1">
                          <a:solidFill>
                            <a:schemeClr val="tx1"/>
                          </a:solidFill>
                          <a:effectLst/>
                        </a:rPr>
                        <a:t>favour</a:t>
                      </a:r>
                      <a:r>
                        <a:rPr lang="en-US" sz="2000" b="0" dirty="0">
                          <a:solidFill>
                            <a:schemeClr val="tx1"/>
                          </a:solidFill>
                          <a:effectLst/>
                        </a:rPr>
                        <a:t> of a candidate</a:t>
                      </a:r>
                      <a:endParaRPr lang="en-US" sz="2000" b="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solidFill>
                      <a:schemeClr val="accent2">
                        <a:lumMod val="60000"/>
                        <a:lumOff val="40000"/>
                      </a:schemeClr>
                    </a:solidFill>
                  </a:tcPr>
                </a:tc>
                <a:tc>
                  <a:txBody>
                    <a:bodyPr/>
                    <a:lstStyle/>
                    <a:p>
                      <a:pPr>
                        <a:lnSpc>
                          <a:spcPct val="107000"/>
                        </a:lnSpc>
                        <a:spcAft>
                          <a:spcPts val="0"/>
                        </a:spcAft>
                      </a:pPr>
                      <a:r>
                        <a:rPr lang="en-US" sz="2000" b="1" dirty="0">
                          <a:effectLst/>
                        </a:rPr>
                        <a:t>Sec.123 (5)</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b="1" dirty="0">
                          <a:effectLst/>
                        </a:rPr>
                        <a:t> </a:t>
                      </a:r>
                      <a:r>
                        <a:rPr lang="en-US" sz="2000" b="1" dirty="0" smtClean="0">
                          <a:effectLst/>
                        </a:rPr>
                        <a:t>sec.133 of RPA</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a:effectLst/>
                        </a:rPr>
                        <a:t> </a:t>
                      </a:r>
                      <a:r>
                        <a:rPr lang="en-US" sz="2000" dirty="0" smtClean="0">
                          <a:effectLst/>
                        </a:rPr>
                        <a:t>Imprisonment </a:t>
                      </a:r>
                      <a:r>
                        <a:rPr lang="en-US" sz="2000" dirty="0" err="1" smtClean="0">
                          <a:effectLst/>
                        </a:rPr>
                        <a:t>upto</a:t>
                      </a:r>
                      <a:r>
                        <a:rPr lang="en-US" sz="2000" dirty="0" smtClean="0">
                          <a:effectLst/>
                        </a:rPr>
                        <a:t> 3 moths or with fine or with both</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462811151"/>
                  </a:ext>
                </a:extLst>
              </a:tr>
              <a:tr h="1187341">
                <a:tc>
                  <a:txBody>
                    <a:bodyPr/>
                    <a:lstStyle/>
                    <a:p>
                      <a:pPr>
                        <a:lnSpc>
                          <a:spcPct val="107000"/>
                        </a:lnSpc>
                        <a:spcAft>
                          <a:spcPts val="0"/>
                        </a:spcAft>
                      </a:pPr>
                      <a:r>
                        <a:rPr lang="en-US" sz="2000" dirty="0">
                          <a:solidFill>
                            <a:schemeClr val="tx1"/>
                          </a:solidFill>
                          <a:effectLst/>
                        </a:rPr>
                        <a:t>Incurring or </a:t>
                      </a:r>
                      <a:r>
                        <a:rPr lang="en-US" sz="2000" dirty="0" err="1">
                          <a:solidFill>
                            <a:schemeClr val="tx1"/>
                          </a:solidFill>
                          <a:effectLst/>
                        </a:rPr>
                        <a:t>Authorising</a:t>
                      </a:r>
                      <a:r>
                        <a:rPr lang="en-US" sz="2000" dirty="0">
                          <a:solidFill>
                            <a:schemeClr val="tx1"/>
                          </a:solidFill>
                          <a:effectLst/>
                        </a:rPr>
                        <a:t> Expenses </a:t>
                      </a:r>
                      <a:r>
                        <a:rPr lang="en-US" sz="2000" b="0" dirty="0">
                          <a:solidFill>
                            <a:schemeClr val="tx1"/>
                          </a:solidFill>
                          <a:effectLst/>
                        </a:rPr>
                        <a:t>beyond limits fixed under Sec.77</a:t>
                      </a:r>
                      <a:endParaRPr lang="en-US" sz="2000" b="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solidFill>
                      <a:schemeClr val="accent2">
                        <a:lumMod val="60000"/>
                        <a:lumOff val="40000"/>
                      </a:schemeClr>
                    </a:solidFill>
                  </a:tcPr>
                </a:tc>
                <a:tc>
                  <a:txBody>
                    <a:bodyPr/>
                    <a:lstStyle/>
                    <a:p>
                      <a:pPr>
                        <a:lnSpc>
                          <a:spcPct val="107000"/>
                        </a:lnSpc>
                        <a:spcAft>
                          <a:spcPts val="0"/>
                        </a:spcAft>
                      </a:pPr>
                      <a:r>
                        <a:rPr lang="en-US" sz="2000" b="1" dirty="0">
                          <a:effectLst/>
                        </a:rPr>
                        <a:t>Sec.123(6)</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b="1" dirty="0">
                          <a:effectLst/>
                        </a:rPr>
                        <a:t> </a:t>
                      </a:r>
                      <a:r>
                        <a:rPr lang="en-US" sz="2000" b="1" dirty="0" smtClean="0">
                          <a:effectLst/>
                        </a:rPr>
                        <a:t>171 H of IPC</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a:effectLst/>
                        </a:rPr>
                        <a:t> </a:t>
                      </a:r>
                      <a:r>
                        <a:rPr lang="en-US" sz="2000" dirty="0" smtClean="0">
                          <a:effectLst/>
                        </a:rPr>
                        <a:t>Fine </a:t>
                      </a:r>
                      <a:r>
                        <a:rPr lang="en-US" sz="2000" dirty="0" err="1" smtClean="0">
                          <a:effectLst/>
                        </a:rPr>
                        <a:t>upto</a:t>
                      </a:r>
                      <a:r>
                        <a:rPr lang="en-US" sz="2000" dirty="0" smtClean="0">
                          <a:effectLst/>
                        </a:rPr>
                        <a:t> Rs.500</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1236989743"/>
                  </a:ext>
                </a:extLst>
              </a:tr>
              <a:tr h="1270692">
                <a:tc>
                  <a:txBody>
                    <a:bodyPr/>
                    <a:lstStyle/>
                    <a:p>
                      <a:pPr>
                        <a:lnSpc>
                          <a:spcPct val="107000"/>
                        </a:lnSpc>
                        <a:spcAft>
                          <a:spcPts val="0"/>
                        </a:spcAft>
                      </a:pPr>
                      <a:r>
                        <a:rPr lang="en-US" sz="2000" b="0" dirty="0" err="1">
                          <a:solidFill>
                            <a:schemeClr val="tx1"/>
                          </a:solidFill>
                          <a:effectLst/>
                        </a:rPr>
                        <a:t>Aiding,Abetting,Taking</a:t>
                      </a:r>
                      <a:r>
                        <a:rPr lang="en-US" sz="2000" b="0" dirty="0">
                          <a:solidFill>
                            <a:schemeClr val="tx1"/>
                          </a:solidFill>
                          <a:effectLst/>
                        </a:rPr>
                        <a:t> help of </a:t>
                      </a:r>
                      <a:r>
                        <a:rPr lang="en-US" sz="2000" dirty="0">
                          <a:solidFill>
                            <a:schemeClr val="tx1"/>
                          </a:solidFill>
                          <a:effectLst/>
                        </a:rPr>
                        <a:t>Government servants as Election Agent </a:t>
                      </a:r>
                      <a:r>
                        <a:rPr lang="en-US" sz="2000" b="0" dirty="0">
                          <a:solidFill>
                            <a:schemeClr val="tx1"/>
                          </a:solidFill>
                          <a:effectLst/>
                        </a:rPr>
                        <a:t>for furtherance of once electoral prospects…</a:t>
                      </a:r>
                      <a:endParaRPr lang="en-US" sz="2000" b="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solidFill>
                      <a:schemeClr val="accent2">
                        <a:lumMod val="60000"/>
                        <a:lumOff val="40000"/>
                      </a:schemeClr>
                    </a:solidFill>
                  </a:tcPr>
                </a:tc>
                <a:tc>
                  <a:txBody>
                    <a:bodyPr/>
                    <a:lstStyle/>
                    <a:p>
                      <a:pPr>
                        <a:lnSpc>
                          <a:spcPct val="107000"/>
                        </a:lnSpc>
                        <a:spcAft>
                          <a:spcPts val="0"/>
                        </a:spcAft>
                      </a:pPr>
                      <a:r>
                        <a:rPr lang="en-US" sz="2000" b="1" dirty="0">
                          <a:effectLst/>
                        </a:rPr>
                        <a:t>Sec. 123(7)</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b="1" dirty="0">
                          <a:effectLst/>
                        </a:rPr>
                        <a:t> </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a:effectLst/>
                        </a:rPr>
                        <a:t> </a:t>
                      </a:r>
                      <a:r>
                        <a:rPr lang="en-US" sz="2000" dirty="0" smtClean="0">
                          <a:effectLst/>
                        </a:rPr>
                        <a:t>Imprisonment </a:t>
                      </a:r>
                      <a:r>
                        <a:rPr lang="en-US" sz="2000" dirty="0" err="1" smtClean="0">
                          <a:effectLst/>
                        </a:rPr>
                        <a:t>upto</a:t>
                      </a:r>
                      <a:r>
                        <a:rPr lang="en-US" sz="2000" dirty="0" smtClean="0">
                          <a:effectLst/>
                        </a:rPr>
                        <a:t> 3 moths or  with fine or with both</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4213741328"/>
                  </a:ext>
                </a:extLst>
              </a:tr>
              <a:tr h="1187341">
                <a:tc>
                  <a:txBody>
                    <a:bodyPr/>
                    <a:lstStyle/>
                    <a:p>
                      <a:pPr>
                        <a:lnSpc>
                          <a:spcPct val="107000"/>
                        </a:lnSpc>
                        <a:spcAft>
                          <a:spcPts val="0"/>
                        </a:spcAft>
                      </a:pPr>
                      <a:r>
                        <a:rPr lang="en-US" sz="2000" dirty="0">
                          <a:solidFill>
                            <a:schemeClr val="tx1"/>
                          </a:solidFill>
                          <a:effectLst/>
                        </a:rPr>
                        <a:t>Booth Capturing </a:t>
                      </a:r>
                      <a:r>
                        <a:rPr lang="en-US" sz="2000" b="0" dirty="0">
                          <a:solidFill>
                            <a:schemeClr val="tx1"/>
                          </a:solidFill>
                          <a:effectLst/>
                        </a:rPr>
                        <a:t>by candidate/agent/any other person</a:t>
                      </a:r>
                      <a:endParaRPr lang="en-US" sz="2000" b="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solidFill>
                      <a:schemeClr val="accent2">
                        <a:lumMod val="60000"/>
                        <a:lumOff val="40000"/>
                      </a:schemeClr>
                    </a:solidFill>
                  </a:tcPr>
                </a:tc>
                <a:tc>
                  <a:txBody>
                    <a:bodyPr/>
                    <a:lstStyle/>
                    <a:p>
                      <a:pPr>
                        <a:lnSpc>
                          <a:spcPct val="107000"/>
                        </a:lnSpc>
                        <a:spcAft>
                          <a:spcPts val="0"/>
                        </a:spcAft>
                      </a:pPr>
                      <a:r>
                        <a:rPr lang="en-US" sz="2000" b="1" dirty="0">
                          <a:effectLst/>
                        </a:rPr>
                        <a:t>Sec. 123(8)</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b="1" dirty="0">
                          <a:effectLst/>
                        </a:rPr>
                        <a:t> </a:t>
                      </a:r>
                      <a:r>
                        <a:rPr lang="en-US" sz="2000" b="1" dirty="0" smtClean="0">
                          <a:effectLst/>
                        </a:rPr>
                        <a:t>Sec.135A of RPA-1951</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r>
                        <a:rPr lang="en-US" sz="2000" dirty="0" smtClean="0">
                          <a:effectLst/>
                        </a:rPr>
                        <a:t>  </a:t>
                      </a:r>
                      <a:r>
                        <a:rPr lang="en-US" sz="2000" b="1" dirty="0" err="1" smtClean="0">
                          <a:solidFill>
                            <a:srgbClr val="FF0000"/>
                          </a:solidFill>
                          <a:effectLst/>
                        </a:rPr>
                        <a:t>Cognisable</a:t>
                      </a:r>
                      <a:r>
                        <a:rPr lang="en-US" sz="2000" b="1" dirty="0" smtClean="0">
                          <a:solidFill>
                            <a:srgbClr val="FF0000"/>
                          </a:solidFill>
                          <a:effectLst/>
                        </a:rPr>
                        <a:t>,</a:t>
                      </a:r>
                      <a:r>
                        <a:rPr lang="en-US" sz="2000" dirty="0" smtClean="0">
                          <a:effectLst/>
                        </a:rPr>
                        <a:t> 3yrs to 5yrs with fine</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2789859624"/>
                  </a:ext>
                </a:extLst>
              </a:tr>
            </a:tbl>
          </a:graphicData>
        </a:graphic>
      </p:graphicFrame>
    </p:spTree>
    <p:extLst>
      <p:ext uri="{BB962C8B-B14F-4D97-AF65-F5344CB8AC3E}">
        <p14:creationId xmlns:p14="http://schemas.microsoft.com/office/powerpoint/2010/main" val="713754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5822498"/>
              </p:ext>
            </p:extLst>
          </p:nvPr>
        </p:nvGraphicFramePr>
        <p:xfrm>
          <a:off x="798286" y="682171"/>
          <a:ext cx="11143344" cy="5796135"/>
        </p:xfrm>
        <a:graphic>
          <a:graphicData uri="http://schemas.openxmlformats.org/drawingml/2006/table">
            <a:tbl>
              <a:tblPr firstRow="1" firstCol="1" bandRow="1">
                <a:tableStyleId>{5C22544A-7EE6-4342-B048-85BDC9FD1C3A}</a:tableStyleId>
              </a:tblPr>
              <a:tblGrid>
                <a:gridCol w="4934857">
                  <a:extLst>
                    <a:ext uri="{9D8B030D-6E8A-4147-A177-3AD203B41FA5}">
                      <a16:colId xmlns:a16="http://schemas.microsoft.com/office/drawing/2014/main" xmlns="" val="2687142126"/>
                    </a:ext>
                  </a:extLst>
                </a:gridCol>
                <a:gridCol w="2159002">
                  <a:extLst>
                    <a:ext uri="{9D8B030D-6E8A-4147-A177-3AD203B41FA5}">
                      <a16:colId xmlns:a16="http://schemas.microsoft.com/office/drawing/2014/main" xmlns="" val="172914244"/>
                    </a:ext>
                  </a:extLst>
                </a:gridCol>
                <a:gridCol w="1672619">
                  <a:extLst>
                    <a:ext uri="{9D8B030D-6E8A-4147-A177-3AD203B41FA5}">
                      <a16:colId xmlns:a16="http://schemas.microsoft.com/office/drawing/2014/main" xmlns="" val="3580670602"/>
                    </a:ext>
                  </a:extLst>
                </a:gridCol>
                <a:gridCol w="2376866">
                  <a:extLst>
                    <a:ext uri="{9D8B030D-6E8A-4147-A177-3AD203B41FA5}">
                      <a16:colId xmlns:a16="http://schemas.microsoft.com/office/drawing/2014/main" xmlns="" val="3228305914"/>
                    </a:ext>
                  </a:extLst>
                </a:gridCol>
              </a:tblGrid>
              <a:tr h="1415523">
                <a:tc>
                  <a:txBody>
                    <a:bodyPr/>
                    <a:lstStyle/>
                    <a:p>
                      <a:pPr marL="0" marR="0" indent="0" algn="r" defTabSz="914400" rtl="0" eaLnBrk="1" fontAlgn="auto" latinLnBrk="0" hangingPunct="1">
                        <a:lnSpc>
                          <a:spcPct val="107000"/>
                        </a:lnSpc>
                        <a:spcBef>
                          <a:spcPts val="0"/>
                        </a:spcBef>
                        <a:spcAft>
                          <a:spcPts val="0"/>
                        </a:spcAft>
                        <a:buClrTx/>
                        <a:buSzTx/>
                        <a:buFontTx/>
                        <a:buNone/>
                        <a:tabLst/>
                        <a:defRPr/>
                      </a:pPr>
                      <a:endParaRPr lang="en-US" sz="2800" dirty="0" smtClean="0">
                        <a:effectLst/>
                        <a:latin typeface="Calibri" panose="020F0502020204030204" pitchFamily="34" charset="0"/>
                        <a:ea typeface="Calibri" panose="020F0502020204030204" pitchFamily="34" charset="0"/>
                        <a:cs typeface="Kalinga"/>
                      </a:endParaRPr>
                    </a:p>
                    <a:p>
                      <a:pPr algn="r">
                        <a:lnSpc>
                          <a:spcPct val="107000"/>
                        </a:lnSpc>
                        <a:spcAft>
                          <a:spcPts val="0"/>
                        </a:spcAft>
                      </a:pPr>
                      <a:r>
                        <a:rPr lang="en-US" sz="2800" dirty="0" smtClean="0">
                          <a:effectLst/>
                        </a:rPr>
                        <a:t>       Electoral Offences</a:t>
                      </a:r>
                    </a:p>
                    <a:p>
                      <a:pPr algn="r">
                        <a:lnSpc>
                          <a:spcPct val="107000"/>
                        </a:lnSpc>
                        <a:spcAft>
                          <a:spcPts val="0"/>
                        </a:spcAft>
                      </a:pPr>
                      <a:r>
                        <a:rPr lang="en-US" sz="3200" dirty="0" smtClean="0">
                          <a:effectLst/>
                        </a:rPr>
                        <a:t> </a:t>
                      </a:r>
                      <a:endParaRPr lang="en-US" sz="32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gn="r">
                        <a:lnSpc>
                          <a:spcPct val="107000"/>
                        </a:lnSpc>
                        <a:spcAft>
                          <a:spcPts val="0"/>
                        </a:spcAft>
                      </a:pPr>
                      <a:r>
                        <a:rPr lang="en-US" sz="2000" dirty="0" smtClean="0">
                          <a:effectLst/>
                        </a:rPr>
                        <a:t>                       Under  section RPA-1951</a:t>
                      </a:r>
                      <a:endParaRPr lang="en-US" sz="2000" dirty="0">
                        <a:effectLst/>
                      </a:endParaRPr>
                    </a:p>
                    <a:p>
                      <a:pPr algn="r">
                        <a:lnSpc>
                          <a:spcPct val="107000"/>
                        </a:lnSpc>
                        <a:spcAft>
                          <a:spcPts val="0"/>
                        </a:spcAft>
                      </a:pPr>
                      <a:r>
                        <a:rPr lang="en-US" sz="2000" dirty="0">
                          <a:effectLst/>
                        </a:rPr>
                        <a:t> </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tc>
                  <a:txBody>
                    <a:bodyPr/>
                    <a:lstStyle/>
                    <a:p>
                      <a:pPr algn="r">
                        <a:lnSpc>
                          <a:spcPct val="107000"/>
                        </a:lnSpc>
                        <a:spcAft>
                          <a:spcPts val="0"/>
                        </a:spcAft>
                      </a:pPr>
                      <a:r>
                        <a:rPr lang="en-US" sz="2000" dirty="0" smtClean="0">
                          <a:effectLst/>
                          <a:latin typeface="Calibri" panose="020F0502020204030204" pitchFamily="34" charset="0"/>
                          <a:ea typeface="Calibri" panose="020F0502020204030204" pitchFamily="34" charset="0"/>
                          <a:cs typeface="Kalinga"/>
                        </a:rPr>
                        <a:t>                                     </a:t>
                      </a:r>
                    </a:p>
                    <a:p>
                      <a:pPr algn="r">
                        <a:lnSpc>
                          <a:spcPct val="107000"/>
                        </a:lnSpc>
                        <a:spcAft>
                          <a:spcPts val="0"/>
                        </a:spcAft>
                      </a:pPr>
                      <a:endParaRPr lang="en-US" sz="2000" dirty="0" smtClean="0">
                        <a:effectLst/>
                        <a:latin typeface="Calibri" panose="020F0502020204030204" pitchFamily="34" charset="0"/>
                        <a:ea typeface="Calibri" panose="020F0502020204030204" pitchFamily="34" charset="0"/>
                        <a:cs typeface="Kalinga"/>
                      </a:endParaRPr>
                    </a:p>
                    <a:p>
                      <a:pPr algn="r">
                        <a:lnSpc>
                          <a:spcPct val="107000"/>
                        </a:lnSpc>
                        <a:spcAft>
                          <a:spcPts val="0"/>
                        </a:spcAft>
                      </a:pPr>
                      <a:r>
                        <a:rPr lang="en-US" sz="2000" dirty="0" smtClean="0">
                          <a:effectLst/>
                          <a:latin typeface="Calibri" panose="020F0502020204030204" pitchFamily="34" charset="0"/>
                          <a:ea typeface="Calibri" panose="020F0502020204030204" pitchFamily="34" charset="0"/>
                          <a:cs typeface="Kalinga"/>
                        </a:rPr>
                        <a:t>     IPC-1860</a:t>
                      </a:r>
                      <a:endParaRPr lang="en-US" sz="20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gn="r">
                        <a:lnSpc>
                          <a:spcPct val="107000"/>
                        </a:lnSpc>
                        <a:spcAft>
                          <a:spcPts val="0"/>
                        </a:spcAft>
                      </a:pPr>
                      <a:r>
                        <a:rPr lang="en-US" sz="2000" dirty="0">
                          <a:effectLst/>
                        </a:rPr>
                        <a:t>Nature of offence/</a:t>
                      </a:r>
                    </a:p>
                    <a:p>
                      <a:pPr algn="r">
                        <a:lnSpc>
                          <a:spcPct val="107000"/>
                        </a:lnSpc>
                        <a:spcAft>
                          <a:spcPts val="0"/>
                        </a:spcAft>
                      </a:pPr>
                      <a:r>
                        <a:rPr lang="en-US" sz="2000" dirty="0">
                          <a:effectLst/>
                        </a:rPr>
                        <a:t>punishment</a:t>
                      </a:r>
                      <a:endParaRPr lang="en-US" sz="2000" dirty="0">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extLst>
                  <a:ext uri="{0D108BD9-81ED-4DB2-BD59-A6C34878D82A}">
                    <a16:rowId xmlns:a16="http://schemas.microsoft.com/office/drawing/2014/main" xmlns="" val="2001446219"/>
                  </a:ext>
                </a:extLst>
              </a:tr>
              <a:tr h="1104711">
                <a:tc>
                  <a:txBody>
                    <a:bodyPr/>
                    <a:lstStyle/>
                    <a:p>
                      <a:pPr marL="357187"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Calibri"/>
                          <a:ea typeface="+mn-ea"/>
                          <a:cs typeface="+mn-cs"/>
                        </a:rPr>
                        <a:t>Intimidation of voters</a:t>
                      </a:r>
                      <a:endParaRPr kumimoji="0" lang="en-IN" sz="2400" b="0" i="0" u="none" strike="noStrike" kern="1200" cap="none" spc="0" normalizeH="0" baseline="0" noProof="0" dirty="0" smtClean="0">
                        <a:ln>
                          <a:noFill/>
                        </a:ln>
                        <a:solidFill>
                          <a:schemeClr val="tx1"/>
                        </a:solidFill>
                        <a:effectLst/>
                        <a:uLnTx/>
                        <a:uFillTx/>
                        <a:latin typeface="Calibri"/>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N" sz="2400" b="0" i="0" u="none" strike="noStrike" kern="1200" cap="none" spc="0" normalizeH="0" baseline="0" noProof="0" dirty="0">
                        <a:ln>
                          <a:noFill/>
                        </a:ln>
                        <a:solidFill>
                          <a:schemeClr val="tx1"/>
                        </a:solidFill>
                        <a:effectLst/>
                        <a:uLnTx/>
                        <a:uFillTx/>
                        <a:latin typeface="Calibri"/>
                        <a:ea typeface="+mn-ea"/>
                        <a:cs typeface="+mn-cs"/>
                      </a:endParaRPr>
                    </a:p>
                  </a:txBody>
                  <a:tcPr marL="48927" marR="48927" marT="0" marB="0">
                    <a:solidFill>
                      <a:schemeClr val="accent2">
                        <a:lumMod val="60000"/>
                        <a:lumOff val="40000"/>
                      </a:schemeClr>
                    </a:solid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lumMod val="95000"/>
                              <a:lumOff val="5000"/>
                            </a:prstClr>
                          </a:solidFill>
                          <a:effectLst/>
                          <a:uLnTx/>
                          <a:uFillTx/>
                          <a:latin typeface="+mn-lt"/>
                          <a:ea typeface="+mn-ea"/>
                          <a:cs typeface="+mn-cs"/>
                        </a:rPr>
                        <a:t>Sec. 135A (C) </a:t>
                      </a:r>
                      <a:endParaRPr kumimoji="0" lang="en-IN" sz="2000" b="1" i="0" u="none" strike="noStrike" kern="1200" cap="none" spc="0" normalizeH="0" baseline="0" noProof="0" dirty="0" smtClean="0">
                        <a:ln>
                          <a:noFill/>
                        </a:ln>
                        <a:solidFill>
                          <a:prstClr val="black">
                            <a:lumMod val="95000"/>
                            <a:lumOff val="5000"/>
                          </a:prstClr>
                        </a:solidFill>
                        <a:effectLst/>
                        <a:uLnTx/>
                        <a:uFillTx/>
                        <a:latin typeface="+mn-lt"/>
                        <a:ea typeface="+mn-ea"/>
                        <a:cs typeface="+mn-cs"/>
                      </a:endParaRPr>
                    </a:p>
                    <a:p>
                      <a:pPr algn="r">
                        <a:lnSpc>
                          <a:spcPct val="107000"/>
                        </a:lnSpc>
                        <a:spcAft>
                          <a:spcPts val="0"/>
                        </a:spcAft>
                      </a:pPr>
                      <a:endParaRPr lang="en-US" sz="2000" b="1" dirty="0">
                        <a:effectLst/>
                        <a:latin typeface="Calibri" panose="020F0502020204030204" pitchFamily="34" charset="0"/>
                        <a:ea typeface="Calibri" panose="020F0502020204030204" pitchFamily="34" charset="0"/>
                        <a:cs typeface="Kalinga"/>
                      </a:endParaRPr>
                    </a:p>
                  </a:txBody>
                  <a:tcPr marL="48927" marR="48927" marT="0" marB="0">
                    <a:solidFill>
                      <a:schemeClr val="accent4">
                        <a:lumMod val="60000"/>
                        <a:lumOff val="40000"/>
                      </a:schemeClr>
                    </a:solidFill>
                  </a:tcPr>
                </a:tc>
                <a:tc>
                  <a:txBody>
                    <a:bodyPr/>
                    <a:lstStyle/>
                    <a:p>
                      <a:pPr algn="r">
                        <a:lnSpc>
                          <a:spcPct val="107000"/>
                        </a:lnSpc>
                        <a:spcAft>
                          <a:spcPts val="0"/>
                        </a:spcAft>
                      </a:pP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r>
                        <a:rPr lang="en-US" sz="2000" dirty="0" err="1" smtClean="0">
                          <a:solidFill>
                            <a:srgbClr val="C00000"/>
                          </a:solidFill>
                          <a:effectLst/>
                          <a:latin typeface="Calibri" panose="020F0502020204030204" pitchFamily="34" charset="0"/>
                          <a:ea typeface="Calibri" panose="020F0502020204030204" pitchFamily="34" charset="0"/>
                          <a:cs typeface="Kalinga"/>
                        </a:rPr>
                        <a:t>Cognisable</a:t>
                      </a:r>
                      <a:endParaRPr lang="en-US" sz="2000" dirty="0" smtClean="0">
                        <a:solidFill>
                          <a:srgbClr val="C00000"/>
                        </a:solidFill>
                        <a:effectLst/>
                        <a:latin typeface="Calibri" panose="020F0502020204030204" pitchFamily="34" charset="0"/>
                        <a:ea typeface="Calibri" panose="020F0502020204030204" pitchFamily="34" charset="0"/>
                        <a:cs typeface="Kalinga"/>
                      </a:endParaRPr>
                    </a:p>
                    <a:p>
                      <a:pPr algn="r">
                        <a:lnSpc>
                          <a:spcPct val="107000"/>
                        </a:lnSpc>
                        <a:spcAft>
                          <a:spcPts val="0"/>
                        </a:spcAft>
                      </a:pPr>
                      <a:r>
                        <a:rPr lang="en-US" sz="2000" dirty="0" smtClean="0">
                          <a:effectLst/>
                          <a:latin typeface="Calibri" panose="020F0502020204030204" pitchFamily="34" charset="0"/>
                          <a:ea typeface="Calibri" panose="020F0502020204030204" pitchFamily="34" charset="0"/>
                          <a:cs typeface="Kalinga"/>
                        </a:rPr>
                        <a:t>3-5 </a:t>
                      </a:r>
                      <a:r>
                        <a:rPr lang="en-US" sz="2000" dirty="0" err="1" smtClean="0">
                          <a:effectLst/>
                          <a:latin typeface="Calibri" panose="020F0502020204030204" pitchFamily="34" charset="0"/>
                          <a:ea typeface="Calibri" panose="020F0502020204030204" pitchFamily="34" charset="0"/>
                          <a:cs typeface="Kalinga"/>
                        </a:rPr>
                        <a:t>yrs</a:t>
                      </a:r>
                      <a:r>
                        <a:rPr lang="en-US" sz="2000" dirty="0" smtClean="0">
                          <a:effectLst/>
                          <a:latin typeface="Calibri" panose="020F0502020204030204" pitchFamily="34" charset="0"/>
                          <a:ea typeface="Calibri" panose="020F0502020204030204" pitchFamily="34" charset="0"/>
                          <a:cs typeface="Kalinga"/>
                        </a:rPr>
                        <a:t> and with fine</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479428075"/>
                  </a:ext>
                </a:extLst>
              </a:tr>
              <a:tr h="853972">
                <a:tc>
                  <a:txBody>
                    <a:bodyPr/>
                    <a:lstStyle/>
                    <a:p>
                      <a:pPr marL="357187"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Impersonation of voters</a:t>
                      </a: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txBody>
                  <a:tcPr marL="48927" marR="48927" marT="0" marB="0">
                    <a:solidFill>
                      <a:schemeClr val="accent2">
                        <a:lumMod val="60000"/>
                        <a:lumOff val="40000"/>
                      </a:schemeClr>
                    </a:solidFill>
                  </a:tcPr>
                </a:tc>
                <a:tc>
                  <a:txBody>
                    <a:bodyPr/>
                    <a:lstStyle/>
                    <a:p>
                      <a:pPr marL="814387" marR="0" lvl="0" indent="-4572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N" sz="2000" b="1" i="0" u="none" strike="noStrike" kern="1200" cap="none" spc="0" normalizeH="0" baseline="0" noProof="0" dirty="0" smtClean="0">
                        <a:ln>
                          <a:noFill/>
                        </a:ln>
                        <a:solidFill>
                          <a:prstClr val="black">
                            <a:lumMod val="95000"/>
                            <a:lumOff val="5000"/>
                          </a:prstClr>
                        </a:solidFill>
                        <a:effectLst/>
                        <a:uLnTx/>
                        <a:uFillTx/>
                        <a:latin typeface="+mn-lt"/>
                        <a:ea typeface="+mn-ea"/>
                        <a:cs typeface="+mn-cs"/>
                      </a:endParaRPr>
                    </a:p>
                  </a:txBody>
                  <a:tcPr marL="48927" marR="48927" marT="0" marB="0">
                    <a:solidFill>
                      <a:schemeClr val="accent4">
                        <a:lumMod val="60000"/>
                        <a:lumOff val="40000"/>
                      </a:schemeClr>
                    </a:solidFill>
                  </a:tcPr>
                </a:tc>
                <a:tc>
                  <a:txBody>
                    <a:bodyPr/>
                    <a:lstStyle/>
                    <a:p>
                      <a:pPr marL="357187"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lumMod val="95000"/>
                              <a:lumOff val="5000"/>
                            </a:prstClr>
                          </a:solidFill>
                          <a:effectLst/>
                          <a:uLnTx/>
                          <a:uFillTx/>
                          <a:latin typeface="+mn-lt"/>
                          <a:ea typeface="+mn-ea"/>
                          <a:cs typeface="+mn-cs"/>
                        </a:rPr>
                        <a:t>Sec. 171 D</a:t>
                      </a:r>
                      <a:endParaRPr kumimoji="0" lang="en-IN" sz="2000" b="1" i="0" u="none" strike="noStrike" kern="1200" cap="none" spc="0" normalizeH="0" baseline="0" noProof="0" dirty="0" smtClean="0">
                        <a:ln>
                          <a:noFill/>
                        </a:ln>
                        <a:solidFill>
                          <a:prstClr val="black">
                            <a:lumMod val="95000"/>
                            <a:lumOff val="5000"/>
                          </a:prstClr>
                        </a:solidFill>
                        <a:effectLst/>
                        <a:uLnTx/>
                        <a:uFillTx/>
                        <a:latin typeface="+mn-lt"/>
                        <a:ea typeface="+mn-ea"/>
                        <a:cs typeface="+mn-cs"/>
                      </a:endParaRPr>
                    </a:p>
                  </a:txBody>
                  <a:tcPr marL="48927" marR="48927" marT="0" marB="0"/>
                </a:tc>
                <a:tc>
                  <a:txBody>
                    <a:bodyPr/>
                    <a:lstStyle/>
                    <a:p>
                      <a:pPr algn="r">
                        <a:lnSpc>
                          <a:spcPct val="107000"/>
                        </a:lnSpc>
                        <a:spcAft>
                          <a:spcPts val="0"/>
                        </a:spcAft>
                      </a:pP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1585222078"/>
                  </a:ext>
                </a:extLst>
              </a:tr>
              <a:tr h="1071480">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Canvassing within 100 meters   of polling stations</a:t>
                      </a:r>
                      <a:endParaRPr kumimoji="0" lang="en-IN" sz="2400" b="0" i="0" u="none" strike="noStrike" kern="1200" cap="none" spc="0" normalizeH="0" baseline="0" noProof="0" dirty="0">
                        <a:ln>
                          <a:noFill/>
                        </a:ln>
                        <a:solidFill>
                          <a:schemeClr val="tx1"/>
                        </a:solidFill>
                        <a:effectLst/>
                        <a:uLnTx/>
                        <a:uFillTx/>
                        <a:latin typeface="Calibri"/>
                        <a:ea typeface="+mn-ea"/>
                        <a:cs typeface="+mn-cs"/>
                      </a:endParaRPr>
                    </a:p>
                  </a:txBody>
                  <a:tcPr marL="48927" marR="48927" marT="0" marB="0">
                    <a:solidFill>
                      <a:schemeClr val="accent2">
                        <a:lumMod val="60000"/>
                        <a:lumOff val="40000"/>
                      </a:schemeClr>
                    </a:solid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lumMod val="95000"/>
                              <a:lumOff val="5000"/>
                            </a:prstClr>
                          </a:solidFill>
                          <a:effectLst/>
                          <a:uLnTx/>
                          <a:uFillTx/>
                          <a:latin typeface="+mn-lt"/>
                          <a:ea typeface="+mn-ea"/>
                          <a:cs typeface="+mn-cs"/>
                        </a:rPr>
                        <a:t>Sec. 130 </a:t>
                      </a:r>
                      <a:endParaRPr kumimoji="0" lang="en-IN" sz="2000" b="1" i="0" u="none" strike="noStrike" kern="1200" cap="none" spc="0" normalizeH="0" baseline="0" noProof="0" dirty="0" smtClean="0">
                        <a:ln>
                          <a:noFill/>
                        </a:ln>
                        <a:solidFill>
                          <a:prstClr val="black">
                            <a:lumMod val="95000"/>
                            <a:lumOff val="5000"/>
                          </a:prstClr>
                        </a:solidFill>
                        <a:effectLst/>
                        <a:uLnTx/>
                        <a:uFillTx/>
                        <a:latin typeface="+mn-lt"/>
                        <a:ea typeface="+mn-ea"/>
                        <a:cs typeface="+mn-cs"/>
                      </a:endParaRPr>
                    </a:p>
                    <a:p>
                      <a:pPr algn="r">
                        <a:lnSpc>
                          <a:spcPct val="107000"/>
                        </a:lnSpc>
                        <a:spcAft>
                          <a:spcPts val="0"/>
                        </a:spcAft>
                      </a:pPr>
                      <a:endParaRPr lang="en-US" sz="2000" b="1" dirty="0">
                        <a:effectLst/>
                        <a:latin typeface="Calibri" panose="020F0502020204030204" pitchFamily="34" charset="0"/>
                        <a:ea typeface="Calibri" panose="020F0502020204030204" pitchFamily="34" charset="0"/>
                        <a:cs typeface="Kalinga"/>
                      </a:endParaRPr>
                    </a:p>
                  </a:txBody>
                  <a:tcPr marL="48927" marR="48927" marT="0" marB="0">
                    <a:solidFill>
                      <a:schemeClr val="accent4">
                        <a:lumMod val="60000"/>
                        <a:lumOff val="40000"/>
                      </a:schemeClr>
                    </a:solidFill>
                  </a:tcPr>
                </a:tc>
                <a:tc>
                  <a:txBody>
                    <a:bodyPr/>
                    <a:lstStyle/>
                    <a:p>
                      <a:pPr algn="r">
                        <a:lnSpc>
                          <a:spcPct val="107000"/>
                        </a:lnSpc>
                        <a:spcAft>
                          <a:spcPts val="0"/>
                        </a:spcAft>
                      </a:pP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r>
                        <a:rPr lang="en-US" sz="2000" dirty="0" smtClean="0">
                          <a:effectLst/>
                          <a:latin typeface="Calibri" panose="020F0502020204030204" pitchFamily="34" charset="0"/>
                          <a:ea typeface="Calibri" panose="020F0502020204030204" pitchFamily="34" charset="0"/>
                          <a:cs typeface="Kalinga"/>
                        </a:rPr>
                        <a:t>Cognizable</a:t>
                      </a:r>
                    </a:p>
                    <a:p>
                      <a:pPr algn="r">
                        <a:lnSpc>
                          <a:spcPct val="107000"/>
                        </a:lnSpc>
                        <a:spcAft>
                          <a:spcPts val="0"/>
                        </a:spcAft>
                      </a:pPr>
                      <a:r>
                        <a:rPr lang="en-US" sz="2000" dirty="0" smtClean="0">
                          <a:effectLst/>
                          <a:latin typeface="Calibri" panose="020F0502020204030204" pitchFamily="34" charset="0"/>
                          <a:ea typeface="Calibri" panose="020F0502020204030204" pitchFamily="34" charset="0"/>
                          <a:cs typeface="Kalinga"/>
                        </a:rPr>
                        <a:t>Punishable with Fine </a:t>
                      </a:r>
                      <a:r>
                        <a:rPr lang="en-US" sz="2000" dirty="0" err="1" smtClean="0">
                          <a:effectLst/>
                          <a:latin typeface="Calibri" panose="020F0502020204030204" pitchFamily="34" charset="0"/>
                          <a:ea typeface="Calibri" panose="020F0502020204030204" pitchFamily="34" charset="0"/>
                          <a:cs typeface="Kalinga"/>
                        </a:rPr>
                        <a:t>upto</a:t>
                      </a:r>
                      <a:r>
                        <a:rPr lang="en-US" sz="2000" dirty="0" smtClean="0">
                          <a:effectLst/>
                          <a:latin typeface="Calibri" panose="020F0502020204030204" pitchFamily="34" charset="0"/>
                          <a:ea typeface="Calibri" panose="020F0502020204030204" pitchFamily="34" charset="0"/>
                          <a:cs typeface="Kalinga"/>
                        </a:rPr>
                        <a:t> Rs.250/-only</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1918324655"/>
                  </a:ext>
                </a:extLst>
              </a:tr>
              <a:tr h="1330999">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solidFill>
                        </a:rPr>
                        <a:t>Holding of public meetings during the period of 48 hours ending with the hour fixed for the close of the poll </a:t>
                      </a:r>
                      <a:endParaRPr kumimoji="0" lang="en-IN" sz="2400" b="0" i="0" u="none" strike="noStrike" kern="1200" cap="none" spc="0" normalizeH="0" baseline="0" noProof="0" dirty="0">
                        <a:ln>
                          <a:noFill/>
                        </a:ln>
                        <a:solidFill>
                          <a:schemeClr val="tx1"/>
                        </a:solidFill>
                        <a:effectLst/>
                        <a:uLnTx/>
                        <a:uFillTx/>
                        <a:latin typeface="Calibri"/>
                        <a:ea typeface="+mn-ea"/>
                        <a:cs typeface="+mn-cs"/>
                      </a:endParaRPr>
                    </a:p>
                  </a:txBody>
                  <a:tcPr marL="48927" marR="48927" marT="0" marB="0">
                    <a:solidFill>
                      <a:schemeClr val="accent2">
                        <a:lumMod val="60000"/>
                        <a:lumOff val="40000"/>
                      </a:schemeClr>
                    </a:solidFill>
                  </a:tcPr>
                </a:tc>
                <a:tc>
                  <a:txBody>
                    <a:bodyPr/>
                    <a:lstStyle/>
                    <a:p>
                      <a:pPr algn="r">
                        <a:lnSpc>
                          <a:spcPct val="107000"/>
                        </a:lnSpc>
                        <a:spcAft>
                          <a:spcPts val="0"/>
                        </a:spcAft>
                      </a:pPr>
                      <a:r>
                        <a:rPr lang="en-US" sz="2000" b="1" dirty="0" smtClean="0">
                          <a:solidFill>
                            <a:srgbClr val="FF0000"/>
                          </a:solidFill>
                        </a:rPr>
                        <a:t> Sec. 126 (1) </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solidFill>
                      <a:schemeClr val="accent4">
                        <a:lumMod val="60000"/>
                        <a:lumOff val="40000"/>
                      </a:schemeClr>
                    </a:solidFill>
                  </a:tcPr>
                </a:tc>
                <a:tc>
                  <a:txBody>
                    <a:bodyPr/>
                    <a:lstStyle/>
                    <a:p>
                      <a:pPr algn="r">
                        <a:lnSpc>
                          <a:spcPct val="107000"/>
                        </a:lnSpc>
                        <a:spcAft>
                          <a:spcPts val="0"/>
                        </a:spcAft>
                      </a:pP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56986460"/>
                  </a:ext>
                </a:extLst>
              </a:tr>
            </a:tbl>
          </a:graphicData>
        </a:graphic>
      </p:graphicFrame>
    </p:spTree>
    <p:extLst>
      <p:ext uri="{BB962C8B-B14F-4D97-AF65-F5344CB8AC3E}">
        <p14:creationId xmlns:p14="http://schemas.microsoft.com/office/powerpoint/2010/main" val="3654167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18795240"/>
              </p:ext>
            </p:extLst>
          </p:nvPr>
        </p:nvGraphicFramePr>
        <p:xfrm>
          <a:off x="783771" y="580571"/>
          <a:ext cx="11070774" cy="6048828"/>
        </p:xfrm>
        <a:graphic>
          <a:graphicData uri="http://schemas.openxmlformats.org/drawingml/2006/table">
            <a:tbl>
              <a:tblPr firstRow="1" firstCol="1" bandRow="1">
                <a:tableStyleId>{5C22544A-7EE6-4342-B048-85BDC9FD1C3A}</a:tableStyleId>
              </a:tblPr>
              <a:tblGrid>
                <a:gridCol w="5036458">
                  <a:extLst>
                    <a:ext uri="{9D8B030D-6E8A-4147-A177-3AD203B41FA5}">
                      <a16:colId xmlns:a16="http://schemas.microsoft.com/office/drawing/2014/main" xmlns="" val="2687142126"/>
                    </a:ext>
                  </a:extLst>
                </a:gridCol>
                <a:gridCol w="1984831">
                  <a:extLst>
                    <a:ext uri="{9D8B030D-6E8A-4147-A177-3AD203B41FA5}">
                      <a16:colId xmlns:a16="http://schemas.microsoft.com/office/drawing/2014/main" xmlns="" val="172914244"/>
                    </a:ext>
                  </a:extLst>
                </a:gridCol>
                <a:gridCol w="1063169">
                  <a:extLst>
                    <a:ext uri="{9D8B030D-6E8A-4147-A177-3AD203B41FA5}">
                      <a16:colId xmlns:a16="http://schemas.microsoft.com/office/drawing/2014/main" xmlns="" val="3580670602"/>
                    </a:ext>
                  </a:extLst>
                </a:gridCol>
                <a:gridCol w="2986316">
                  <a:extLst>
                    <a:ext uri="{9D8B030D-6E8A-4147-A177-3AD203B41FA5}">
                      <a16:colId xmlns:a16="http://schemas.microsoft.com/office/drawing/2014/main" xmlns="" val="3228305914"/>
                    </a:ext>
                  </a:extLst>
                </a:gridCol>
              </a:tblGrid>
              <a:tr h="1094418">
                <a:tc>
                  <a:txBody>
                    <a:bodyPr/>
                    <a:lstStyle/>
                    <a:p>
                      <a:pPr algn="r">
                        <a:lnSpc>
                          <a:spcPct val="107000"/>
                        </a:lnSpc>
                        <a:spcAft>
                          <a:spcPts val="0"/>
                        </a:spcAft>
                      </a:pPr>
                      <a:r>
                        <a:rPr lang="en-US" sz="2000" dirty="0" smtClean="0">
                          <a:effectLst/>
                        </a:rPr>
                        <a:t>Electoral Offences</a:t>
                      </a:r>
                    </a:p>
                    <a:p>
                      <a:pPr algn="r">
                        <a:lnSpc>
                          <a:spcPct val="107000"/>
                        </a:lnSpc>
                        <a:spcAft>
                          <a:spcPts val="0"/>
                        </a:spcAft>
                      </a:pPr>
                      <a:r>
                        <a:rPr lang="en-US" sz="2000" dirty="0" smtClean="0">
                          <a:effectLst/>
                        </a:rPr>
                        <a:t> </a:t>
                      </a:r>
                      <a:endParaRPr lang="en-US" sz="20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nSpc>
                          <a:spcPct val="107000"/>
                        </a:lnSpc>
                        <a:spcAft>
                          <a:spcPts val="0"/>
                        </a:spcAft>
                      </a:pPr>
                      <a:r>
                        <a:rPr lang="en-US" sz="2000" dirty="0">
                          <a:effectLst/>
                        </a:rPr>
                        <a:t>Under </a:t>
                      </a:r>
                      <a:r>
                        <a:rPr lang="en-US" sz="2000" dirty="0" smtClean="0">
                          <a:effectLst/>
                        </a:rPr>
                        <a:t> section RPA-1951</a:t>
                      </a:r>
                      <a:endParaRPr lang="en-US" sz="2000" dirty="0">
                        <a:effectLst/>
                      </a:endParaRPr>
                    </a:p>
                    <a:p>
                      <a:pPr>
                        <a:lnSpc>
                          <a:spcPct val="107000"/>
                        </a:lnSpc>
                        <a:spcAft>
                          <a:spcPts val="0"/>
                        </a:spcAft>
                      </a:pPr>
                      <a:r>
                        <a:rPr lang="en-US" sz="2000" dirty="0">
                          <a:effectLst/>
                        </a:rPr>
                        <a:t> </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tc>
                  <a:txBody>
                    <a:bodyPr/>
                    <a:lstStyle/>
                    <a:p>
                      <a:pPr>
                        <a:lnSpc>
                          <a:spcPct val="107000"/>
                        </a:lnSpc>
                        <a:spcAft>
                          <a:spcPts val="0"/>
                        </a:spcAft>
                      </a:pPr>
                      <a:r>
                        <a:rPr lang="en-US" sz="2000" dirty="0" smtClean="0">
                          <a:effectLst/>
                          <a:latin typeface="Calibri" panose="020F0502020204030204" pitchFamily="34" charset="0"/>
                          <a:ea typeface="Calibri" panose="020F0502020204030204" pitchFamily="34" charset="0"/>
                          <a:cs typeface="Kalinga"/>
                        </a:rPr>
                        <a:t>IPC-1860</a:t>
                      </a:r>
                      <a:endParaRPr lang="en-US" sz="20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nSpc>
                          <a:spcPct val="107000"/>
                        </a:lnSpc>
                        <a:spcAft>
                          <a:spcPts val="0"/>
                        </a:spcAft>
                      </a:pPr>
                      <a:r>
                        <a:rPr lang="en-US" sz="2000" dirty="0">
                          <a:effectLst/>
                        </a:rPr>
                        <a:t>Nature of offence/</a:t>
                      </a:r>
                    </a:p>
                    <a:p>
                      <a:pPr>
                        <a:lnSpc>
                          <a:spcPct val="107000"/>
                        </a:lnSpc>
                        <a:spcAft>
                          <a:spcPts val="0"/>
                        </a:spcAft>
                      </a:pPr>
                      <a:r>
                        <a:rPr lang="en-US" sz="2000" dirty="0">
                          <a:effectLst/>
                        </a:rPr>
                        <a:t>punishment</a:t>
                      </a:r>
                      <a:endParaRPr lang="en-US" sz="2000" dirty="0">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extLst>
                  <a:ext uri="{0D108BD9-81ED-4DB2-BD59-A6C34878D82A}">
                    <a16:rowId xmlns:a16="http://schemas.microsoft.com/office/drawing/2014/main" xmlns="" val="2001446219"/>
                  </a:ext>
                </a:extLst>
              </a:tr>
              <a:tr h="1184645">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000" b="1" i="0" u="none" strike="noStrike" kern="1200" cap="none" spc="0" normalizeH="0" baseline="0" noProof="0" dirty="0" smtClean="0">
                          <a:ln>
                            <a:noFill/>
                          </a:ln>
                          <a:solidFill>
                            <a:schemeClr val="tx1"/>
                          </a:solidFill>
                          <a:effectLst/>
                          <a:uLnTx/>
                          <a:uFillTx/>
                          <a:latin typeface="Calibri"/>
                          <a:ea typeface="+mn-ea"/>
                          <a:cs typeface="+mn-cs"/>
                        </a:rPr>
                        <a:t>Printing of Pamphlets , Posters etc</a:t>
                      </a:r>
                      <a:r>
                        <a:rPr kumimoji="0" lang="en-IN" sz="2000" b="0" i="0" u="none" strike="noStrike" kern="1200" cap="none" spc="0" normalizeH="0" baseline="0" noProof="0" dirty="0" smtClean="0">
                          <a:ln>
                            <a:noFill/>
                          </a:ln>
                          <a:solidFill>
                            <a:schemeClr val="tx1"/>
                          </a:solidFill>
                          <a:effectLst/>
                          <a:uLnTx/>
                          <a:uFillTx/>
                          <a:latin typeface="Calibri"/>
                          <a:ea typeface="+mn-ea"/>
                          <a:cs typeface="+mn-cs"/>
                        </a:rPr>
                        <a:t>. without name and address of publisher and printer on the face .</a:t>
                      </a:r>
                      <a:endParaRPr kumimoji="0" lang="en-IN" sz="2000" b="0" i="0" u="none" strike="noStrike" kern="1200" cap="none" spc="0" normalizeH="0" baseline="0" noProof="0" dirty="0">
                        <a:ln>
                          <a:noFill/>
                        </a:ln>
                        <a:solidFill>
                          <a:schemeClr val="tx1"/>
                        </a:solidFill>
                        <a:effectLst/>
                        <a:uLnTx/>
                        <a:uFillTx/>
                        <a:latin typeface="Calibri"/>
                        <a:ea typeface="+mn-ea"/>
                        <a:cs typeface="+mn-cs"/>
                      </a:endParaRPr>
                    </a:p>
                  </a:txBody>
                  <a:tcPr marL="48927" marR="48927" marT="0" marB="0">
                    <a:solidFill>
                      <a:schemeClr val="accent2">
                        <a:lumMod val="60000"/>
                        <a:lumOff val="40000"/>
                      </a:schemeClr>
                    </a:solidFill>
                  </a:tcPr>
                </a:tc>
                <a:tc>
                  <a:txBody>
                    <a:bodyPr/>
                    <a:lstStyle/>
                    <a:p>
                      <a:pPr algn="r">
                        <a:lnSpc>
                          <a:spcPct val="107000"/>
                        </a:lnSpc>
                        <a:spcAft>
                          <a:spcPts val="0"/>
                        </a:spcAft>
                      </a:pPr>
                      <a:r>
                        <a:rPr lang="en-US" sz="2000" b="1" dirty="0" smtClean="0">
                          <a:solidFill>
                            <a:schemeClr val="tx1"/>
                          </a:solidFill>
                          <a:effectLst/>
                          <a:latin typeface="Calibri" panose="020F0502020204030204" pitchFamily="34" charset="0"/>
                          <a:ea typeface="Calibri" panose="020F0502020204030204" pitchFamily="34" charset="0"/>
                          <a:cs typeface="Kalinga"/>
                        </a:rPr>
                        <a:t>Sec. 127-A</a:t>
                      </a:r>
                      <a:endParaRPr lang="en-US" sz="2000" b="1"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r>
                        <a:rPr lang="en-US" sz="2000" dirty="0" smtClean="0">
                          <a:effectLst/>
                          <a:latin typeface="Calibri" panose="020F0502020204030204" pitchFamily="34" charset="0"/>
                          <a:ea typeface="Calibri" panose="020F0502020204030204" pitchFamily="34" charset="0"/>
                          <a:cs typeface="Kalinga"/>
                        </a:rPr>
                        <a:t>Term </a:t>
                      </a:r>
                      <a:r>
                        <a:rPr lang="en-US" sz="2000" dirty="0" err="1" smtClean="0">
                          <a:effectLst/>
                          <a:latin typeface="Calibri" panose="020F0502020204030204" pitchFamily="34" charset="0"/>
                          <a:ea typeface="Calibri" panose="020F0502020204030204" pitchFamily="34" charset="0"/>
                          <a:cs typeface="Kalinga"/>
                        </a:rPr>
                        <a:t>upto</a:t>
                      </a:r>
                      <a:r>
                        <a:rPr lang="en-US" sz="2000" dirty="0" smtClean="0">
                          <a:effectLst/>
                          <a:latin typeface="Calibri" panose="020F0502020204030204" pitchFamily="34" charset="0"/>
                          <a:ea typeface="Calibri" panose="020F0502020204030204" pitchFamily="34" charset="0"/>
                          <a:cs typeface="Kalinga"/>
                        </a:rPr>
                        <a:t> 6 months , Fine Rs.2000/- or both</a:t>
                      </a:r>
                    </a:p>
                  </a:txBody>
                  <a:tcPr marL="48927" marR="48927" marT="0" marB="0"/>
                </a:tc>
                <a:extLst>
                  <a:ext uri="{0D108BD9-81ED-4DB2-BD59-A6C34878D82A}">
                    <a16:rowId xmlns:a16="http://schemas.microsoft.com/office/drawing/2014/main" xmlns="" val="479428075"/>
                  </a:ext>
                </a:extLst>
              </a:tr>
              <a:tr h="1059009">
                <a:tc>
                  <a:txBody>
                    <a:bodyPr/>
                    <a:lstStyle/>
                    <a:p>
                      <a:pPr marL="357187"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000" b="1" i="0" u="none" strike="noStrike" kern="1200" cap="none" spc="0" normalizeH="0" baseline="0" noProof="0" dirty="0" err="1" smtClean="0">
                          <a:ln>
                            <a:noFill/>
                          </a:ln>
                          <a:solidFill>
                            <a:schemeClr val="tx1"/>
                          </a:solidFill>
                          <a:effectLst/>
                          <a:uLnTx/>
                          <a:uFillTx/>
                          <a:latin typeface="+mn-lt"/>
                          <a:ea typeface="+mn-ea"/>
                          <a:cs typeface="+mn-cs"/>
                        </a:rPr>
                        <a:t>Govt</a:t>
                      </a:r>
                      <a:r>
                        <a:rPr kumimoji="0" lang="en-IN" sz="2000" b="1" i="0" u="none" strike="noStrike" kern="1200" cap="none" spc="0" normalizeH="0" baseline="0" noProof="0" dirty="0" smtClean="0">
                          <a:ln>
                            <a:noFill/>
                          </a:ln>
                          <a:solidFill>
                            <a:schemeClr val="tx1"/>
                          </a:solidFill>
                          <a:effectLst/>
                          <a:uLnTx/>
                          <a:uFillTx/>
                          <a:latin typeface="+mn-lt"/>
                          <a:ea typeface="+mn-ea"/>
                          <a:cs typeface="+mn-cs"/>
                        </a:rPr>
                        <a:t> Servants </a:t>
                      </a:r>
                      <a:r>
                        <a:rPr kumimoji="0" lang="en-IN" sz="2000" b="0" i="0" u="none" strike="noStrike" kern="1200" cap="none" spc="0" normalizeH="0" baseline="0" noProof="0" dirty="0" smtClean="0">
                          <a:ln>
                            <a:noFill/>
                          </a:ln>
                          <a:solidFill>
                            <a:schemeClr val="tx1"/>
                          </a:solidFill>
                          <a:effectLst/>
                          <a:uLnTx/>
                          <a:uFillTx/>
                          <a:latin typeface="+mn-lt"/>
                          <a:ea typeface="+mn-ea"/>
                          <a:cs typeface="+mn-cs"/>
                        </a:rPr>
                        <a:t>like DEO/RO/ARO/</a:t>
                      </a:r>
                      <a:r>
                        <a:rPr kumimoji="0" lang="en-IN" sz="2000" b="0" i="0" u="none" strike="noStrike" kern="1200" cap="none" spc="0" normalizeH="0" baseline="0" noProof="0" dirty="0" err="1" smtClean="0">
                          <a:ln>
                            <a:noFill/>
                          </a:ln>
                          <a:solidFill>
                            <a:schemeClr val="tx1"/>
                          </a:solidFill>
                          <a:effectLst/>
                          <a:uLnTx/>
                          <a:uFillTx/>
                          <a:latin typeface="+mn-lt"/>
                          <a:ea typeface="+mn-ea"/>
                          <a:cs typeface="+mn-cs"/>
                        </a:rPr>
                        <a:t>Pr.O</a:t>
                      </a:r>
                      <a:r>
                        <a:rPr kumimoji="0" lang="en-IN" sz="2000" b="0" i="0" u="none" strike="noStrike" kern="1200" cap="none" spc="0" normalizeH="0" baseline="0" noProof="0" dirty="0" smtClean="0">
                          <a:ln>
                            <a:noFill/>
                          </a:ln>
                          <a:solidFill>
                            <a:schemeClr val="tx1"/>
                          </a:solidFill>
                          <a:effectLst/>
                          <a:uLnTx/>
                          <a:uFillTx/>
                          <a:latin typeface="+mn-lt"/>
                          <a:ea typeface="+mn-ea"/>
                          <a:cs typeface="+mn-cs"/>
                        </a:rPr>
                        <a:t> etc. working  for furthering prospects of a candidate </a:t>
                      </a:r>
                    </a:p>
                  </a:txBody>
                  <a:tcPr marL="48927" marR="48927" marT="0" marB="0">
                    <a:solidFill>
                      <a:schemeClr val="accent2">
                        <a:lumMod val="60000"/>
                        <a:lumOff val="40000"/>
                      </a:schemeClr>
                    </a:solidFill>
                  </a:tcPr>
                </a:tc>
                <a:tc>
                  <a:txBody>
                    <a:bodyPr/>
                    <a:lstStyle/>
                    <a:p>
                      <a:pPr marL="357187"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000" b="1" i="0" u="none" strike="noStrike" kern="1200" cap="none" spc="0" normalizeH="0" baseline="0" noProof="0" dirty="0" smtClean="0">
                          <a:ln>
                            <a:noFill/>
                          </a:ln>
                          <a:solidFill>
                            <a:schemeClr val="tx1"/>
                          </a:solidFill>
                          <a:effectLst/>
                          <a:uLnTx/>
                          <a:uFillTx/>
                          <a:latin typeface="+mn-lt"/>
                          <a:ea typeface="+mn-ea"/>
                          <a:cs typeface="+mn-cs"/>
                        </a:rPr>
                        <a:t>Sec. 129</a:t>
                      </a:r>
                    </a:p>
                  </a:txBody>
                  <a:tcPr marL="48927" marR="48927" marT="0" marB="0"/>
                </a:tc>
                <a:tc>
                  <a:txBody>
                    <a:bodyPr/>
                    <a:lstStyle/>
                    <a:p>
                      <a:pPr marL="357187"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000" b="0" i="0" u="none" strike="noStrike" kern="1200" cap="none" spc="0" normalizeH="0" baseline="0" noProof="0" dirty="0" smtClean="0">
                        <a:ln>
                          <a:noFill/>
                        </a:ln>
                        <a:solidFill>
                          <a:prstClr val="black">
                            <a:lumMod val="95000"/>
                            <a:lumOff val="5000"/>
                          </a:prstClr>
                        </a:solidFill>
                        <a:effectLst/>
                        <a:uLnTx/>
                        <a:uFillTx/>
                        <a:latin typeface="+mn-lt"/>
                        <a:ea typeface="+mn-ea"/>
                        <a:cs typeface="+mn-cs"/>
                      </a:endParaRPr>
                    </a:p>
                  </a:txBody>
                  <a:tcPr marL="48927" marR="48927" marT="0" marB="0"/>
                </a:tc>
                <a:tc>
                  <a:txBody>
                    <a:bodyPr/>
                    <a:lstStyle/>
                    <a:p>
                      <a:pPr algn="r">
                        <a:lnSpc>
                          <a:spcPct val="107000"/>
                        </a:lnSpc>
                        <a:spcAft>
                          <a:spcPts val="0"/>
                        </a:spcAft>
                      </a:pPr>
                      <a:r>
                        <a:rPr lang="en-US" sz="2000" dirty="0" smtClean="0">
                          <a:solidFill>
                            <a:srgbClr val="FF0000"/>
                          </a:solidFill>
                          <a:effectLst/>
                          <a:latin typeface="Calibri" panose="020F0502020204030204" pitchFamily="34" charset="0"/>
                          <a:ea typeface="Calibri" panose="020F0502020204030204" pitchFamily="34" charset="0"/>
                          <a:cs typeface="Kalinga"/>
                        </a:rPr>
                        <a:t>COGNIZABLE</a:t>
                      </a:r>
                      <a:r>
                        <a:rPr lang="en-US" sz="2000" dirty="0" smtClean="0">
                          <a:effectLst/>
                          <a:latin typeface="Calibri" panose="020F0502020204030204" pitchFamily="34" charset="0"/>
                          <a:ea typeface="Calibri" panose="020F0502020204030204" pitchFamily="34" charset="0"/>
                          <a:cs typeface="Kalinga"/>
                        </a:rPr>
                        <a:t> </a:t>
                      </a:r>
                    </a:p>
                    <a:p>
                      <a:pPr algn="r">
                        <a:lnSpc>
                          <a:spcPct val="107000"/>
                        </a:lnSpc>
                        <a:spcAft>
                          <a:spcPts val="0"/>
                        </a:spcAft>
                      </a:pPr>
                      <a:r>
                        <a:rPr lang="en-US" sz="2000" dirty="0" smtClean="0">
                          <a:effectLst/>
                          <a:latin typeface="Calibri" panose="020F0502020204030204" pitchFamily="34" charset="0"/>
                          <a:ea typeface="Calibri" panose="020F0502020204030204" pitchFamily="34" charset="0"/>
                          <a:cs typeface="Kalinga"/>
                        </a:rPr>
                        <a:t>Six</a:t>
                      </a:r>
                      <a:r>
                        <a:rPr lang="en-US" sz="2000" baseline="0" dirty="0" smtClean="0">
                          <a:effectLst/>
                          <a:latin typeface="Calibri" panose="020F0502020204030204" pitchFamily="34" charset="0"/>
                          <a:ea typeface="Calibri" panose="020F0502020204030204" pitchFamily="34" charset="0"/>
                          <a:cs typeface="Kalinga"/>
                        </a:rPr>
                        <a:t> months , Fine or with Both</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1585222078"/>
                  </a:ext>
                </a:extLst>
              </a:tr>
              <a:tr h="1283449">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000" b="1" i="0" u="none" strike="noStrike" kern="1200" cap="none" spc="0" normalizeH="0" baseline="0" noProof="0" dirty="0" smtClean="0">
                          <a:ln>
                            <a:noFill/>
                          </a:ln>
                          <a:solidFill>
                            <a:schemeClr val="tx1"/>
                          </a:solidFill>
                          <a:effectLst/>
                          <a:uLnTx/>
                          <a:uFillTx/>
                          <a:latin typeface="Calibri"/>
                          <a:ea typeface="+mn-ea"/>
                          <a:cs typeface="+mn-cs"/>
                        </a:rPr>
                        <a:t>Misconduct at Polling Station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000" b="0" i="0" u="none" strike="noStrike" kern="1200" cap="none" spc="0" normalizeH="0" baseline="0" noProof="0" dirty="0" smtClean="0">
                          <a:ln>
                            <a:noFill/>
                          </a:ln>
                          <a:solidFill>
                            <a:schemeClr val="tx1"/>
                          </a:solidFill>
                          <a:effectLst/>
                          <a:uLnTx/>
                          <a:uFillTx/>
                          <a:latin typeface="+mn-lt"/>
                          <a:ea typeface="+mn-ea"/>
                          <a:cs typeface="+mn-cs"/>
                        </a:rPr>
                        <a:t> Repeated disobedience </a:t>
                      </a:r>
                      <a:r>
                        <a:rPr kumimoji="0" lang="en-IN" sz="2000" b="0" i="0" u="none" strike="noStrike" kern="1200" cap="none" spc="0" normalizeH="0" baseline="0" noProof="0" dirty="0" smtClean="0">
                          <a:ln>
                            <a:noFill/>
                          </a:ln>
                          <a:solidFill>
                            <a:schemeClr val="tx1"/>
                          </a:solidFill>
                          <a:effectLst/>
                          <a:uLnTx/>
                          <a:uFillTx/>
                          <a:latin typeface="Calibri"/>
                          <a:ea typeface="+mn-ea"/>
                          <a:cs typeface="+mn-cs"/>
                        </a:rPr>
                        <a:t>to Presiding Officer after removal  in Polling booth on Poll Day during polling hours</a:t>
                      </a:r>
                      <a:endParaRPr kumimoji="0" lang="en-IN" sz="2000" b="0" i="0" u="none" strike="noStrike" kern="1200" cap="none" spc="0" normalizeH="0" baseline="0" noProof="0" dirty="0">
                        <a:ln>
                          <a:noFill/>
                        </a:ln>
                        <a:solidFill>
                          <a:schemeClr val="tx1"/>
                        </a:solidFill>
                        <a:effectLst/>
                        <a:uLnTx/>
                        <a:uFillTx/>
                        <a:latin typeface="Calibri"/>
                        <a:ea typeface="+mn-ea"/>
                        <a:cs typeface="+mn-cs"/>
                      </a:endParaRPr>
                    </a:p>
                  </a:txBody>
                  <a:tcPr marL="48927" marR="48927" marT="0" marB="0">
                    <a:solidFill>
                      <a:schemeClr val="accent2">
                        <a:lumMod val="60000"/>
                        <a:lumOff val="40000"/>
                      </a:schemeClr>
                    </a:solidFill>
                  </a:tcPr>
                </a:tc>
                <a:tc>
                  <a:txBody>
                    <a:bodyPr/>
                    <a:lstStyle/>
                    <a:p>
                      <a:pPr algn="r">
                        <a:lnSpc>
                          <a:spcPct val="107000"/>
                        </a:lnSpc>
                        <a:spcAft>
                          <a:spcPts val="0"/>
                        </a:spcAft>
                      </a:pPr>
                      <a:r>
                        <a:rPr lang="en-US" sz="2000" b="1" dirty="0" smtClean="0">
                          <a:effectLst/>
                          <a:latin typeface="Calibri" panose="020F0502020204030204" pitchFamily="34" charset="0"/>
                          <a:ea typeface="Calibri" panose="020F0502020204030204" pitchFamily="34" charset="0"/>
                          <a:cs typeface="Kalinga"/>
                        </a:rPr>
                        <a:t>Sec. 132</a:t>
                      </a:r>
                      <a:endParaRPr lang="en-US" sz="2000" b="1"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r>
                        <a:rPr lang="en-US" sz="2000" dirty="0" smtClean="0">
                          <a:solidFill>
                            <a:srgbClr val="FF0000"/>
                          </a:solidFill>
                          <a:effectLst/>
                          <a:latin typeface="Calibri" panose="020F0502020204030204" pitchFamily="34" charset="0"/>
                          <a:ea typeface="Calibri" panose="020F0502020204030204" pitchFamily="34" charset="0"/>
                          <a:cs typeface="Kalinga"/>
                        </a:rPr>
                        <a:t>COGNIZABLE </a:t>
                      </a:r>
                    </a:p>
                    <a:p>
                      <a:pPr algn="r">
                        <a:lnSpc>
                          <a:spcPct val="107000"/>
                        </a:lnSpc>
                        <a:spcAft>
                          <a:spcPts val="0"/>
                        </a:spcAft>
                      </a:pPr>
                      <a:r>
                        <a:rPr lang="en-US" sz="2000" baseline="0" dirty="0" smtClean="0">
                          <a:effectLst/>
                          <a:latin typeface="Calibri" panose="020F0502020204030204" pitchFamily="34" charset="0"/>
                          <a:ea typeface="Calibri" panose="020F0502020204030204" pitchFamily="34" charset="0"/>
                          <a:cs typeface="Kalinga"/>
                        </a:rPr>
                        <a:t>Three months , Fine or with Both</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1918324655"/>
                  </a:ext>
                </a:extLst>
              </a:tr>
              <a:tr h="1427307">
                <a:tc>
                  <a:txBody>
                    <a:bodyPr/>
                    <a:lstStyle/>
                    <a:p>
                      <a:pPr marL="457200" marR="0" lvl="1"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000" b="1" i="0" u="none" strike="noStrike" kern="1200" cap="none" spc="0" normalizeH="0" baseline="0" noProof="0" dirty="0" smtClean="0">
                          <a:ln>
                            <a:noFill/>
                          </a:ln>
                          <a:solidFill>
                            <a:schemeClr val="tx1"/>
                          </a:solidFill>
                          <a:effectLst/>
                          <a:uLnTx/>
                          <a:uFillTx/>
                          <a:latin typeface="Calibri"/>
                          <a:ea typeface="+mn-ea"/>
                          <a:cs typeface="+mn-cs"/>
                        </a:rPr>
                        <a:t>Non-</a:t>
                      </a:r>
                      <a:r>
                        <a:rPr kumimoji="0" lang="en-IN" sz="2000" b="1" i="0" u="none" strike="noStrike" kern="1200" cap="none" spc="0" normalizeH="0" baseline="0" noProof="0" dirty="0" err="1" smtClean="0">
                          <a:ln>
                            <a:noFill/>
                          </a:ln>
                          <a:solidFill>
                            <a:schemeClr val="tx1"/>
                          </a:solidFill>
                          <a:effectLst/>
                          <a:uLnTx/>
                          <a:uFillTx/>
                          <a:latin typeface="Calibri"/>
                          <a:ea typeface="+mn-ea"/>
                          <a:cs typeface="+mn-cs"/>
                        </a:rPr>
                        <a:t>Mainetance</a:t>
                      </a:r>
                      <a:r>
                        <a:rPr kumimoji="0" lang="en-IN" sz="2000" b="1" i="0" u="none" strike="noStrike" kern="1200" cap="none" spc="0" normalizeH="0" baseline="0" noProof="0" dirty="0" smtClean="0">
                          <a:ln>
                            <a:noFill/>
                          </a:ln>
                          <a:solidFill>
                            <a:schemeClr val="tx1"/>
                          </a:solidFill>
                          <a:effectLst/>
                          <a:uLnTx/>
                          <a:uFillTx/>
                          <a:latin typeface="Calibri"/>
                          <a:ea typeface="+mn-ea"/>
                          <a:cs typeface="+mn-cs"/>
                        </a:rPr>
                        <a:t> of Secrecy of </a:t>
                      </a:r>
                      <a:r>
                        <a:rPr kumimoji="0" lang="en-IN" sz="2000" b="1" i="0" u="none" strike="noStrike" kern="1200" cap="none" spc="0" normalizeH="0" baseline="0" noProof="0" dirty="0" err="1" smtClean="0">
                          <a:ln>
                            <a:noFill/>
                          </a:ln>
                          <a:solidFill>
                            <a:schemeClr val="tx1"/>
                          </a:solidFill>
                          <a:effectLst/>
                          <a:uLnTx/>
                          <a:uFillTx/>
                          <a:latin typeface="Calibri"/>
                          <a:ea typeface="+mn-ea"/>
                          <a:cs typeface="+mn-cs"/>
                        </a:rPr>
                        <a:t>sVoting</a:t>
                      </a:r>
                      <a:r>
                        <a:rPr kumimoji="0" lang="en-IN" sz="2000" b="1" i="0" u="none" strike="noStrike" kern="1200" cap="none" spc="0" normalizeH="0" baseline="0" noProof="0" dirty="0" smtClean="0">
                          <a:ln>
                            <a:noFill/>
                          </a:ln>
                          <a:solidFill>
                            <a:schemeClr val="tx1"/>
                          </a:solidFill>
                          <a:effectLst/>
                          <a:uLnTx/>
                          <a:uFillTx/>
                          <a:latin typeface="Calibri"/>
                          <a:ea typeface="+mn-ea"/>
                          <a:cs typeface="+mn-cs"/>
                        </a:rPr>
                        <a:t> </a:t>
                      </a:r>
                      <a:endParaRPr kumimoji="0" lang="en-IN" sz="2000" b="1" i="0" u="none" strike="noStrike" kern="1200" cap="none" spc="0" normalizeH="0" baseline="0" noProof="0" dirty="0">
                        <a:ln>
                          <a:noFill/>
                        </a:ln>
                        <a:solidFill>
                          <a:schemeClr val="tx1"/>
                        </a:solidFill>
                        <a:effectLst/>
                        <a:uLnTx/>
                        <a:uFillTx/>
                        <a:latin typeface="Calibri"/>
                        <a:ea typeface="+mn-ea"/>
                        <a:cs typeface="+mn-cs"/>
                      </a:endParaRPr>
                    </a:p>
                  </a:txBody>
                  <a:tcPr marL="48927" marR="48927" marT="0" marB="0">
                    <a:solidFill>
                      <a:schemeClr val="accent2">
                        <a:lumMod val="60000"/>
                        <a:lumOff val="40000"/>
                      </a:schemeClr>
                    </a:solidFill>
                  </a:tcPr>
                </a:tc>
                <a:tc>
                  <a:txBody>
                    <a:bodyPr/>
                    <a:lstStyle/>
                    <a:p>
                      <a:pPr algn="r">
                        <a:lnSpc>
                          <a:spcPct val="107000"/>
                        </a:lnSpc>
                        <a:spcAft>
                          <a:spcPts val="0"/>
                        </a:spcAft>
                      </a:pPr>
                      <a:r>
                        <a:rPr lang="en-US" sz="2000" b="1" dirty="0" smtClean="0">
                          <a:solidFill>
                            <a:schemeClr val="tx1"/>
                          </a:solidFill>
                          <a:effectLst/>
                          <a:latin typeface="Calibri" panose="020F0502020204030204" pitchFamily="34" charset="0"/>
                          <a:ea typeface="Calibri" panose="020F0502020204030204" pitchFamily="34" charset="0"/>
                          <a:cs typeface="Kalinga"/>
                        </a:rPr>
                        <a:t>Sec-128</a:t>
                      </a:r>
                      <a:endParaRPr lang="en-US" sz="2000" b="1"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nSpc>
                          <a:spcPct val="107000"/>
                        </a:lnSpc>
                        <a:spcAft>
                          <a:spcPts val="0"/>
                        </a:spcAft>
                      </a:pPr>
                      <a:endParaRPr lang="en-US" sz="200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r>
                        <a:rPr lang="en-US" sz="2000" dirty="0" err="1" smtClean="0">
                          <a:effectLst/>
                          <a:latin typeface="Calibri" panose="020F0502020204030204" pitchFamily="34" charset="0"/>
                          <a:ea typeface="Calibri" panose="020F0502020204030204" pitchFamily="34" charset="0"/>
                          <a:cs typeface="Kalinga"/>
                        </a:rPr>
                        <a:t>Upto</a:t>
                      </a:r>
                      <a:r>
                        <a:rPr lang="en-US" sz="2000" dirty="0" smtClean="0">
                          <a:effectLst/>
                          <a:latin typeface="Calibri" panose="020F0502020204030204" pitchFamily="34" charset="0"/>
                          <a:ea typeface="Calibri" panose="020F0502020204030204" pitchFamily="34" charset="0"/>
                          <a:cs typeface="Kalinga"/>
                        </a:rPr>
                        <a:t> 3 years with fine</a:t>
                      </a:r>
                      <a:r>
                        <a:rPr lang="en-US" sz="2000" baseline="0" dirty="0" smtClean="0">
                          <a:effectLst/>
                          <a:latin typeface="Calibri" panose="020F0502020204030204" pitchFamily="34" charset="0"/>
                          <a:ea typeface="Calibri" panose="020F0502020204030204" pitchFamily="34" charset="0"/>
                          <a:cs typeface="Kalinga"/>
                        </a:rPr>
                        <a:t> or both </a:t>
                      </a:r>
                      <a:endParaRPr lang="en-US" sz="200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56986460"/>
                  </a:ext>
                </a:extLst>
              </a:tr>
            </a:tbl>
          </a:graphicData>
        </a:graphic>
      </p:graphicFrame>
    </p:spTree>
    <p:extLst>
      <p:ext uri="{BB962C8B-B14F-4D97-AF65-F5344CB8AC3E}">
        <p14:creationId xmlns:p14="http://schemas.microsoft.com/office/powerpoint/2010/main" val="562216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5894177"/>
              </p:ext>
            </p:extLst>
          </p:nvPr>
        </p:nvGraphicFramePr>
        <p:xfrm>
          <a:off x="798286" y="638628"/>
          <a:ext cx="11143344" cy="6232057"/>
        </p:xfrm>
        <a:graphic>
          <a:graphicData uri="http://schemas.openxmlformats.org/drawingml/2006/table">
            <a:tbl>
              <a:tblPr firstRow="1" firstCol="1" bandRow="1">
                <a:tableStyleId>{5C22544A-7EE6-4342-B048-85BDC9FD1C3A}</a:tableStyleId>
              </a:tblPr>
              <a:tblGrid>
                <a:gridCol w="5105402">
                  <a:extLst>
                    <a:ext uri="{9D8B030D-6E8A-4147-A177-3AD203B41FA5}">
                      <a16:colId xmlns:a16="http://schemas.microsoft.com/office/drawing/2014/main" xmlns="" val="2687142126"/>
                    </a:ext>
                  </a:extLst>
                </a:gridCol>
                <a:gridCol w="1988457">
                  <a:extLst>
                    <a:ext uri="{9D8B030D-6E8A-4147-A177-3AD203B41FA5}">
                      <a16:colId xmlns:a16="http://schemas.microsoft.com/office/drawing/2014/main" xmlns="" val="172914244"/>
                    </a:ext>
                  </a:extLst>
                </a:gridCol>
                <a:gridCol w="1672619">
                  <a:extLst>
                    <a:ext uri="{9D8B030D-6E8A-4147-A177-3AD203B41FA5}">
                      <a16:colId xmlns:a16="http://schemas.microsoft.com/office/drawing/2014/main" xmlns="" val="3580670602"/>
                    </a:ext>
                  </a:extLst>
                </a:gridCol>
                <a:gridCol w="2376866">
                  <a:extLst>
                    <a:ext uri="{9D8B030D-6E8A-4147-A177-3AD203B41FA5}">
                      <a16:colId xmlns:a16="http://schemas.microsoft.com/office/drawing/2014/main" xmlns="" val="3228305914"/>
                    </a:ext>
                  </a:extLst>
                </a:gridCol>
              </a:tblGrid>
              <a:tr h="1012372">
                <a:tc>
                  <a:txBody>
                    <a:bodyPr/>
                    <a:lstStyle/>
                    <a:p>
                      <a:pPr algn="r">
                        <a:lnSpc>
                          <a:spcPct val="107000"/>
                        </a:lnSpc>
                        <a:spcAft>
                          <a:spcPts val="0"/>
                        </a:spcAft>
                      </a:pPr>
                      <a:r>
                        <a:rPr lang="en-US" sz="2400" dirty="0" smtClean="0">
                          <a:effectLst/>
                        </a:rPr>
                        <a:t>Electoral Offences</a:t>
                      </a:r>
                    </a:p>
                    <a:p>
                      <a:pPr algn="r">
                        <a:lnSpc>
                          <a:spcPct val="107000"/>
                        </a:lnSpc>
                        <a:spcAft>
                          <a:spcPts val="0"/>
                        </a:spcAft>
                      </a:pPr>
                      <a:r>
                        <a:rPr lang="en-US" sz="2400" dirty="0" smtClean="0">
                          <a:effectLst/>
                        </a:rPr>
                        <a:t> </a:t>
                      </a:r>
                      <a:endParaRPr lang="en-US" sz="24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gn="r">
                        <a:lnSpc>
                          <a:spcPct val="107000"/>
                        </a:lnSpc>
                        <a:spcAft>
                          <a:spcPts val="0"/>
                        </a:spcAft>
                      </a:pPr>
                      <a:r>
                        <a:rPr lang="en-US" sz="2400" dirty="0">
                          <a:effectLst/>
                        </a:rPr>
                        <a:t>Under </a:t>
                      </a:r>
                      <a:r>
                        <a:rPr lang="en-US" sz="2400" dirty="0" smtClean="0">
                          <a:effectLst/>
                        </a:rPr>
                        <a:t> section RPA-1951</a:t>
                      </a:r>
                      <a:endParaRPr lang="en-US" sz="2400" dirty="0">
                        <a:effectLst/>
                      </a:endParaRPr>
                    </a:p>
                    <a:p>
                      <a:pPr algn="r">
                        <a:lnSpc>
                          <a:spcPct val="107000"/>
                        </a:lnSpc>
                        <a:spcAft>
                          <a:spcPts val="0"/>
                        </a:spcAft>
                      </a:pPr>
                      <a:r>
                        <a:rPr lang="en-US" sz="2400" dirty="0">
                          <a:effectLst/>
                        </a:rPr>
                        <a:t> </a:t>
                      </a:r>
                      <a:endParaRPr lang="en-US" sz="240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tc>
                  <a:txBody>
                    <a:bodyPr/>
                    <a:lstStyle/>
                    <a:p>
                      <a:pPr algn="r">
                        <a:lnSpc>
                          <a:spcPct val="107000"/>
                        </a:lnSpc>
                        <a:spcAft>
                          <a:spcPts val="0"/>
                        </a:spcAft>
                      </a:pPr>
                      <a:r>
                        <a:rPr lang="en-US" sz="2400" dirty="0" smtClean="0">
                          <a:effectLst/>
                          <a:latin typeface="Calibri" panose="020F0502020204030204" pitchFamily="34" charset="0"/>
                          <a:ea typeface="Calibri" panose="020F0502020204030204" pitchFamily="34" charset="0"/>
                          <a:cs typeface="Kalinga"/>
                        </a:rPr>
                        <a:t>IPC-1860</a:t>
                      </a:r>
                      <a:endParaRPr lang="en-US" sz="2400" dirty="0">
                        <a:effectLst/>
                        <a:latin typeface="Calibri" panose="020F0502020204030204" pitchFamily="34" charset="0"/>
                        <a:ea typeface="Calibri" panose="020F0502020204030204" pitchFamily="34" charset="0"/>
                        <a:cs typeface="Kalinga"/>
                      </a:endParaRPr>
                    </a:p>
                  </a:txBody>
                  <a:tcPr marL="48927" marR="48927" marT="0" marB="0">
                    <a:solidFill>
                      <a:srgbClr val="FF0000"/>
                    </a:solidFill>
                  </a:tcPr>
                </a:tc>
                <a:tc>
                  <a:txBody>
                    <a:bodyPr/>
                    <a:lstStyle/>
                    <a:p>
                      <a:pPr algn="r">
                        <a:lnSpc>
                          <a:spcPct val="107000"/>
                        </a:lnSpc>
                        <a:spcAft>
                          <a:spcPts val="0"/>
                        </a:spcAft>
                      </a:pPr>
                      <a:r>
                        <a:rPr lang="en-US" sz="2400" dirty="0">
                          <a:effectLst/>
                        </a:rPr>
                        <a:t>Nature of offence/</a:t>
                      </a:r>
                    </a:p>
                    <a:p>
                      <a:pPr algn="r">
                        <a:lnSpc>
                          <a:spcPct val="107000"/>
                        </a:lnSpc>
                        <a:spcAft>
                          <a:spcPts val="0"/>
                        </a:spcAft>
                      </a:pPr>
                      <a:r>
                        <a:rPr lang="en-US" sz="2400" dirty="0">
                          <a:effectLst/>
                        </a:rPr>
                        <a:t>punishment</a:t>
                      </a:r>
                      <a:endParaRPr lang="en-US" sz="2400" dirty="0">
                        <a:effectLst/>
                        <a:latin typeface="Calibri" panose="020F0502020204030204" pitchFamily="34" charset="0"/>
                        <a:ea typeface="Calibri" panose="020F0502020204030204" pitchFamily="34" charset="0"/>
                        <a:cs typeface="Kalinga"/>
                      </a:endParaRPr>
                    </a:p>
                  </a:txBody>
                  <a:tcPr marL="48927" marR="48927" marT="0" marB="0">
                    <a:solidFill>
                      <a:schemeClr val="tx1"/>
                    </a:solidFill>
                  </a:tcPr>
                </a:tc>
                <a:extLst>
                  <a:ext uri="{0D108BD9-81ED-4DB2-BD59-A6C34878D82A}">
                    <a16:rowId xmlns:a16="http://schemas.microsoft.com/office/drawing/2014/main" xmlns="" val="2001446219"/>
                  </a:ext>
                </a:extLst>
              </a:tr>
              <a:tr h="1104711">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0" dirty="0" smtClean="0">
                          <a:solidFill>
                            <a:schemeClr val="tx1"/>
                          </a:solidFill>
                        </a:rPr>
                        <a:t>Creating obstruction at Election meetings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0" dirty="0" smtClean="0">
                          <a:solidFill>
                            <a:schemeClr val="tx1"/>
                          </a:solidFill>
                        </a:rPr>
                        <a:t>(between notification and poll day)</a:t>
                      </a:r>
                      <a:endParaRPr kumimoji="0" lang="en-IN" sz="2400" b="0" i="0" u="none" strike="noStrike" kern="1200" cap="none" spc="0" normalizeH="0" baseline="0" noProof="0" dirty="0">
                        <a:ln>
                          <a:noFill/>
                        </a:ln>
                        <a:solidFill>
                          <a:schemeClr val="tx1"/>
                        </a:solidFill>
                        <a:effectLst/>
                        <a:uLnTx/>
                        <a:uFillTx/>
                        <a:latin typeface="Calibri"/>
                        <a:ea typeface="+mn-ea"/>
                        <a:cs typeface="+mn-cs"/>
                      </a:endParaRPr>
                    </a:p>
                  </a:txBody>
                  <a:tcPr marL="48927" marR="48927" marT="0" marB="0">
                    <a:solidFill>
                      <a:schemeClr val="accent2">
                        <a:lumMod val="60000"/>
                        <a:lumOff val="40000"/>
                      </a:schemeClr>
                    </a:solidFill>
                  </a:tcPr>
                </a:tc>
                <a:tc>
                  <a:txBody>
                    <a:bodyPr/>
                    <a:lstStyle/>
                    <a:p>
                      <a:pPr algn="r">
                        <a:lnSpc>
                          <a:spcPct val="107000"/>
                        </a:lnSpc>
                        <a:spcAft>
                          <a:spcPts val="0"/>
                        </a:spcAft>
                      </a:pPr>
                      <a:r>
                        <a:rPr lang="en-US" sz="2400" b="0" dirty="0" smtClean="0">
                          <a:solidFill>
                            <a:schemeClr val="tx1"/>
                          </a:solidFill>
                        </a:rPr>
                        <a:t>      Sec.</a:t>
                      </a:r>
                      <a:r>
                        <a:rPr lang="en-US" sz="2400" b="0" baseline="0" dirty="0" smtClean="0">
                          <a:solidFill>
                            <a:schemeClr val="tx1"/>
                          </a:solidFill>
                        </a:rPr>
                        <a:t>     </a:t>
                      </a:r>
                      <a:r>
                        <a:rPr lang="en-US" sz="2400" b="0" dirty="0" smtClean="0">
                          <a:solidFill>
                            <a:schemeClr val="tx1"/>
                          </a:solidFill>
                        </a:rPr>
                        <a:t>  127 </a:t>
                      </a:r>
                      <a:endParaRPr lang="en-US" sz="2400" b="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endParaRPr lang="en-US" sz="2400" b="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r>
                        <a:rPr lang="en-US" sz="2400" b="0" dirty="0" err="1" smtClean="0">
                          <a:effectLst/>
                          <a:latin typeface="Calibri" panose="020F0502020204030204" pitchFamily="34" charset="0"/>
                          <a:ea typeface="Calibri" panose="020F0502020204030204" pitchFamily="34" charset="0"/>
                          <a:cs typeface="Kalinga"/>
                        </a:rPr>
                        <a:t>Cognisable</a:t>
                      </a:r>
                      <a:endParaRPr lang="en-US" sz="2400" b="0" dirty="0" smtClean="0">
                        <a:effectLst/>
                        <a:latin typeface="Calibri" panose="020F0502020204030204" pitchFamily="34" charset="0"/>
                        <a:ea typeface="Calibri" panose="020F0502020204030204" pitchFamily="34" charset="0"/>
                        <a:cs typeface="Kalinga"/>
                      </a:endParaRPr>
                    </a:p>
                    <a:p>
                      <a:pPr algn="r">
                        <a:lnSpc>
                          <a:spcPct val="107000"/>
                        </a:lnSpc>
                        <a:spcAft>
                          <a:spcPts val="0"/>
                        </a:spcAft>
                      </a:pPr>
                      <a:r>
                        <a:rPr lang="en-US" sz="2400" b="0" dirty="0" err="1" smtClean="0">
                          <a:effectLst/>
                          <a:latin typeface="Calibri" panose="020F0502020204030204" pitchFamily="34" charset="0"/>
                          <a:ea typeface="Calibri" panose="020F0502020204030204" pitchFamily="34" charset="0"/>
                          <a:cs typeface="Kalinga"/>
                        </a:rPr>
                        <a:t>Upto</a:t>
                      </a:r>
                      <a:r>
                        <a:rPr lang="en-US" sz="2400" b="0" dirty="0" smtClean="0">
                          <a:effectLst/>
                          <a:latin typeface="Calibri" panose="020F0502020204030204" pitchFamily="34" charset="0"/>
                          <a:ea typeface="Calibri" panose="020F0502020204030204" pitchFamily="34" charset="0"/>
                          <a:cs typeface="Kalinga"/>
                        </a:rPr>
                        <a:t> Six months, fine Rs.2000/-or</a:t>
                      </a:r>
                      <a:r>
                        <a:rPr lang="en-US" sz="2400" b="0" baseline="0" dirty="0" smtClean="0">
                          <a:effectLst/>
                          <a:latin typeface="Calibri" panose="020F0502020204030204" pitchFamily="34" charset="0"/>
                          <a:ea typeface="Calibri" panose="020F0502020204030204" pitchFamily="34" charset="0"/>
                          <a:cs typeface="Kalinga"/>
                        </a:rPr>
                        <a:t> both</a:t>
                      </a:r>
                      <a:endParaRPr lang="en-US" sz="2400" b="0" dirty="0" smtClean="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479428075"/>
                  </a:ext>
                </a:extLst>
              </a:tr>
              <a:tr h="853972">
                <a:tc>
                  <a:txBody>
                    <a:bodyPr/>
                    <a:lstStyle/>
                    <a:p>
                      <a:pPr marL="357187"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0" dirty="0" smtClean="0">
                          <a:solidFill>
                            <a:schemeClr val="tx1"/>
                          </a:solidFill>
                        </a:rPr>
                        <a:t>Serving or distributing liquor on</a:t>
                      </a:r>
                      <a:r>
                        <a:rPr lang="en-US" sz="2400" b="0" baseline="0" dirty="0" smtClean="0">
                          <a:solidFill>
                            <a:schemeClr val="tx1"/>
                          </a:solidFill>
                        </a:rPr>
                        <a:t> </a:t>
                      </a:r>
                      <a:r>
                        <a:rPr lang="en-US" sz="2400" b="0" dirty="0" smtClean="0">
                          <a:solidFill>
                            <a:schemeClr val="tx1"/>
                          </a:solidFill>
                        </a:rPr>
                        <a:t>polling day and during the 48 hours preceding it </a:t>
                      </a: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txBody>
                  <a:tcPr marL="48927" marR="48927" marT="0" marB="0">
                    <a:solidFill>
                      <a:schemeClr val="accent2">
                        <a:lumMod val="60000"/>
                        <a:lumOff val="40000"/>
                      </a:schemeClr>
                    </a:solidFill>
                  </a:tcPr>
                </a:tc>
                <a:tc>
                  <a:txBody>
                    <a:bodyPr/>
                    <a:lstStyle/>
                    <a:p>
                      <a:pPr marL="357187"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0" dirty="0" smtClean="0">
                          <a:solidFill>
                            <a:schemeClr val="tx1"/>
                          </a:solidFill>
                        </a:rPr>
                        <a:t>Sec.</a:t>
                      </a:r>
                      <a:r>
                        <a:rPr lang="en-US" sz="2400" b="0" baseline="0" dirty="0" smtClean="0">
                          <a:solidFill>
                            <a:schemeClr val="tx1"/>
                          </a:solidFill>
                        </a:rPr>
                        <a:t>      </a:t>
                      </a:r>
                      <a:r>
                        <a:rPr lang="en-US" sz="2400" b="0" dirty="0" smtClean="0">
                          <a:solidFill>
                            <a:schemeClr val="tx1"/>
                          </a:solidFill>
                        </a:rPr>
                        <a:t>135 (c) </a:t>
                      </a:r>
                      <a:endParaRPr kumimoji="0" lang="en-IN" sz="2400" b="0" i="0" u="none" strike="noStrike" kern="1200" cap="none" spc="0" normalizeH="0" baseline="0" noProof="0" dirty="0" smtClean="0">
                        <a:ln>
                          <a:noFill/>
                        </a:ln>
                        <a:solidFill>
                          <a:schemeClr val="tx1"/>
                        </a:solidFill>
                        <a:effectLst/>
                        <a:uLnTx/>
                        <a:uFillTx/>
                        <a:latin typeface="+mn-lt"/>
                        <a:ea typeface="+mn-ea"/>
                        <a:cs typeface="+mn-cs"/>
                      </a:endParaRPr>
                    </a:p>
                  </a:txBody>
                  <a:tcPr marL="48927" marR="48927" marT="0" marB="0"/>
                </a:tc>
                <a:tc>
                  <a:txBody>
                    <a:bodyPr/>
                    <a:lstStyle/>
                    <a:p>
                      <a:pPr marL="357187"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400" b="0" i="0" u="none" strike="noStrike" kern="1200" cap="none" spc="0" normalizeH="0" baseline="0" noProof="0" dirty="0" smtClean="0">
                        <a:ln>
                          <a:noFill/>
                        </a:ln>
                        <a:solidFill>
                          <a:prstClr val="black">
                            <a:lumMod val="95000"/>
                            <a:lumOff val="5000"/>
                          </a:prstClr>
                        </a:solidFill>
                        <a:effectLst/>
                        <a:uLnTx/>
                        <a:uFillTx/>
                        <a:latin typeface="+mn-lt"/>
                        <a:ea typeface="+mn-ea"/>
                        <a:cs typeface="+mn-cs"/>
                      </a:endParaRPr>
                    </a:p>
                  </a:txBody>
                  <a:tcPr marL="48927" marR="48927" marT="0" marB="0"/>
                </a:tc>
                <a:tc>
                  <a:txBody>
                    <a:bodyPr/>
                    <a:lstStyle/>
                    <a:p>
                      <a:pPr algn="r">
                        <a:lnSpc>
                          <a:spcPct val="107000"/>
                        </a:lnSpc>
                        <a:spcAft>
                          <a:spcPts val="0"/>
                        </a:spcAft>
                      </a:pPr>
                      <a:endParaRPr lang="en-US" sz="2400" b="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1585222078"/>
                  </a:ext>
                </a:extLst>
              </a:tr>
              <a:tr h="1071480">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400" b="0" i="0" u="none" strike="noStrike" kern="1200" cap="none" spc="0" normalizeH="0" baseline="0" noProof="0" dirty="0" smtClean="0">
                          <a:ln>
                            <a:noFill/>
                          </a:ln>
                          <a:solidFill>
                            <a:schemeClr val="tx1"/>
                          </a:solidFill>
                          <a:effectLst/>
                          <a:uLnTx/>
                          <a:uFillTx/>
                          <a:latin typeface="Calibri"/>
                          <a:ea typeface="+mn-ea"/>
                          <a:cs typeface="+mn-cs"/>
                        </a:rPr>
                        <a:t>Filing of False affidavit during Nomination (Ref-sec.33-A)</a:t>
                      </a:r>
                      <a:endParaRPr kumimoji="0" lang="en-IN" sz="2400" b="0" i="0" u="none" strike="noStrike" kern="1200" cap="none" spc="0" normalizeH="0" baseline="0" noProof="0" dirty="0">
                        <a:ln>
                          <a:noFill/>
                        </a:ln>
                        <a:solidFill>
                          <a:schemeClr val="tx1"/>
                        </a:solidFill>
                        <a:effectLst/>
                        <a:uLnTx/>
                        <a:uFillTx/>
                        <a:latin typeface="Calibri"/>
                        <a:ea typeface="+mn-ea"/>
                        <a:cs typeface="+mn-cs"/>
                      </a:endParaRPr>
                    </a:p>
                  </a:txBody>
                  <a:tcPr marL="48927" marR="48927" marT="0" marB="0">
                    <a:solidFill>
                      <a:schemeClr val="accent2">
                        <a:lumMod val="60000"/>
                        <a:lumOff val="40000"/>
                      </a:schemeClr>
                    </a:solidFill>
                  </a:tcPr>
                </a:tc>
                <a:tc>
                  <a:txBody>
                    <a:bodyPr/>
                    <a:lstStyle/>
                    <a:p>
                      <a:pPr algn="r">
                        <a:lnSpc>
                          <a:spcPct val="107000"/>
                        </a:lnSpc>
                        <a:spcAft>
                          <a:spcPts val="0"/>
                        </a:spcAft>
                      </a:pPr>
                      <a:r>
                        <a:rPr lang="en-US" sz="2400" b="0" dirty="0" smtClean="0">
                          <a:effectLst/>
                          <a:latin typeface="Calibri" panose="020F0502020204030204" pitchFamily="34" charset="0"/>
                          <a:ea typeface="Calibri" panose="020F0502020204030204" pitchFamily="34" charset="0"/>
                          <a:cs typeface="Kalinga"/>
                        </a:rPr>
                        <a:t>       Sec.125-A</a:t>
                      </a:r>
                      <a:endParaRPr lang="en-US" sz="2400" b="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endParaRPr lang="en-US" sz="2400" b="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r>
                        <a:rPr lang="en-US" sz="2400" b="0" dirty="0" smtClean="0">
                          <a:effectLst/>
                          <a:latin typeface="Calibri" panose="020F0502020204030204" pitchFamily="34" charset="0"/>
                          <a:ea typeface="Calibri" panose="020F0502020204030204" pitchFamily="34" charset="0"/>
                          <a:cs typeface="Kalinga"/>
                        </a:rPr>
                        <a:t>Imprisonment </a:t>
                      </a:r>
                      <a:r>
                        <a:rPr lang="en-US" sz="2400" b="0" dirty="0" err="1" smtClean="0">
                          <a:effectLst/>
                          <a:latin typeface="Calibri" panose="020F0502020204030204" pitchFamily="34" charset="0"/>
                          <a:ea typeface="Calibri" panose="020F0502020204030204" pitchFamily="34" charset="0"/>
                          <a:cs typeface="Kalinga"/>
                        </a:rPr>
                        <a:t>upto</a:t>
                      </a:r>
                      <a:r>
                        <a:rPr lang="en-US" sz="2400" b="0" dirty="0" smtClean="0">
                          <a:effectLst/>
                          <a:latin typeface="Calibri" panose="020F0502020204030204" pitchFamily="34" charset="0"/>
                          <a:ea typeface="Calibri" panose="020F0502020204030204" pitchFamily="34" charset="0"/>
                          <a:cs typeface="Kalinga"/>
                        </a:rPr>
                        <a:t> six months , with fine</a:t>
                      </a:r>
                      <a:endParaRPr lang="en-US" sz="2400" b="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1918324655"/>
                  </a:ext>
                </a:extLst>
              </a:tr>
              <a:tr h="1330999">
                <a:tc>
                  <a:txBody>
                    <a:bodyPr/>
                    <a:lstStyle/>
                    <a:p>
                      <a:pPr marL="457200" marR="0" lvl="1"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400" b="0" i="0" u="none" strike="noStrike" kern="1200" cap="none" spc="0" normalizeH="0" baseline="0" noProof="0" dirty="0" smtClean="0">
                          <a:ln>
                            <a:noFill/>
                          </a:ln>
                          <a:solidFill>
                            <a:schemeClr val="tx1"/>
                          </a:solidFill>
                          <a:effectLst/>
                          <a:uLnTx/>
                          <a:uFillTx/>
                          <a:latin typeface="Calibri"/>
                          <a:ea typeface="+mn-ea"/>
                          <a:cs typeface="+mn-cs"/>
                        </a:rPr>
                        <a:t>Conducting EXIT POLL  (on day of Poll- from beginning of poll till half an hour after close of poll)</a:t>
                      </a:r>
                      <a:endParaRPr kumimoji="0" lang="en-IN" sz="2400" b="0" i="0" u="none" strike="noStrike" kern="1200" cap="none" spc="0" normalizeH="0" baseline="0" noProof="0" dirty="0">
                        <a:ln>
                          <a:noFill/>
                        </a:ln>
                        <a:solidFill>
                          <a:schemeClr val="tx1"/>
                        </a:solidFill>
                        <a:effectLst/>
                        <a:uLnTx/>
                        <a:uFillTx/>
                        <a:latin typeface="Calibri"/>
                        <a:ea typeface="+mn-ea"/>
                        <a:cs typeface="+mn-cs"/>
                      </a:endParaRPr>
                    </a:p>
                  </a:txBody>
                  <a:tcPr marL="48927" marR="48927" marT="0" marB="0">
                    <a:solidFill>
                      <a:schemeClr val="accent2">
                        <a:lumMod val="60000"/>
                        <a:lumOff val="40000"/>
                      </a:schemeClr>
                    </a:solidFill>
                  </a:tcPr>
                </a:tc>
                <a:tc>
                  <a:txBody>
                    <a:bodyPr/>
                    <a:lstStyle/>
                    <a:p>
                      <a:pPr algn="r">
                        <a:lnSpc>
                          <a:spcPct val="107000"/>
                        </a:lnSpc>
                        <a:spcAft>
                          <a:spcPts val="0"/>
                        </a:spcAft>
                      </a:pPr>
                      <a:r>
                        <a:rPr lang="en-US" sz="2400" b="0" dirty="0" smtClean="0">
                          <a:solidFill>
                            <a:schemeClr val="tx1"/>
                          </a:solidFill>
                          <a:effectLst/>
                          <a:latin typeface="Calibri" panose="020F0502020204030204" pitchFamily="34" charset="0"/>
                          <a:ea typeface="Calibri" panose="020F0502020204030204" pitchFamily="34" charset="0"/>
                          <a:cs typeface="Kalinga"/>
                        </a:rPr>
                        <a:t>Sec.126</a:t>
                      </a:r>
                      <a:endParaRPr lang="en-US" sz="2400" b="0" dirty="0">
                        <a:solidFill>
                          <a:schemeClr val="tx1"/>
                        </a:solidFill>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endParaRPr lang="en-US" sz="2400" b="0" dirty="0">
                        <a:effectLst/>
                        <a:latin typeface="Calibri" panose="020F0502020204030204" pitchFamily="34" charset="0"/>
                        <a:ea typeface="Calibri" panose="020F0502020204030204" pitchFamily="34" charset="0"/>
                        <a:cs typeface="Kalinga"/>
                      </a:endParaRPr>
                    </a:p>
                  </a:txBody>
                  <a:tcPr marL="48927" marR="48927" marT="0" marB="0"/>
                </a:tc>
                <a:tc>
                  <a:txBody>
                    <a:bodyPr/>
                    <a:lstStyle/>
                    <a:p>
                      <a:pPr algn="r">
                        <a:lnSpc>
                          <a:spcPct val="107000"/>
                        </a:lnSpc>
                        <a:spcAft>
                          <a:spcPts val="0"/>
                        </a:spcAft>
                      </a:pPr>
                      <a:r>
                        <a:rPr lang="en-US" sz="2400" b="0" dirty="0" smtClean="0">
                          <a:effectLst/>
                          <a:latin typeface="Calibri" panose="020F0502020204030204" pitchFamily="34" charset="0"/>
                          <a:ea typeface="Calibri" panose="020F0502020204030204" pitchFamily="34" charset="0"/>
                          <a:cs typeface="Kalinga"/>
                        </a:rPr>
                        <a:t>Two years / fine or both</a:t>
                      </a:r>
                      <a:endParaRPr lang="en-US" sz="2400" b="0" dirty="0">
                        <a:effectLst/>
                        <a:latin typeface="Calibri" panose="020F0502020204030204" pitchFamily="34" charset="0"/>
                        <a:ea typeface="Calibri" panose="020F0502020204030204" pitchFamily="34" charset="0"/>
                        <a:cs typeface="Kalinga"/>
                      </a:endParaRPr>
                    </a:p>
                  </a:txBody>
                  <a:tcPr marL="48927" marR="48927" marT="0" marB="0"/>
                </a:tc>
                <a:extLst>
                  <a:ext uri="{0D108BD9-81ED-4DB2-BD59-A6C34878D82A}">
                    <a16:rowId xmlns:a16="http://schemas.microsoft.com/office/drawing/2014/main" xmlns="" val="56986460"/>
                  </a:ext>
                </a:extLst>
              </a:tr>
            </a:tbl>
          </a:graphicData>
        </a:graphic>
      </p:graphicFrame>
    </p:spTree>
    <p:extLst>
      <p:ext uri="{BB962C8B-B14F-4D97-AF65-F5344CB8AC3E}">
        <p14:creationId xmlns:p14="http://schemas.microsoft.com/office/powerpoint/2010/main" val="2237665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3575411"/>
              </p:ext>
            </p:extLst>
          </p:nvPr>
        </p:nvGraphicFramePr>
        <p:xfrm>
          <a:off x="933450" y="647699"/>
          <a:ext cx="11131551" cy="5922171"/>
        </p:xfrm>
        <a:graphic>
          <a:graphicData uri="http://schemas.openxmlformats.org/drawingml/2006/table">
            <a:tbl>
              <a:tblPr firstRow="1" firstCol="1" bandRow="1">
                <a:tableStyleId>{5C22544A-7EE6-4342-B048-85BDC9FD1C3A}</a:tableStyleId>
              </a:tblPr>
              <a:tblGrid>
                <a:gridCol w="2960656">
                  <a:extLst>
                    <a:ext uri="{9D8B030D-6E8A-4147-A177-3AD203B41FA5}">
                      <a16:colId xmlns:a16="http://schemas.microsoft.com/office/drawing/2014/main" xmlns="" val="2283288212"/>
                    </a:ext>
                  </a:extLst>
                </a:gridCol>
                <a:gridCol w="1758294">
                  <a:extLst>
                    <a:ext uri="{9D8B030D-6E8A-4147-A177-3AD203B41FA5}">
                      <a16:colId xmlns:a16="http://schemas.microsoft.com/office/drawing/2014/main" xmlns="" val="1995797386"/>
                    </a:ext>
                  </a:extLst>
                </a:gridCol>
                <a:gridCol w="4201806">
                  <a:extLst>
                    <a:ext uri="{9D8B030D-6E8A-4147-A177-3AD203B41FA5}">
                      <a16:colId xmlns:a16="http://schemas.microsoft.com/office/drawing/2014/main" xmlns="" val="872961821"/>
                    </a:ext>
                  </a:extLst>
                </a:gridCol>
                <a:gridCol w="2210795">
                  <a:extLst>
                    <a:ext uri="{9D8B030D-6E8A-4147-A177-3AD203B41FA5}">
                      <a16:colId xmlns:a16="http://schemas.microsoft.com/office/drawing/2014/main" xmlns="" val="1456631043"/>
                    </a:ext>
                  </a:extLst>
                </a:gridCol>
              </a:tblGrid>
              <a:tr h="691004">
                <a:tc>
                  <a:txBody>
                    <a:bodyPr/>
                    <a:lstStyle/>
                    <a:p>
                      <a:pPr>
                        <a:lnSpc>
                          <a:spcPct val="107000"/>
                        </a:lnSpc>
                        <a:spcAft>
                          <a:spcPts val="800"/>
                        </a:spcAft>
                      </a:pPr>
                      <a:r>
                        <a:rPr lang="en-US" sz="2000" dirty="0" smtClean="0">
                          <a:solidFill>
                            <a:schemeClr val="tx1"/>
                          </a:solidFill>
                          <a:effectLst/>
                        </a:rPr>
                        <a:t>Offence</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Section</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Punishment</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Cognizable </a:t>
                      </a:r>
                      <a:r>
                        <a:rPr lang="en-US" sz="2000" dirty="0">
                          <a:solidFill>
                            <a:schemeClr val="tx1"/>
                          </a:solidFill>
                          <a:effectLst/>
                        </a:rPr>
                        <a:t>or non-cognizable</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extLst>
                  <a:ext uri="{0D108BD9-81ED-4DB2-BD59-A6C34878D82A}">
                    <a16:rowId xmlns:a16="http://schemas.microsoft.com/office/drawing/2014/main" xmlns="" val="2015778227"/>
                  </a:ext>
                </a:extLst>
              </a:tr>
              <a:tr h="1029466">
                <a:tc>
                  <a:txBody>
                    <a:bodyPr/>
                    <a:lstStyle/>
                    <a:p>
                      <a:pPr>
                        <a:lnSpc>
                          <a:spcPct val="107000"/>
                        </a:lnSpc>
                        <a:spcAft>
                          <a:spcPts val="0"/>
                        </a:spcAft>
                      </a:pPr>
                      <a:r>
                        <a:rPr lang="en-US" sz="2000" dirty="0" smtClean="0">
                          <a:solidFill>
                            <a:schemeClr val="tx1"/>
                          </a:solidFill>
                          <a:effectLst/>
                        </a:rPr>
                        <a:t>Bribery</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p>
                    <a:p>
                      <a:pPr>
                        <a:lnSpc>
                          <a:spcPct val="107000"/>
                        </a:lnSpc>
                        <a:spcAft>
                          <a:spcPts val="800"/>
                        </a:spcAft>
                      </a:pPr>
                      <a:r>
                        <a:rPr lang="en-US" sz="2000" dirty="0">
                          <a:solidFill>
                            <a:schemeClr val="tx1"/>
                          </a:solidFill>
                          <a:effectLst/>
                        </a:rPr>
                        <a:t>171E IPC</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a:solidFill>
                            <a:schemeClr val="tx1"/>
                          </a:solidFill>
                          <a:effectLst/>
                        </a:rPr>
                        <a:t> </a:t>
                      </a:r>
                    </a:p>
                    <a:p>
                      <a:pPr>
                        <a:lnSpc>
                          <a:spcPct val="107000"/>
                        </a:lnSpc>
                        <a:spcAft>
                          <a:spcPts val="800"/>
                        </a:spcAft>
                      </a:pPr>
                      <a:r>
                        <a:rPr lang="en-US" sz="2000">
                          <a:solidFill>
                            <a:schemeClr val="tx1"/>
                          </a:solidFill>
                          <a:effectLst/>
                        </a:rPr>
                        <a:t>Imprisonment for 1 years, or fine, or both, or if treating only, fine only.</a:t>
                      </a:r>
                      <a:endParaRPr lang="en-US" sz="200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a:solidFill>
                            <a:schemeClr val="tx1"/>
                          </a:solidFill>
                          <a:effectLst/>
                        </a:rPr>
                        <a:t> </a:t>
                      </a:r>
                    </a:p>
                    <a:p>
                      <a:pPr>
                        <a:lnSpc>
                          <a:spcPct val="107000"/>
                        </a:lnSpc>
                        <a:spcAft>
                          <a:spcPts val="800"/>
                        </a:spcAft>
                      </a:pPr>
                      <a:r>
                        <a:rPr lang="en-US" sz="2000">
                          <a:solidFill>
                            <a:schemeClr val="tx1"/>
                          </a:solidFill>
                          <a:effectLst/>
                        </a:rPr>
                        <a:t>Non-cognizable</a:t>
                      </a:r>
                      <a:endParaRPr lang="en-US" sz="200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extLst>
                  <a:ext uri="{0D108BD9-81ED-4DB2-BD59-A6C34878D82A}">
                    <a16:rowId xmlns:a16="http://schemas.microsoft.com/office/drawing/2014/main" xmlns="" val="1373964644"/>
                  </a:ext>
                </a:extLst>
              </a:tr>
              <a:tr h="994392">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Undue </a:t>
                      </a:r>
                      <a:r>
                        <a:rPr lang="en-US" sz="2000" dirty="0">
                          <a:solidFill>
                            <a:schemeClr val="tx1"/>
                          </a:solidFill>
                          <a:effectLst/>
                        </a:rPr>
                        <a:t>influence at an election</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p>
                    <a:p>
                      <a:pPr>
                        <a:lnSpc>
                          <a:spcPct val="107000"/>
                        </a:lnSpc>
                        <a:spcAft>
                          <a:spcPts val="800"/>
                        </a:spcAft>
                      </a:pPr>
                      <a:r>
                        <a:rPr lang="en-US" sz="2000" dirty="0">
                          <a:solidFill>
                            <a:schemeClr val="tx1"/>
                          </a:solidFill>
                          <a:effectLst/>
                        </a:rPr>
                        <a:t>171F IPC</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Imprisonment </a:t>
                      </a:r>
                      <a:r>
                        <a:rPr lang="en-US" sz="2000" dirty="0">
                          <a:solidFill>
                            <a:schemeClr val="tx1"/>
                          </a:solidFill>
                          <a:effectLst/>
                        </a:rPr>
                        <a:t>for one year, or fine, or both.</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p>
                    <a:p>
                      <a:pPr>
                        <a:lnSpc>
                          <a:spcPct val="107000"/>
                        </a:lnSpc>
                        <a:spcAft>
                          <a:spcPts val="800"/>
                        </a:spcAft>
                      </a:pPr>
                      <a:r>
                        <a:rPr lang="en-US" sz="2000" dirty="0">
                          <a:solidFill>
                            <a:schemeClr val="tx1"/>
                          </a:solidFill>
                          <a:effectLst/>
                        </a:rPr>
                        <a:t>Non-cognizable</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extLst>
                  <a:ext uri="{0D108BD9-81ED-4DB2-BD59-A6C34878D82A}">
                    <a16:rowId xmlns:a16="http://schemas.microsoft.com/office/drawing/2014/main" xmlns="" val="3213842532"/>
                  </a:ext>
                </a:extLst>
              </a:tr>
              <a:tr h="1029466">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Impersonating </a:t>
                      </a:r>
                      <a:r>
                        <a:rPr lang="en-US" sz="2000" dirty="0">
                          <a:solidFill>
                            <a:schemeClr val="tx1"/>
                          </a:solidFill>
                          <a:effectLst/>
                        </a:rPr>
                        <a:t>at an election</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p>
                    <a:p>
                      <a:pPr>
                        <a:lnSpc>
                          <a:spcPct val="107000"/>
                        </a:lnSpc>
                        <a:spcAft>
                          <a:spcPts val="800"/>
                        </a:spcAft>
                      </a:pPr>
                      <a:r>
                        <a:rPr lang="en-US" sz="2000" dirty="0">
                          <a:solidFill>
                            <a:schemeClr val="tx1"/>
                          </a:solidFill>
                          <a:effectLst/>
                        </a:rPr>
                        <a:t>Imprisonment for one year, or fine, or both</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a:solidFill>
                            <a:schemeClr val="tx1"/>
                          </a:solidFill>
                          <a:effectLst/>
                        </a:rPr>
                        <a:t> </a:t>
                      </a:r>
                    </a:p>
                    <a:p>
                      <a:pPr>
                        <a:lnSpc>
                          <a:spcPct val="107000"/>
                        </a:lnSpc>
                        <a:spcAft>
                          <a:spcPts val="800"/>
                        </a:spcAft>
                      </a:pPr>
                      <a:r>
                        <a:rPr lang="en-US" sz="2000">
                          <a:solidFill>
                            <a:schemeClr val="tx1"/>
                          </a:solidFill>
                          <a:effectLst/>
                        </a:rPr>
                        <a:t>Cognizable</a:t>
                      </a:r>
                      <a:endParaRPr lang="en-US" sz="200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extLst>
                  <a:ext uri="{0D108BD9-81ED-4DB2-BD59-A6C34878D82A}">
                    <a16:rowId xmlns:a16="http://schemas.microsoft.com/office/drawing/2014/main" xmlns="" val="1312085347"/>
                  </a:ext>
                </a:extLst>
              </a:tr>
              <a:tr h="1151493">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False </a:t>
                      </a:r>
                      <a:r>
                        <a:rPr lang="en-US" sz="2000" dirty="0">
                          <a:solidFill>
                            <a:schemeClr val="tx1"/>
                          </a:solidFill>
                          <a:effectLst/>
                        </a:rPr>
                        <a:t>statement in connection with an election.</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171G </a:t>
                      </a:r>
                      <a:r>
                        <a:rPr lang="en-US" sz="2000" dirty="0">
                          <a:solidFill>
                            <a:schemeClr val="tx1"/>
                          </a:solidFill>
                          <a:effectLst/>
                        </a:rPr>
                        <a:t>IPC</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Fine</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a:solidFill>
                            <a:schemeClr val="tx1"/>
                          </a:solidFill>
                          <a:effectLst/>
                        </a:rPr>
                        <a:t> </a:t>
                      </a:r>
                    </a:p>
                    <a:p>
                      <a:pPr>
                        <a:lnSpc>
                          <a:spcPct val="107000"/>
                        </a:lnSpc>
                        <a:spcAft>
                          <a:spcPts val="800"/>
                        </a:spcAft>
                      </a:pPr>
                      <a:r>
                        <a:rPr lang="en-US" sz="2000">
                          <a:solidFill>
                            <a:schemeClr val="tx1"/>
                          </a:solidFill>
                          <a:effectLst/>
                        </a:rPr>
                        <a:t>Non-Cognizable</a:t>
                      </a:r>
                      <a:endParaRPr lang="en-US" sz="200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extLst>
                  <a:ext uri="{0D108BD9-81ED-4DB2-BD59-A6C34878D82A}">
                    <a16:rowId xmlns:a16="http://schemas.microsoft.com/office/drawing/2014/main" xmlns="" val="3422770224"/>
                  </a:ext>
                </a:extLst>
              </a:tr>
              <a:tr h="994392">
                <a:tc>
                  <a:txBody>
                    <a:bodyPr/>
                    <a:lstStyle/>
                    <a:p>
                      <a:pPr>
                        <a:lnSpc>
                          <a:spcPct val="107000"/>
                        </a:lnSpc>
                        <a:spcAft>
                          <a:spcPts val="0"/>
                        </a:spcAft>
                      </a:pPr>
                      <a:r>
                        <a:rPr lang="en-US" sz="2000" dirty="0">
                          <a:solidFill>
                            <a:schemeClr val="tx1"/>
                          </a:solidFill>
                          <a:effectLst/>
                        </a:rPr>
                        <a:t> </a:t>
                      </a:r>
                      <a:r>
                        <a:rPr lang="en-US" sz="2000" dirty="0" smtClean="0">
                          <a:solidFill>
                            <a:schemeClr val="tx1"/>
                          </a:solidFill>
                          <a:effectLst/>
                        </a:rPr>
                        <a:t>Illegal </a:t>
                      </a:r>
                      <a:r>
                        <a:rPr lang="en-US" sz="2000" dirty="0">
                          <a:solidFill>
                            <a:schemeClr val="tx1"/>
                          </a:solidFill>
                          <a:effectLst/>
                        </a:rPr>
                        <a:t>payments in connection with elections.</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p>
                    <a:p>
                      <a:pPr>
                        <a:lnSpc>
                          <a:spcPct val="107000"/>
                        </a:lnSpc>
                        <a:spcAft>
                          <a:spcPts val="800"/>
                        </a:spcAft>
                      </a:pPr>
                      <a:r>
                        <a:rPr lang="en-US" sz="2000" dirty="0">
                          <a:solidFill>
                            <a:schemeClr val="tx1"/>
                          </a:solidFill>
                          <a:effectLst/>
                        </a:rPr>
                        <a:t>171H IPC</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p>
                    <a:p>
                      <a:pPr>
                        <a:lnSpc>
                          <a:spcPct val="107000"/>
                        </a:lnSpc>
                        <a:spcAft>
                          <a:spcPts val="800"/>
                        </a:spcAft>
                      </a:pPr>
                      <a:r>
                        <a:rPr lang="en-US" sz="2000" dirty="0">
                          <a:solidFill>
                            <a:schemeClr val="tx1"/>
                          </a:solidFill>
                          <a:effectLst/>
                        </a:rPr>
                        <a:t>Fine of 500 rupees</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tc>
                  <a:txBody>
                    <a:bodyPr/>
                    <a:lstStyle/>
                    <a:p>
                      <a:pPr>
                        <a:lnSpc>
                          <a:spcPct val="107000"/>
                        </a:lnSpc>
                        <a:spcAft>
                          <a:spcPts val="0"/>
                        </a:spcAft>
                      </a:pPr>
                      <a:r>
                        <a:rPr lang="en-US" sz="2000" dirty="0">
                          <a:solidFill>
                            <a:schemeClr val="tx1"/>
                          </a:solidFill>
                          <a:effectLst/>
                        </a:rPr>
                        <a:t> </a:t>
                      </a:r>
                    </a:p>
                    <a:p>
                      <a:pPr>
                        <a:lnSpc>
                          <a:spcPct val="107000"/>
                        </a:lnSpc>
                        <a:spcAft>
                          <a:spcPts val="800"/>
                        </a:spcAft>
                      </a:pPr>
                      <a:r>
                        <a:rPr lang="en-US" sz="2000" dirty="0">
                          <a:solidFill>
                            <a:schemeClr val="tx1"/>
                          </a:solidFill>
                          <a:effectLst/>
                        </a:rPr>
                        <a:t>Non-cognizable</a:t>
                      </a:r>
                      <a:endParaRPr lang="en-US" sz="2000" dirty="0">
                        <a:solidFill>
                          <a:schemeClr val="tx1"/>
                        </a:solidFill>
                        <a:effectLst/>
                        <a:latin typeface="Calibri" panose="020F0502020204030204" pitchFamily="34" charset="0"/>
                        <a:ea typeface="Calibri" panose="020F0502020204030204" pitchFamily="34" charset="0"/>
                        <a:cs typeface="Kalinga"/>
                      </a:endParaRPr>
                    </a:p>
                  </a:txBody>
                  <a:tcPr marL="28801" marR="28801" marT="28801" marB="28801" anchor="ctr"/>
                </a:tc>
                <a:extLst>
                  <a:ext uri="{0D108BD9-81ED-4DB2-BD59-A6C34878D82A}">
                    <a16:rowId xmlns:a16="http://schemas.microsoft.com/office/drawing/2014/main" xmlns="" val="991001884"/>
                  </a:ext>
                </a:extLst>
              </a:tr>
            </a:tbl>
          </a:graphicData>
        </a:graphic>
      </p:graphicFrame>
      <p:sp>
        <p:nvSpPr>
          <p:cNvPr id="3" name="Rectangle 1"/>
          <p:cNvSpPr>
            <a:spLocks noChangeArrowheads="1"/>
          </p:cNvSpPr>
          <p:nvPr/>
        </p:nvSpPr>
        <p:spPr bwMode="auto">
          <a:xfrm>
            <a:off x="1244600" y="325566"/>
            <a:ext cx="1054100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OFFENCES RELATING TO ELECTIONS   </a:t>
            </a:r>
            <a:r>
              <a:rPr lang="en-US" altLang="en-US" sz="1100" b="1" dirty="0" smtClean="0"/>
              <a:t>( </a:t>
            </a:r>
            <a:r>
              <a:rPr kumimoji="0" lang="en-US" altLang="en-US" sz="1300" b="1"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All offences triable by JMFC and </a:t>
            </a:r>
            <a:r>
              <a:rPr kumimoji="0" lang="en-US" altLang="en-US" sz="1300" b="1" i="0" u="none" strike="noStrike" cap="none" normalizeH="0" baseline="0" dirty="0" err="1"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Bailable</a:t>
            </a:r>
            <a:r>
              <a:rPr kumimoji="0" lang="en-US" altLang="en-US" sz="1300" b="1"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0713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92075" algn="just" fontAlgn="base"/>
            <a:r>
              <a:rPr lang="en-US" sz="3200" dirty="0" smtClean="0"/>
              <a:t>Why </a:t>
            </a:r>
            <a:r>
              <a:rPr lang="en-US" sz="3200" dirty="0">
                <a:solidFill>
                  <a:srgbClr val="00B050"/>
                </a:solidFill>
              </a:rPr>
              <a:t>the Election Commission has argued against making the MCC legally binding; </a:t>
            </a:r>
          </a:p>
        </p:txBody>
      </p:sp>
      <p:sp>
        <p:nvSpPr>
          <p:cNvPr id="3" name="Content Placeholder 2"/>
          <p:cNvSpPr>
            <a:spLocks noGrp="1"/>
          </p:cNvSpPr>
          <p:nvPr>
            <p:ph sz="half" idx="1"/>
          </p:nvPr>
        </p:nvSpPr>
        <p:spPr/>
        <p:txBody>
          <a:bodyPr>
            <a:normAutofit lnSpcReduction="10000"/>
          </a:bodyPr>
          <a:lstStyle/>
          <a:p>
            <a:pPr marL="549275" indent="-457200" algn="just" fontAlgn="base"/>
            <a:r>
              <a:rPr lang="en-US" dirty="0"/>
              <a:t>As these provisions already exist in the statutes, no purpose would be served even if Model Code is given legal </a:t>
            </a:r>
            <a:r>
              <a:rPr lang="en-US" dirty="0" smtClean="0"/>
              <a:t>status.</a:t>
            </a:r>
          </a:p>
          <a:p>
            <a:pPr marL="549275" indent="-457200" algn="just" fontAlgn="base"/>
            <a:r>
              <a:rPr lang="en-US" dirty="0"/>
              <a:t>Aggrieved person/political party </a:t>
            </a:r>
            <a:r>
              <a:rPr lang="en-US" dirty="0">
                <a:solidFill>
                  <a:srgbClr val="FF0000"/>
                </a:solidFill>
              </a:rPr>
              <a:t>may take legal recourse under the relevant laws </a:t>
            </a:r>
            <a:r>
              <a:rPr lang="en-US" dirty="0"/>
              <a:t>in relation to any of the above malpractices</a:t>
            </a:r>
            <a:br>
              <a:rPr lang="en-US" dirty="0"/>
            </a:br>
            <a:endParaRPr lang="en-US" dirty="0"/>
          </a:p>
          <a:p>
            <a:pPr marL="92075" indent="0" algn="just" fontAlgn="base">
              <a:buNone/>
            </a:pPr>
            <a:endParaRPr lang="en-US" dirty="0"/>
          </a:p>
          <a:p>
            <a:pPr marL="92075" indent="0" algn="just" fontAlgn="base">
              <a:buNone/>
            </a:pPr>
            <a:endParaRPr lang="en-IN" dirty="0"/>
          </a:p>
        </p:txBody>
      </p:sp>
      <p:sp>
        <p:nvSpPr>
          <p:cNvPr id="6" name="Content Placeholder 5"/>
          <p:cNvSpPr>
            <a:spLocks noGrp="1"/>
          </p:cNvSpPr>
          <p:nvPr>
            <p:ph sz="half" idx="2"/>
          </p:nvPr>
        </p:nvSpPr>
        <p:spPr>
          <a:solidFill>
            <a:srgbClr val="FFFF00"/>
          </a:solidFill>
        </p:spPr>
        <p:txBody>
          <a:bodyPr>
            <a:normAutofit lnSpcReduction="10000"/>
          </a:bodyPr>
          <a:lstStyle/>
          <a:p>
            <a:pPr marL="549275" indent="-457200" algn="just" fontAlgn="base">
              <a:buFont typeface="Wingdings" panose="05000000000000000000" pitchFamily="2" charset="2"/>
              <a:buChar char="Ø"/>
            </a:pPr>
            <a:r>
              <a:rPr lang="en-US" dirty="0">
                <a:solidFill>
                  <a:schemeClr val="bg2">
                    <a:lumMod val="10000"/>
                  </a:schemeClr>
                </a:solidFill>
              </a:rPr>
              <a:t>Elections must be completed within a relatively short time </a:t>
            </a:r>
            <a:r>
              <a:rPr lang="en-US" dirty="0">
                <a:solidFill>
                  <a:schemeClr val="accent1">
                    <a:lumMod val="75000"/>
                  </a:schemeClr>
                </a:solidFill>
              </a:rPr>
              <a:t>(close to 45 days), </a:t>
            </a:r>
            <a:r>
              <a:rPr lang="en-US" dirty="0">
                <a:solidFill>
                  <a:schemeClr val="bg2">
                    <a:lumMod val="10000"/>
                  </a:schemeClr>
                </a:solidFill>
              </a:rPr>
              <a:t> </a:t>
            </a:r>
            <a:r>
              <a:rPr lang="en-US" dirty="0" smtClean="0">
                <a:solidFill>
                  <a:schemeClr val="bg2">
                    <a:lumMod val="10000"/>
                  </a:schemeClr>
                </a:solidFill>
              </a:rPr>
              <a:t>and</a:t>
            </a:r>
          </a:p>
          <a:p>
            <a:pPr marL="549275" indent="-457200" algn="just" fontAlgn="base">
              <a:buFont typeface="Wingdings" panose="05000000000000000000" pitchFamily="2" charset="2"/>
              <a:buChar char="Ø"/>
            </a:pPr>
            <a:r>
              <a:rPr lang="en-US" dirty="0" smtClean="0">
                <a:solidFill>
                  <a:schemeClr val="bg2">
                    <a:lumMod val="10000"/>
                  </a:schemeClr>
                </a:solidFill>
              </a:rPr>
              <a:t> </a:t>
            </a:r>
            <a:r>
              <a:rPr lang="en-US" dirty="0">
                <a:solidFill>
                  <a:schemeClr val="bg2">
                    <a:lumMod val="10000"/>
                  </a:schemeClr>
                </a:solidFill>
              </a:rPr>
              <a:t>judicial proceedings typically take longer, therefore it is not feasible to make it enforceable by law.</a:t>
            </a:r>
          </a:p>
          <a:p>
            <a:endParaRPr lang="en-IN" dirty="0"/>
          </a:p>
        </p:txBody>
      </p:sp>
    </p:spTree>
    <p:extLst>
      <p:ext uri="{BB962C8B-B14F-4D97-AF65-F5344CB8AC3E}">
        <p14:creationId xmlns:p14="http://schemas.microsoft.com/office/powerpoint/2010/main" val="657558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2075" lvl="0" indent="0"/>
            <a:r>
              <a:rPr lang="en-US" dirty="0">
                <a:solidFill>
                  <a:srgbClr val="C00000"/>
                </a:solidFill>
                <a:effectLst>
                  <a:outerShdw sx="0" sy="0">
                    <a:srgbClr val="000000"/>
                  </a:outerShdw>
                </a:effectLst>
              </a:rPr>
              <a:t>MCC is self-regulatory: </a:t>
            </a:r>
          </a:p>
        </p:txBody>
      </p:sp>
      <p:sp>
        <p:nvSpPr>
          <p:cNvPr id="3" name="Content Placeholder 2"/>
          <p:cNvSpPr>
            <a:spLocks noGrp="1"/>
          </p:cNvSpPr>
          <p:nvPr>
            <p:ph sz="half" idx="1"/>
          </p:nvPr>
        </p:nvSpPr>
        <p:spPr>
          <a:solidFill>
            <a:schemeClr val="accent2">
              <a:lumMod val="60000"/>
              <a:lumOff val="40000"/>
            </a:schemeClr>
          </a:solidFill>
        </p:spPr>
        <p:txBody>
          <a:bodyPr>
            <a:normAutofit fontScale="92500" lnSpcReduction="10000"/>
          </a:bodyPr>
          <a:lstStyle/>
          <a:p>
            <a:pPr lvl="0" algn="just"/>
            <a:r>
              <a:rPr lang="en-US" sz="3000" dirty="0">
                <a:effectLst>
                  <a:outerShdw sx="0" sy="0">
                    <a:srgbClr val="000000"/>
                  </a:outerShdw>
                </a:effectLst>
              </a:rPr>
              <a:t>The general perception about the MCC is that the code is self-regulatory and given to themselves by the political parties but the fact is that its violation largely attracts penal action. </a:t>
            </a:r>
          </a:p>
          <a:p>
            <a:endParaRPr lang="en-US" dirty="0"/>
          </a:p>
        </p:txBody>
      </p:sp>
      <p:sp>
        <p:nvSpPr>
          <p:cNvPr id="4" name="Content Placeholder 3"/>
          <p:cNvSpPr>
            <a:spLocks noGrp="1"/>
          </p:cNvSpPr>
          <p:nvPr>
            <p:ph sz="half" idx="2"/>
          </p:nvPr>
        </p:nvSpPr>
        <p:spPr>
          <a:solidFill>
            <a:srgbClr val="FFC000"/>
          </a:solidFill>
        </p:spPr>
        <p:txBody>
          <a:bodyPr>
            <a:normAutofit fontScale="92500" lnSpcReduction="10000"/>
          </a:bodyPr>
          <a:lstStyle/>
          <a:p>
            <a:pPr marL="814388" lvl="0" indent="-457200" algn="just"/>
            <a:r>
              <a:rPr lang="en-US" b="1" dirty="0" smtClean="0">
                <a:effectLst>
                  <a:outerShdw sx="0" sy="0">
                    <a:srgbClr val="000000"/>
                  </a:outerShdw>
                </a:effectLst>
              </a:rPr>
              <a:t>The </a:t>
            </a:r>
            <a:r>
              <a:rPr lang="en-US" b="1" dirty="0">
                <a:effectLst>
                  <a:outerShdw sx="0" sy="0">
                    <a:srgbClr val="000000"/>
                  </a:outerShdw>
                </a:effectLst>
              </a:rPr>
              <a:t>Election Commission of India is empowered under para 16A of the Election Symbols </a:t>
            </a:r>
            <a:r>
              <a:rPr lang="en-US" dirty="0">
                <a:effectLst>
                  <a:outerShdw sx="0" sy="0">
                    <a:srgbClr val="000000"/>
                  </a:outerShdw>
                </a:effectLst>
              </a:rPr>
              <a:t>(Reservation and Allotment) Order, 1968 </a:t>
            </a:r>
            <a:r>
              <a:rPr lang="en-US" dirty="0">
                <a:solidFill>
                  <a:srgbClr val="FF0000"/>
                </a:solidFill>
                <a:effectLst>
                  <a:outerShdw sx="0" sy="0">
                    <a:srgbClr val="000000"/>
                  </a:outerShdw>
                </a:effectLst>
              </a:rPr>
              <a:t>either to suspend or withdraw the recognition of party after giving that party a reasonable opportunity to defend itself in the event of violation of Model Code of Conduct.</a:t>
            </a:r>
          </a:p>
          <a:p>
            <a:pPr marL="357188" lvl="0" indent="0" algn="just">
              <a:buNone/>
            </a:pPr>
            <a:r>
              <a:rPr lang="en-US" dirty="0">
                <a:effectLst>
                  <a:outerShdw sx="0" sy="0">
                    <a:srgbClr val="000000"/>
                  </a:outerShdw>
                </a:effectLst>
              </a:rPr>
              <a:t> </a:t>
            </a:r>
            <a:endParaRPr lang="en-IN" dirty="0"/>
          </a:p>
        </p:txBody>
      </p:sp>
    </p:spTree>
    <p:extLst>
      <p:ext uri="{BB962C8B-B14F-4D97-AF65-F5344CB8AC3E}">
        <p14:creationId xmlns:p14="http://schemas.microsoft.com/office/powerpoint/2010/main" val="2608039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C00000"/>
                </a:solidFill>
              </a:rPr>
              <a:t>ECI’s Jurisdiction on MCC: </a:t>
            </a:r>
            <a:endParaRPr lang="en-IN" dirty="0">
              <a:solidFill>
                <a:srgbClr val="C00000"/>
              </a:solidFill>
            </a:endParaRPr>
          </a:p>
        </p:txBody>
      </p:sp>
      <p:sp>
        <p:nvSpPr>
          <p:cNvPr id="4" name="Text Placeholder 3"/>
          <p:cNvSpPr>
            <a:spLocks noGrp="1"/>
          </p:cNvSpPr>
          <p:nvPr>
            <p:ph type="body" idx="1"/>
          </p:nvPr>
        </p:nvSpPr>
        <p:spPr>
          <a:xfrm>
            <a:off x="986178" y="1681162"/>
            <a:ext cx="5039632" cy="1410380"/>
          </a:xfrm>
        </p:spPr>
        <p:txBody>
          <a:bodyPr>
            <a:normAutofit/>
          </a:bodyPr>
          <a:lstStyle/>
          <a:p>
            <a:pPr marL="355600" indent="-263525" algn="just">
              <a:buFont typeface="Arial" pitchFamily="34" charset="0"/>
              <a:buChar char="•"/>
            </a:pPr>
            <a:r>
              <a:rPr lang="en-US" dirty="0"/>
              <a:t>ECI a quasi-judicial body in the matter related to election and election disputes. </a:t>
            </a:r>
          </a:p>
        </p:txBody>
      </p:sp>
      <p:sp>
        <p:nvSpPr>
          <p:cNvPr id="3" name="Content Placeholder 2"/>
          <p:cNvSpPr>
            <a:spLocks noGrp="1"/>
          </p:cNvSpPr>
          <p:nvPr>
            <p:ph sz="half" idx="2"/>
          </p:nvPr>
        </p:nvSpPr>
        <p:spPr>
          <a:xfrm>
            <a:off x="839788" y="3352799"/>
            <a:ext cx="5157787" cy="2836863"/>
          </a:xfrm>
        </p:spPr>
        <p:txBody>
          <a:bodyPr>
            <a:noAutofit/>
          </a:bodyPr>
          <a:lstStyle/>
          <a:p>
            <a:pPr marL="355600" indent="-263525" algn="just">
              <a:buFont typeface="Arial" pitchFamily="34" charset="0"/>
              <a:buChar char="•"/>
            </a:pPr>
            <a:r>
              <a:rPr lang="en-US" sz="3000" dirty="0" smtClean="0"/>
              <a:t>The </a:t>
            </a:r>
            <a:r>
              <a:rPr lang="en-US" sz="3000" dirty="0"/>
              <a:t>jurisdiction of High Court under Article 226 and 227 is excluded during election period in view of Article 329 (b) of the Constitution. </a:t>
            </a:r>
            <a:endParaRPr lang="en-US" sz="3000" dirty="0" smtClean="0"/>
          </a:p>
        </p:txBody>
      </p:sp>
      <p:sp>
        <p:nvSpPr>
          <p:cNvPr id="5" name="Text Placeholder 4"/>
          <p:cNvSpPr>
            <a:spLocks noGrp="1"/>
          </p:cNvSpPr>
          <p:nvPr>
            <p:ph type="body" sz="quarter" idx="3"/>
          </p:nvPr>
        </p:nvSpPr>
        <p:spPr>
          <a:xfrm>
            <a:off x="6172199" y="1681162"/>
            <a:ext cx="5061858" cy="1410381"/>
          </a:xfrm>
        </p:spPr>
        <p:txBody>
          <a:bodyPr>
            <a:normAutofit/>
          </a:bodyPr>
          <a:lstStyle/>
          <a:p>
            <a:pPr marL="355600" indent="-263525" algn="just">
              <a:buFont typeface="Arial" pitchFamily="34" charset="0"/>
              <a:buChar char="•"/>
            </a:pPr>
            <a:r>
              <a:rPr lang="en-US" dirty="0"/>
              <a:t>Its decision is subject to Judicial Review by High Courts and the Supreme Court while acting on election petitions.</a:t>
            </a:r>
          </a:p>
        </p:txBody>
      </p:sp>
      <p:sp>
        <p:nvSpPr>
          <p:cNvPr id="6" name="Content Placeholder 5"/>
          <p:cNvSpPr>
            <a:spLocks noGrp="1"/>
          </p:cNvSpPr>
          <p:nvPr>
            <p:ph sz="quarter" idx="4"/>
          </p:nvPr>
        </p:nvSpPr>
        <p:spPr>
          <a:xfrm>
            <a:off x="6328228" y="3352799"/>
            <a:ext cx="5027159" cy="2836864"/>
          </a:xfrm>
          <a:solidFill>
            <a:srgbClr val="FFFF00"/>
          </a:solidFill>
        </p:spPr>
        <p:txBody>
          <a:bodyPr>
            <a:normAutofit/>
          </a:bodyPr>
          <a:lstStyle/>
          <a:p>
            <a:pPr marL="355600" indent="-263525" algn="just"/>
            <a:r>
              <a:rPr lang="en-US" sz="2400" dirty="0"/>
              <a:t>By judicial interpretation, </a:t>
            </a:r>
            <a:r>
              <a:rPr lang="en-US" sz="2400" b="1" dirty="0"/>
              <a:t>the word ‘election’ under Article 329 (b) connotes </a:t>
            </a:r>
            <a:r>
              <a:rPr lang="en-US" sz="2400" dirty="0">
                <a:solidFill>
                  <a:srgbClr val="C00000"/>
                </a:solidFill>
              </a:rPr>
              <a:t>the entire election process commencing with the issue of notification calling the electorate to elect their representatives and culminating with the declaration of election result. </a:t>
            </a:r>
          </a:p>
        </p:txBody>
      </p:sp>
    </p:spTree>
    <p:extLst>
      <p:ext uri="{BB962C8B-B14F-4D97-AF65-F5344CB8AC3E}">
        <p14:creationId xmlns:p14="http://schemas.microsoft.com/office/powerpoint/2010/main" val="4223144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3856"/>
            <a:ext cx="10695432" cy="556832"/>
          </a:xfrm>
        </p:spPr>
        <p:txBody>
          <a:bodyPr>
            <a:normAutofit fontScale="90000"/>
          </a:bodyPr>
          <a:lstStyle/>
          <a:p>
            <a:pPr marL="92075"/>
            <a:r>
              <a:rPr lang="en-IN" dirty="0">
                <a:solidFill>
                  <a:srgbClr val="C00000"/>
                </a:solidFill>
              </a:rPr>
              <a:t>SPL Measures taken by ECI to enforce MCC </a:t>
            </a:r>
            <a:r>
              <a:rPr lang="en-IN" dirty="0" smtClean="0">
                <a:solidFill>
                  <a:srgbClr val="C00000"/>
                </a:solidFill>
              </a:rPr>
              <a:t>:</a:t>
            </a:r>
            <a:br>
              <a:rPr lang="en-IN" dirty="0" smtClean="0">
                <a:solidFill>
                  <a:srgbClr val="C00000"/>
                </a:solidFill>
              </a:rPr>
            </a:br>
            <a:r>
              <a:rPr lang="en-US" dirty="0">
                <a:solidFill>
                  <a:schemeClr val="tx1"/>
                </a:solidFill>
                <a:effectLst>
                  <a:outerShdw sx="0" sy="0">
                    <a:srgbClr val="000000"/>
                  </a:outerShdw>
                </a:effectLst>
              </a:rPr>
              <a:t>Model Code related </a:t>
            </a:r>
            <a:r>
              <a:rPr lang="en-US" dirty="0" smtClean="0">
                <a:solidFill>
                  <a:schemeClr val="tx1"/>
                </a:solidFill>
                <a:effectLst>
                  <a:outerShdw sx="0" sy="0">
                    <a:srgbClr val="000000"/>
                  </a:outerShdw>
                </a:effectLst>
              </a:rPr>
              <a:t>directions </a:t>
            </a:r>
            <a:r>
              <a:rPr lang="en-US" dirty="0">
                <a:solidFill>
                  <a:schemeClr val="tx1"/>
                </a:solidFill>
                <a:effectLst>
                  <a:outerShdw sx="0" sy="0">
                    <a:srgbClr val="000000"/>
                  </a:outerShdw>
                </a:effectLst>
              </a:rPr>
              <a:t>shall be issued only by </a:t>
            </a:r>
            <a:r>
              <a:rPr lang="en-US" dirty="0" smtClean="0">
                <a:solidFill>
                  <a:schemeClr val="tx1"/>
                </a:solidFill>
                <a:effectLst>
                  <a:outerShdw sx="0" sy="0">
                    <a:srgbClr val="000000"/>
                  </a:outerShdw>
                </a:effectLst>
              </a:rPr>
              <a:t>ECI</a:t>
            </a:r>
            <a:r>
              <a:rPr lang="en-US" dirty="0">
                <a:solidFill>
                  <a:schemeClr val="tx1"/>
                </a:solidFill>
                <a:effectLst>
                  <a:outerShdw sx="0" sy="0">
                    <a:srgbClr val="000000"/>
                  </a:outerShdw>
                </a:effectLst>
              </a:rPr>
              <a:t/>
            </a:r>
            <a:br>
              <a:rPr lang="en-US" dirty="0">
                <a:solidFill>
                  <a:schemeClr val="tx1"/>
                </a:solidFill>
                <a:effectLst>
                  <a:outerShdw sx="0" sy="0">
                    <a:srgbClr val="000000"/>
                  </a:outerShdw>
                </a:effectLst>
              </a:rPr>
            </a:br>
            <a:endParaRPr lang="en-US" dirty="0">
              <a:solidFill>
                <a:schemeClr val="tx1"/>
              </a:solidFill>
              <a:effectLst>
                <a:outerShdw sx="0" sy="0">
                  <a:srgbClr val="000000"/>
                </a:outerShdw>
              </a:effectLst>
            </a:endParaRPr>
          </a:p>
        </p:txBody>
      </p:sp>
      <p:sp>
        <p:nvSpPr>
          <p:cNvPr id="3" name="Content Placeholder 2"/>
          <p:cNvSpPr>
            <a:spLocks noGrp="1"/>
          </p:cNvSpPr>
          <p:nvPr>
            <p:ph sz="half" idx="1"/>
          </p:nvPr>
        </p:nvSpPr>
        <p:spPr>
          <a:solidFill>
            <a:schemeClr val="accent2">
              <a:lumMod val="60000"/>
              <a:lumOff val="40000"/>
            </a:schemeClr>
          </a:solidFill>
        </p:spPr>
        <p:txBody>
          <a:bodyPr>
            <a:normAutofit fontScale="92500"/>
          </a:bodyPr>
          <a:lstStyle/>
          <a:p>
            <a:pPr marL="92075" indent="0" algn="just">
              <a:lnSpc>
                <a:spcPct val="95000"/>
              </a:lnSpc>
              <a:buNone/>
            </a:pPr>
            <a:r>
              <a:rPr lang="en-US" dirty="0">
                <a:effectLst>
                  <a:outerShdw sx="0" sy="0">
                    <a:srgbClr val="000000"/>
                  </a:outerShdw>
                </a:effectLst>
              </a:rPr>
              <a:t>A clear cut protocol of </a:t>
            </a:r>
            <a:r>
              <a:rPr lang="en-US" b="1" dirty="0">
                <a:solidFill>
                  <a:srgbClr val="C00000"/>
                </a:solidFill>
                <a:effectLst>
                  <a:outerShdw sx="0" sy="0">
                    <a:srgbClr val="000000"/>
                  </a:outerShdw>
                </a:effectLst>
              </a:rPr>
              <a:t>communication between ECI and </a:t>
            </a:r>
            <a:r>
              <a:rPr lang="en-US" b="1" dirty="0" smtClean="0">
                <a:solidFill>
                  <a:srgbClr val="C00000"/>
                </a:solidFill>
                <a:effectLst>
                  <a:outerShdw sx="0" sy="0">
                    <a:srgbClr val="000000"/>
                  </a:outerShdw>
                </a:effectLst>
              </a:rPr>
              <a:t>Union </a:t>
            </a:r>
            <a:r>
              <a:rPr lang="en-US" b="1" dirty="0">
                <a:solidFill>
                  <a:srgbClr val="C00000"/>
                </a:solidFill>
                <a:effectLst>
                  <a:outerShdw sx="0" sy="0">
                    <a:srgbClr val="000000"/>
                  </a:outerShdw>
                </a:effectLst>
              </a:rPr>
              <a:t>Government </a:t>
            </a:r>
            <a:r>
              <a:rPr lang="en-US" dirty="0">
                <a:effectLst>
                  <a:outerShdw sx="0" sy="0">
                    <a:srgbClr val="000000"/>
                  </a:outerShdw>
                </a:effectLst>
              </a:rPr>
              <a:t>on Model Code:</a:t>
            </a:r>
          </a:p>
          <a:p>
            <a:pPr marL="814388" indent="-457200" algn="just">
              <a:lnSpc>
                <a:spcPct val="100000"/>
              </a:lnSpc>
            </a:pPr>
            <a:r>
              <a:rPr lang="en-US" sz="2400" dirty="0">
                <a:effectLst>
                  <a:outerShdw sx="0" sy="0">
                    <a:srgbClr val="000000"/>
                  </a:outerShdw>
                </a:effectLst>
              </a:rPr>
              <a:t>Cabinet Secretary or Committee of Cabinet shall coordinate references from various departments of Union Governments. </a:t>
            </a:r>
          </a:p>
          <a:p>
            <a:pPr marL="814388" indent="-457200" algn="just">
              <a:lnSpc>
                <a:spcPct val="100000"/>
              </a:lnSpc>
            </a:pPr>
            <a:r>
              <a:rPr lang="en-US" sz="2400" dirty="0">
                <a:effectLst>
                  <a:outerShdw sx="0" sy="0">
                    <a:srgbClr val="000000"/>
                  </a:outerShdw>
                </a:effectLst>
              </a:rPr>
              <a:t>Subordinate offices/PSUs to make references through their main Ministry.</a:t>
            </a:r>
          </a:p>
          <a:p>
            <a:endParaRPr lang="en-US" dirty="0"/>
          </a:p>
        </p:txBody>
      </p:sp>
      <p:sp>
        <p:nvSpPr>
          <p:cNvPr id="4" name="Content Placeholder 3"/>
          <p:cNvSpPr>
            <a:spLocks noGrp="1"/>
          </p:cNvSpPr>
          <p:nvPr>
            <p:ph sz="half" idx="2"/>
          </p:nvPr>
        </p:nvSpPr>
        <p:spPr>
          <a:solidFill>
            <a:srgbClr val="FFC000"/>
          </a:solidFill>
        </p:spPr>
        <p:txBody>
          <a:bodyPr>
            <a:normAutofit fontScale="92500"/>
          </a:bodyPr>
          <a:lstStyle/>
          <a:p>
            <a:pPr marL="357188" indent="0" algn="just">
              <a:lnSpc>
                <a:spcPct val="100000"/>
              </a:lnSpc>
              <a:buNone/>
            </a:pPr>
            <a:r>
              <a:rPr lang="en-US" sz="3300" dirty="0">
                <a:solidFill>
                  <a:srgbClr val="C00000"/>
                </a:solidFill>
                <a:effectLst>
                  <a:outerShdw sx="0" sy="0">
                    <a:srgbClr val="000000"/>
                  </a:outerShdw>
                </a:effectLst>
              </a:rPr>
              <a:t>In </a:t>
            </a:r>
            <a:r>
              <a:rPr lang="en-US" sz="3300" dirty="0" smtClean="0">
                <a:solidFill>
                  <a:srgbClr val="C00000"/>
                </a:solidFill>
                <a:effectLst>
                  <a:outerShdw sx="0" sy="0">
                    <a:srgbClr val="000000"/>
                  </a:outerShdw>
                </a:effectLst>
              </a:rPr>
              <a:t>State </a:t>
            </a:r>
            <a:r>
              <a:rPr lang="en-US" sz="3300" dirty="0">
                <a:solidFill>
                  <a:srgbClr val="C00000"/>
                </a:solidFill>
                <a:effectLst>
                  <a:outerShdw sx="0" sy="0">
                    <a:srgbClr val="000000"/>
                  </a:outerShdw>
                </a:effectLst>
              </a:rPr>
              <a:t>Governments</a:t>
            </a:r>
            <a:r>
              <a:rPr lang="en-US" sz="3300" dirty="0" smtClean="0">
                <a:effectLst>
                  <a:outerShdw sx="0" sy="0">
                    <a:srgbClr val="000000"/>
                  </a:outerShdw>
                </a:effectLst>
              </a:rPr>
              <a:t>:-</a:t>
            </a:r>
            <a:r>
              <a:rPr lang="en-US" sz="2400" b="1" dirty="0" smtClean="0"/>
              <a:t> </a:t>
            </a:r>
            <a:r>
              <a:rPr lang="en-US" b="1" dirty="0">
                <a:solidFill>
                  <a:srgbClr val="FF0000"/>
                </a:solidFill>
              </a:rPr>
              <a:t>Screening Committee </a:t>
            </a:r>
            <a:r>
              <a:rPr lang="en-US" sz="2400" b="1" dirty="0" smtClean="0"/>
              <a:t>headed </a:t>
            </a:r>
            <a:r>
              <a:rPr lang="en-US" sz="2400" b="1" dirty="0"/>
              <a:t>by Chief Secretary </a:t>
            </a:r>
            <a:r>
              <a:rPr lang="en-US" sz="2400" dirty="0"/>
              <a:t>and </a:t>
            </a:r>
            <a:r>
              <a:rPr lang="en-US" sz="2400" dirty="0" smtClean="0"/>
              <a:t>consisted of </a:t>
            </a:r>
          </a:p>
          <a:p>
            <a:pPr marL="715962" indent="0">
              <a:buNone/>
            </a:pPr>
            <a:r>
              <a:rPr lang="en-US" sz="2400" b="1" dirty="0" smtClean="0"/>
              <a:t>1. </a:t>
            </a:r>
            <a:r>
              <a:rPr lang="en-US" sz="2400" dirty="0" smtClean="0"/>
              <a:t>Secretary/Pr. </a:t>
            </a:r>
            <a:r>
              <a:rPr lang="en-US" sz="2400" dirty="0"/>
              <a:t>Secretary of Co-ordination </a:t>
            </a:r>
            <a:r>
              <a:rPr lang="en-US" sz="2400" dirty="0" smtClean="0"/>
              <a:t>Department</a:t>
            </a:r>
          </a:p>
          <a:p>
            <a:pPr marL="715962" indent="0">
              <a:buNone/>
            </a:pPr>
            <a:r>
              <a:rPr lang="en-US" sz="2400" b="1" dirty="0" smtClean="0"/>
              <a:t>2. </a:t>
            </a:r>
            <a:r>
              <a:rPr lang="en-US" sz="2400" dirty="0" smtClean="0"/>
              <a:t>General </a:t>
            </a:r>
            <a:r>
              <a:rPr lang="en-US" sz="2400" dirty="0"/>
              <a:t>Administration Department and </a:t>
            </a:r>
            <a:endParaRPr lang="en-US" sz="2400" dirty="0" smtClean="0"/>
          </a:p>
          <a:p>
            <a:pPr marL="715962" indent="0">
              <a:buNone/>
            </a:pPr>
            <a:r>
              <a:rPr lang="en-US" sz="2400" b="1" dirty="0" smtClean="0"/>
              <a:t>3. </a:t>
            </a:r>
            <a:r>
              <a:rPr lang="en-US" sz="2400" dirty="0" smtClean="0"/>
              <a:t>Secretary/Pr. </a:t>
            </a:r>
            <a:r>
              <a:rPr lang="en-US" sz="2400" dirty="0"/>
              <a:t>Secretary of the Department </a:t>
            </a:r>
            <a:r>
              <a:rPr lang="en-US" sz="2400" dirty="0" smtClean="0"/>
              <a:t>concerned for </a:t>
            </a:r>
            <a:r>
              <a:rPr lang="en-US" sz="2400" dirty="0"/>
              <a:t>sending the proposal for approval of </a:t>
            </a:r>
            <a:r>
              <a:rPr lang="en-US" sz="2400" dirty="0" smtClean="0"/>
              <a:t> ECI  </a:t>
            </a:r>
            <a:r>
              <a:rPr lang="en-US" sz="2400" b="1" dirty="0" smtClean="0">
                <a:solidFill>
                  <a:srgbClr val="C00000"/>
                </a:solidFill>
              </a:rPr>
              <a:t>through CEO of the State</a:t>
            </a:r>
            <a:endParaRPr lang="en-US" sz="2400" b="1" dirty="0">
              <a:solidFill>
                <a:srgbClr val="C00000"/>
              </a:solidFill>
            </a:endParaRPr>
          </a:p>
        </p:txBody>
      </p:sp>
    </p:spTree>
    <p:extLst>
      <p:ext uri="{BB962C8B-B14F-4D97-AF65-F5344CB8AC3E}">
        <p14:creationId xmlns:p14="http://schemas.microsoft.com/office/powerpoint/2010/main" val="57713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903" y="210638"/>
            <a:ext cx="3810000" cy="2857500"/>
          </a:xfrm>
          <a:prstGeom prst="rect">
            <a:avLst/>
          </a:prstGeom>
          <a:ln>
            <a:solidFill>
              <a:schemeClr val="accent1">
                <a:lumMod val="50000"/>
              </a:schemeClr>
            </a:solidFill>
          </a:ln>
        </p:spPr>
      </p:pic>
      <p:pic>
        <p:nvPicPr>
          <p:cNvPr id="3" name="Picture 2"/>
          <p:cNvPicPr>
            <a:picLocks noChangeAspect="1"/>
          </p:cNvPicPr>
          <p:nvPr/>
        </p:nvPicPr>
        <p:blipFill>
          <a:blip r:embed="rId4"/>
          <a:stretch>
            <a:fillRect/>
          </a:stretch>
        </p:blipFill>
        <p:spPr>
          <a:xfrm>
            <a:off x="1291045" y="3525339"/>
            <a:ext cx="3708859" cy="2932317"/>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5326351" y="574701"/>
            <a:ext cx="3463904" cy="3959538"/>
          </a:xfrm>
          <a:prstGeom prst="rect">
            <a:avLst/>
          </a:prstGeom>
          <a:ln>
            <a:solidFill>
              <a:schemeClr val="accent2"/>
            </a:solidFill>
          </a:ln>
        </p:spPr>
      </p:pic>
      <p:pic>
        <p:nvPicPr>
          <p:cNvPr id="5" name="Picture 4"/>
          <p:cNvPicPr>
            <a:picLocks noChangeAspect="1"/>
          </p:cNvPicPr>
          <p:nvPr/>
        </p:nvPicPr>
        <p:blipFill>
          <a:blip r:embed="rId6"/>
          <a:stretch>
            <a:fillRect/>
          </a:stretch>
        </p:blipFill>
        <p:spPr>
          <a:xfrm>
            <a:off x="9116703" y="3525339"/>
            <a:ext cx="2599509" cy="3120390"/>
          </a:xfrm>
          <a:prstGeom prst="rect">
            <a:avLst/>
          </a:prstGeom>
          <a:ln>
            <a:solidFill>
              <a:srgbClr val="FF0000"/>
            </a:solidFill>
          </a:ln>
        </p:spPr>
      </p:pic>
      <p:pic>
        <p:nvPicPr>
          <p:cNvPr id="8" name="Picture 7"/>
          <p:cNvPicPr>
            <a:picLocks noChangeAspect="1"/>
          </p:cNvPicPr>
          <p:nvPr/>
        </p:nvPicPr>
        <p:blipFill>
          <a:blip r:embed="rId7"/>
          <a:stretch>
            <a:fillRect/>
          </a:stretch>
        </p:blipFill>
        <p:spPr>
          <a:xfrm>
            <a:off x="9116703" y="813577"/>
            <a:ext cx="2483322" cy="1415597"/>
          </a:xfrm>
          <a:prstGeom prst="rect">
            <a:avLst/>
          </a:prstGeom>
          <a:ln>
            <a:solidFill>
              <a:schemeClr val="accent6">
                <a:lumMod val="50000"/>
              </a:schemeClr>
            </a:solidFill>
          </a:ln>
        </p:spPr>
      </p:pic>
      <p:sp>
        <p:nvSpPr>
          <p:cNvPr id="7" name="TextBox 6"/>
          <p:cNvSpPr txBox="1"/>
          <p:nvPr/>
        </p:nvSpPr>
        <p:spPr>
          <a:xfrm>
            <a:off x="5172895" y="5011106"/>
            <a:ext cx="3790352" cy="1446550"/>
          </a:xfrm>
          <a:prstGeom prst="rect">
            <a:avLst/>
          </a:prstGeom>
          <a:solidFill>
            <a:schemeClr val="accent2"/>
          </a:solidFill>
        </p:spPr>
        <p:txBody>
          <a:bodyPr wrap="square" rtlCol="0">
            <a:spAutoFit/>
          </a:bodyPr>
          <a:lstStyle/>
          <a:p>
            <a:pPr algn="ctr"/>
            <a:r>
              <a:rPr lang="en-US" sz="4400" dirty="0" smtClean="0">
                <a:latin typeface="Bahnschrift SemiLight" panose="020B0502040204020203" pitchFamily="34" charset="0"/>
              </a:rPr>
              <a:t>Ye sab </a:t>
            </a:r>
            <a:r>
              <a:rPr lang="en-US" sz="4400" dirty="0" err="1" smtClean="0">
                <a:latin typeface="Bahnschrift SemiLight" panose="020B0502040204020203" pitchFamily="34" charset="0"/>
              </a:rPr>
              <a:t>kya</a:t>
            </a:r>
            <a:r>
              <a:rPr lang="en-US" sz="4400" dirty="0" smtClean="0">
                <a:latin typeface="Bahnschrift SemiLight" panose="020B0502040204020203" pitchFamily="34" charset="0"/>
              </a:rPr>
              <a:t> </a:t>
            </a:r>
            <a:r>
              <a:rPr lang="en-US" sz="4400" dirty="0" err="1" smtClean="0">
                <a:latin typeface="Bahnschrift SemiLight" panose="020B0502040204020203" pitchFamily="34" charset="0"/>
              </a:rPr>
              <a:t>hai</a:t>
            </a:r>
            <a:r>
              <a:rPr lang="en-US" sz="4400" dirty="0" smtClean="0">
                <a:latin typeface="Bahnschrift SemiLight" panose="020B0502040204020203" pitchFamily="34" charset="0"/>
              </a:rPr>
              <a:t> </a:t>
            </a:r>
            <a:r>
              <a:rPr lang="en-US" sz="4400" dirty="0">
                <a:latin typeface="Bahnschrift SemiLight" panose="020B0502040204020203" pitchFamily="34" charset="0"/>
              </a:rPr>
              <a:t>B</a:t>
            </a:r>
            <a:r>
              <a:rPr lang="en-US" sz="4400" dirty="0" smtClean="0">
                <a:latin typeface="Bahnschrift SemiLight" panose="020B0502040204020203" pitchFamily="34" charset="0"/>
              </a:rPr>
              <a:t>hai !</a:t>
            </a:r>
            <a:endParaRPr lang="en-US" sz="4400" dirty="0">
              <a:latin typeface="Bahnschrift SemiLight" panose="020B0502040204020203" pitchFamily="34" charset="0"/>
            </a:endParaRPr>
          </a:p>
        </p:txBody>
      </p:sp>
    </p:spTree>
    <p:extLst>
      <p:ext uri="{BB962C8B-B14F-4D97-AF65-F5344CB8AC3E}">
        <p14:creationId xmlns:p14="http://schemas.microsoft.com/office/powerpoint/2010/main" val="1794967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5116"/>
            <a:ext cx="10914529" cy="1325563"/>
          </a:xfrm>
        </p:spPr>
        <p:txBody>
          <a:bodyPr>
            <a:normAutofit/>
          </a:bodyPr>
          <a:lstStyle/>
          <a:p>
            <a:pPr algn="ctr"/>
            <a:r>
              <a:rPr lang="en-IN" sz="4000" b="0" dirty="0" smtClean="0"/>
              <a:t>MCC Relaxation Process Flow</a:t>
            </a:r>
            <a:endParaRPr lang="en-IN" sz="4000" b="0" dirty="0"/>
          </a:p>
        </p:txBody>
      </p:sp>
      <p:sp>
        <p:nvSpPr>
          <p:cNvPr id="3" name="Content Placeholder 2"/>
          <p:cNvSpPr>
            <a:spLocks noGrp="1"/>
          </p:cNvSpPr>
          <p:nvPr>
            <p:ph idx="1"/>
          </p:nvPr>
        </p:nvSpPr>
        <p:spPr>
          <a:xfrm>
            <a:off x="838200" y="1745616"/>
            <a:ext cx="2548498" cy="4351338"/>
          </a:xfrm>
        </p:spPr>
        <p:txBody>
          <a:bodyPr>
            <a:normAutofit/>
          </a:bodyPr>
          <a:lstStyle/>
          <a:p>
            <a:endParaRPr lang="en" sz="3200" dirty="0" smtClean="0">
              <a:sym typeface="Roboto"/>
            </a:endParaRPr>
          </a:p>
          <a:p>
            <a:pPr lvl="1"/>
            <a:endParaRPr lang="en-IN" sz="2800" dirty="0"/>
          </a:p>
        </p:txBody>
      </p:sp>
      <p:pic>
        <p:nvPicPr>
          <p:cNvPr id="5" name="Google Shape;151;p28"/>
          <p:cNvPicPr preferRelativeResize="0"/>
          <p:nvPr/>
        </p:nvPicPr>
        <p:blipFill>
          <a:blip r:embed="rId2">
            <a:alphaModFix/>
          </a:blip>
          <a:stretch>
            <a:fillRect/>
          </a:stretch>
        </p:blipFill>
        <p:spPr>
          <a:xfrm>
            <a:off x="3386698" y="0"/>
            <a:ext cx="8366030" cy="6275071"/>
          </a:xfrm>
          <a:prstGeom prst="rect">
            <a:avLst/>
          </a:prstGeom>
          <a:noFill/>
          <a:ln>
            <a:noFill/>
          </a:ln>
        </p:spPr>
      </p:pic>
      <p:sp>
        <p:nvSpPr>
          <p:cNvPr id="4" name="Rectangle 3"/>
          <p:cNvSpPr/>
          <p:nvPr/>
        </p:nvSpPr>
        <p:spPr>
          <a:xfrm>
            <a:off x="760877" y="800160"/>
            <a:ext cx="2548499" cy="2800767"/>
          </a:xfrm>
          <a:prstGeom prst="rect">
            <a:avLst/>
          </a:prstGeom>
        </p:spPr>
        <p:txBody>
          <a:bodyPr wrap="square">
            <a:spAutoFit/>
          </a:bodyPr>
          <a:lstStyle/>
          <a:p>
            <a:r>
              <a:rPr lang="en-IN" sz="4400" dirty="0"/>
              <a:t>MCC Relaxation Process Flow</a:t>
            </a:r>
            <a:endParaRPr lang="en-US" sz="4400" dirty="0"/>
          </a:p>
        </p:txBody>
      </p:sp>
    </p:spTree>
    <p:extLst>
      <p:ext uri="{BB962C8B-B14F-4D97-AF65-F5344CB8AC3E}">
        <p14:creationId xmlns:p14="http://schemas.microsoft.com/office/powerpoint/2010/main" val="370052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MCC Relaxation to be considered by ECI :</a:t>
            </a:r>
            <a:endParaRPr lang="en-US" dirty="0"/>
          </a:p>
        </p:txBody>
      </p:sp>
      <p:sp>
        <p:nvSpPr>
          <p:cNvPr id="3" name="Content Placeholder 2"/>
          <p:cNvSpPr>
            <a:spLocks noGrp="1"/>
          </p:cNvSpPr>
          <p:nvPr>
            <p:ph idx="1"/>
          </p:nvPr>
        </p:nvSpPr>
        <p:spPr/>
        <p:txBody>
          <a:bodyPr/>
          <a:lstStyle/>
          <a:p>
            <a:r>
              <a:rPr lang="en-US" dirty="0" smtClean="0"/>
              <a:t>CEO shall forward only such proposal which have been cleared by </a:t>
            </a:r>
            <a:r>
              <a:rPr lang="en-US" b="1" dirty="0" smtClean="0">
                <a:solidFill>
                  <a:srgbClr val="C00000"/>
                </a:solidFill>
              </a:rPr>
              <a:t>Screening Committee,</a:t>
            </a:r>
            <a:r>
              <a:rPr lang="en-US" dirty="0" smtClean="0"/>
              <a:t> with his specific comments to the Election Commission. </a:t>
            </a:r>
          </a:p>
          <a:p>
            <a:r>
              <a:rPr lang="en-US" dirty="0" smtClean="0"/>
              <a:t>The concerned department shall send the original file to office of the Chief Electoral Officer but </a:t>
            </a:r>
            <a:r>
              <a:rPr lang="en-US" b="1" dirty="0" smtClean="0">
                <a:solidFill>
                  <a:srgbClr val="C00000"/>
                </a:solidFill>
              </a:rPr>
              <a:t>only a self-contained reference be sent through Screening Committee with note of urgency </a:t>
            </a:r>
            <a:r>
              <a:rPr lang="en-US" dirty="0" smtClean="0"/>
              <a:t>as to why the matter cannot wait till MCC period is over. </a:t>
            </a:r>
          </a:p>
          <a:p>
            <a:r>
              <a:rPr lang="en-US" dirty="0" smtClean="0"/>
              <a:t>Chief Electoral Officers shall not send any reference to the Election Commission in cases where clear cut instructions exist to deal with. </a:t>
            </a:r>
            <a:endParaRPr lang="en-IN" dirty="0"/>
          </a:p>
        </p:txBody>
      </p:sp>
    </p:spTree>
    <p:extLst>
      <p:ext uri="{BB962C8B-B14F-4D97-AF65-F5344CB8AC3E}">
        <p14:creationId xmlns:p14="http://schemas.microsoft.com/office/powerpoint/2010/main" val="2697675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83" y="35627"/>
            <a:ext cx="10772775" cy="861389"/>
          </a:xfrm>
        </p:spPr>
        <p:txBody>
          <a:bodyPr/>
          <a:lstStyle/>
          <a:p>
            <a:r>
              <a:rPr lang="en-US" b="1" dirty="0"/>
              <a:t>Broad areas of application of </a:t>
            </a:r>
            <a:r>
              <a:rPr lang="en-US" b="1" dirty="0" smtClean="0"/>
              <a:t>MCC – </a:t>
            </a:r>
            <a:r>
              <a:rPr lang="en-US" b="1" dirty="0" smtClean="0">
                <a:solidFill>
                  <a:srgbClr val="C00000"/>
                </a:solidFill>
              </a:rPr>
              <a:t>HOW ?</a:t>
            </a:r>
            <a:endParaRPr lang="en-IN" dirty="0">
              <a:solidFill>
                <a:srgbClr val="C00000"/>
              </a:solidFill>
            </a:endParaRPr>
          </a:p>
        </p:txBody>
      </p:sp>
      <p:sp>
        <p:nvSpPr>
          <p:cNvPr id="3" name="Content Placeholder 2"/>
          <p:cNvSpPr>
            <a:spLocks noGrp="1"/>
          </p:cNvSpPr>
          <p:nvPr>
            <p:ph idx="1"/>
          </p:nvPr>
        </p:nvSpPr>
        <p:spPr>
          <a:xfrm>
            <a:off x="965983" y="861390"/>
            <a:ext cx="10464398" cy="5836293"/>
          </a:xfrm>
        </p:spPr>
        <p:txBody>
          <a:bodyPr>
            <a:noAutofit/>
          </a:bodyPr>
          <a:lstStyle/>
          <a:p>
            <a:pPr marL="715962" lvl="0" indent="0" fontAlgn="base">
              <a:buNone/>
            </a:pPr>
            <a:r>
              <a:rPr lang="en-US" sz="2400" b="1" dirty="0">
                <a:solidFill>
                  <a:srgbClr val="C00000"/>
                </a:solidFill>
                <a:effectLst>
                  <a:outerShdw sx="0" sy="0">
                    <a:srgbClr val="000000"/>
                  </a:outerShdw>
                </a:effectLst>
              </a:rPr>
              <a:t>MCC on Government </a:t>
            </a:r>
            <a:r>
              <a:rPr lang="en-US" sz="2400" b="1" dirty="0" smtClean="0">
                <a:solidFill>
                  <a:srgbClr val="C00000"/>
                </a:solidFill>
                <a:effectLst>
                  <a:outerShdw sx="0" sy="0">
                    <a:srgbClr val="000000"/>
                  </a:outerShdw>
                </a:effectLst>
              </a:rPr>
              <a:t>Officials : </a:t>
            </a:r>
            <a:r>
              <a:rPr lang="en-US" sz="2400" b="1" dirty="0" smtClean="0">
                <a:solidFill>
                  <a:srgbClr val="FF0000"/>
                </a:solidFill>
                <a:effectLst>
                  <a:outerShdw sx="0" sy="0">
                    <a:srgbClr val="000000"/>
                  </a:outerShdw>
                </a:effectLst>
              </a:rPr>
              <a:t>Officials </a:t>
            </a:r>
            <a:r>
              <a:rPr lang="en-US" sz="2400" b="1" dirty="0">
                <a:solidFill>
                  <a:srgbClr val="FF0000"/>
                </a:solidFill>
                <a:effectLst>
                  <a:outerShdw sx="0" sy="0">
                    <a:srgbClr val="000000"/>
                  </a:outerShdw>
                </a:effectLst>
              </a:rPr>
              <a:t>should not only remain impartial but appear to be impartial </a:t>
            </a:r>
            <a:endParaRPr lang="en-IN" sz="2400" b="1" dirty="0">
              <a:solidFill>
                <a:srgbClr val="FF0000"/>
              </a:solidFill>
              <a:effectLst>
                <a:outerShdw sx="0" sy="0">
                  <a:srgbClr val="000000"/>
                </a:outerShdw>
              </a:effectLst>
            </a:endParaRPr>
          </a:p>
          <a:p>
            <a:pPr marL="814387" lvl="0" indent="-457200" algn="just" defTabSz="536575" fontAlgn="base">
              <a:buFont typeface="Arial" panose="020B0604020202020204" pitchFamily="34" charset="0"/>
              <a:buChar char="•"/>
            </a:pPr>
            <a:r>
              <a:rPr lang="en-US" sz="2400" dirty="0" smtClean="0">
                <a:effectLst>
                  <a:outerShdw sx="0" sy="0">
                    <a:srgbClr val="000000"/>
                  </a:outerShdw>
                </a:effectLst>
              </a:rPr>
              <a:t> Starting </a:t>
            </a:r>
            <a:r>
              <a:rPr lang="en-US" sz="2400" dirty="0">
                <a:effectLst>
                  <a:outerShdw sx="0" sy="0">
                    <a:srgbClr val="000000"/>
                  </a:outerShdw>
                </a:effectLst>
              </a:rPr>
              <a:t>with DGP all Police officials associated </a:t>
            </a:r>
            <a:r>
              <a:rPr lang="en-US" sz="2400" dirty="0" smtClean="0">
                <a:effectLst>
                  <a:outerShdw sx="0" sy="0">
                    <a:srgbClr val="000000"/>
                  </a:outerShdw>
                </a:effectLst>
              </a:rPr>
              <a:t>with election  are deemed to be on deputation</a:t>
            </a:r>
            <a:r>
              <a:rPr lang="en-US" sz="2400" dirty="0" smtClean="0">
                <a:solidFill>
                  <a:schemeClr val="accent1">
                    <a:lumMod val="50000"/>
                  </a:schemeClr>
                </a:solidFill>
                <a:effectLst>
                  <a:outerShdw sx="0" sy="0">
                    <a:srgbClr val="000000"/>
                  </a:outerShdw>
                </a:effectLst>
              </a:rPr>
              <a:t>* </a:t>
            </a:r>
            <a:r>
              <a:rPr lang="en-US" sz="2400" dirty="0" smtClean="0">
                <a:effectLst>
                  <a:outerShdw sx="0" sy="0">
                    <a:srgbClr val="000000"/>
                  </a:outerShdw>
                </a:effectLst>
              </a:rPr>
              <a:t>to the ECI . </a:t>
            </a:r>
          </a:p>
          <a:p>
            <a:pPr marL="814387" lvl="0" indent="-457200" algn="just" defTabSz="536575" fontAlgn="base">
              <a:buFont typeface="Arial" panose="020B0604020202020204" pitchFamily="34" charset="0"/>
              <a:buChar char="•"/>
            </a:pPr>
            <a:r>
              <a:rPr lang="en-US" sz="2400" dirty="0" smtClean="0">
                <a:effectLst>
                  <a:outerShdw sx="0" sy="0">
                    <a:srgbClr val="000000"/>
                  </a:outerShdw>
                </a:effectLst>
              </a:rPr>
              <a:t>(Sec 28A of RPA 1951)</a:t>
            </a:r>
            <a:r>
              <a:rPr lang="en-US" sz="2400" dirty="0" smtClean="0">
                <a:solidFill>
                  <a:schemeClr val="accent1">
                    <a:lumMod val="50000"/>
                  </a:schemeClr>
                </a:solidFill>
                <a:effectLst>
                  <a:outerShdw sx="0" sy="0">
                    <a:srgbClr val="000000"/>
                  </a:outerShdw>
                </a:effectLst>
              </a:rPr>
              <a:t>*From Notification of Election to declaration of result.</a:t>
            </a:r>
          </a:p>
          <a:p>
            <a:pPr marL="814387" lvl="0" indent="-457200" algn="just" defTabSz="536575" fontAlgn="base">
              <a:buFont typeface="Arial" panose="020B0604020202020204" pitchFamily="34" charset="0"/>
              <a:buChar char="•"/>
            </a:pPr>
            <a:r>
              <a:rPr lang="en-US" sz="2400" b="1" dirty="0">
                <a:effectLst>
                  <a:outerShdw sx="0" sy="0">
                    <a:srgbClr val="000000"/>
                  </a:outerShdw>
                </a:effectLst>
              </a:rPr>
              <a:t>Transfer/Posting</a:t>
            </a:r>
            <a:r>
              <a:rPr lang="en-US" sz="2400" dirty="0">
                <a:effectLst>
                  <a:outerShdw sx="0" sy="0">
                    <a:srgbClr val="000000"/>
                  </a:outerShdw>
                </a:effectLst>
              </a:rPr>
              <a:t>-Ban on transfer of officials involved in election work in any capacity without Commission’s prior approval till completion of election </a:t>
            </a:r>
            <a:r>
              <a:rPr lang="en-US" sz="2400" dirty="0" smtClean="0">
                <a:effectLst>
                  <a:outerShdw sx="0" sy="0">
                    <a:srgbClr val="000000"/>
                  </a:outerShdw>
                </a:effectLst>
              </a:rPr>
              <a:t>process.</a:t>
            </a:r>
          </a:p>
          <a:p>
            <a:pPr marL="814387" lvl="0" indent="-457200" algn="just" defTabSz="536575" fontAlgn="base">
              <a:buFont typeface="Arial" panose="020B0604020202020204" pitchFamily="34" charset="0"/>
              <a:buChar char="•"/>
            </a:pPr>
            <a:r>
              <a:rPr lang="en-US" sz="2400" dirty="0" smtClean="0">
                <a:solidFill>
                  <a:srgbClr val="C00000"/>
                </a:solidFill>
                <a:effectLst>
                  <a:outerShdw sx="0" sy="0">
                    <a:srgbClr val="000000"/>
                  </a:outerShdw>
                </a:effectLst>
              </a:rPr>
              <a:t>Officers </a:t>
            </a:r>
            <a:r>
              <a:rPr lang="en-US" sz="2400" dirty="0">
                <a:solidFill>
                  <a:srgbClr val="C00000"/>
                </a:solidFill>
                <a:effectLst>
                  <a:outerShdw sx="0" sy="0">
                    <a:srgbClr val="000000"/>
                  </a:outerShdw>
                </a:effectLst>
              </a:rPr>
              <a:t>not allowed to continue in present posting </a:t>
            </a:r>
            <a:r>
              <a:rPr lang="en-US" sz="2400" dirty="0" smtClean="0">
                <a:solidFill>
                  <a:srgbClr val="C00000"/>
                </a:solidFill>
                <a:effectLst>
                  <a:outerShdw sx="0" sy="0">
                    <a:srgbClr val="000000"/>
                  </a:outerShdw>
                </a:effectLst>
              </a:rPr>
              <a:t>; under home district and 3 out of 4 years criteria in the district </a:t>
            </a:r>
          </a:p>
          <a:p>
            <a:pPr marL="814387" lvl="0" indent="-457200" algn="just" defTabSz="536575" fontAlgn="base">
              <a:buFont typeface="Arial" panose="020B0604020202020204" pitchFamily="34" charset="0"/>
              <a:buChar char="•"/>
            </a:pPr>
            <a:r>
              <a:rPr lang="en-US" sz="2400" dirty="0" smtClean="0">
                <a:solidFill>
                  <a:schemeClr val="accent1">
                    <a:lumMod val="50000"/>
                  </a:schemeClr>
                </a:solidFill>
                <a:effectLst>
                  <a:outerShdw sx="0" sy="0">
                    <a:srgbClr val="000000"/>
                  </a:outerShdw>
                </a:effectLst>
              </a:rPr>
              <a:t>In case of Bye-Elections </a:t>
            </a:r>
            <a:r>
              <a:rPr lang="en-US" sz="2400" dirty="0" smtClean="0">
                <a:effectLst>
                  <a:outerShdw sx="0" sy="0">
                    <a:srgbClr val="000000"/>
                  </a:outerShdw>
                </a:effectLst>
              </a:rPr>
              <a:t>– cut off date </a:t>
            </a:r>
            <a:r>
              <a:rPr lang="en-US" sz="2400" dirty="0" smtClean="0">
                <a:solidFill>
                  <a:schemeClr val="accent1">
                    <a:lumMod val="50000"/>
                  </a:schemeClr>
                </a:solidFill>
                <a:effectLst>
                  <a:outerShdw sx="0" sy="0">
                    <a:srgbClr val="000000"/>
                  </a:outerShdw>
                </a:effectLst>
              </a:rPr>
              <a:t>is date of occurrence of the casual vacancy plus  6 months ; on the last day of which if the officer completes 3 years also she/he will be transferred.</a:t>
            </a:r>
            <a:endParaRPr lang="en-IN" sz="2400" dirty="0">
              <a:effectLst>
                <a:outerShdw sx="0" sy="0">
                  <a:srgbClr val="000000"/>
                </a:outerShdw>
              </a:effectLst>
            </a:endParaRPr>
          </a:p>
        </p:txBody>
      </p:sp>
    </p:spTree>
    <p:extLst>
      <p:ext uri="{BB962C8B-B14F-4D97-AF65-F5344CB8AC3E}">
        <p14:creationId xmlns:p14="http://schemas.microsoft.com/office/powerpoint/2010/main" val="2149859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389" y="253707"/>
            <a:ext cx="11810082" cy="6604293"/>
          </a:xfrm>
        </p:spPr>
        <p:txBody>
          <a:bodyPr>
            <a:normAutofit lnSpcReduction="10000"/>
          </a:bodyPr>
          <a:lstStyle/>
          <a:p>
            <a:pPr marL="1079500" indent="-457200" fontAlgn="base">
              <a:buFont typeface="Arial" panose="020B0604020202020204" pitchFamily="34" charset="0"/>
              <a:buChar char="•"/>
            </a:pPr>
            <a:r>
              <a:rPr lang="en-US" sz="2400" dirty="0">
                <a:solidFill>
                  <a:srgbClr val="FF0000"/>
                </a:solidFill>
                <a:effectLst>
                  <a:outerShdw sx="0" sy="0">
                    <a:srgbClr val="000000"/>
                  </a:outerShdw>
                </a:effectLst>
              </a:rPr>
              <a:t>No officer shall be associated with election if a criminal case is pending.</a:t>
            </a:r>
            <a:endParaRPr lang="en-IN" sz="2400" dirty="0">
              <a:solidFill>
                <a:srgbClr val="FF0000"/>
              </a:solidFill>
              <a:effectLst>
                <a:outerShdw sx="0" sy="0">
                  <a:srgbClr val="000000"/>
                </a:outerShdw>
              </a:effectLst>
            </a:endParaRPr>
          </a:p>
          <a:p>
            <a:pPr marL="1358900" indent="-457200" algn="just" fontAlgn="base">
              <a:buFont typeface="Arial" panose="020B0604020202020204" pitchFamily="34" charset="0"/>
              <a:buChar char="•"/>
            </a:pPr>
            <a:r>
              <a:rPr lang="en-US" sz="2400" dirty="0" smtClean="0">
                <a:effectLst>
                  <a:outerShdw sx="0" sy="0">
                    <a:srgbClr val="000000"/>
                  </a:outerShdw>
                </a:effectLst>
              </a:rPr>
              <a:t>MCC ; Shall cover not only officers appointed for specific election duties like DEO, </a:t>
            </a:r>
            <a:r>
              <a:rPr lang="en-US" sz="2400" dirty="0" err="1" smtClean="0">
                <a:effectLst>
                  <a:outerShdw sx="0" sy="0">
                    <a:srgbClr val="000000"/>
                  </a:outerShdw>
                </a:effectLst>
              </a:rPr>
              <a:t>Dy</a:t>
            </a:r>
            <a:r>
              <a:rPr lang="en-US" sz="2400" dirty="0" smtClean="0">
                <a:effectLst>
                  <a:outerShdw sx="0" sy="0">
                    <a:srgbClr val="000000"/>
                  </a:outerShdw>
                </a:effectLst>
              </a:rPr>
              <a:t> DEO, RO/ARO/ERO/AERO, Nodal </a:t>
            </a:r>
            <a:r>
              <a:rPr lang="en-US" sz="2400" dirty="0">
                <a:effectLst>
                  <a:outerShdw sx="0" sy="0">
                    <a:srgbClr val="000000"/>
                  </a:outerShdw>
                </a:effectLst>
              </a:rPr>
              <a:t>O</a:t>
            </a:r>
            <a:r>
              <a:rPr lang="en-US" sz="2400" dirty="0" smtClean="0">
                <a:effectLst>
                  <a:outerShdw sx="0" sy="0">
                    <a:srgbClr val="000000"/>
                  </a:outerShdw>
                </a:effectLst>
              </a:rPr>
              <a:t>fficers of any specific election works but also district officers like ADM, SDM, Dy. Collector/Joint Collector, </a:t>
            </a:r>
            <a:r>
              <a:rPr lang="en-US" sz="2400" dirty="0" err="1" smtClean="0">
                <a:effectLst>
                  <a:outerShdw sx="0" sy="0">
                    <a:srgbClr val="000000"/>
                  </a:outerShdw>
                </a:effectLst>
              </a:rPr>
              <a:t>Tehsildar</a:t>
            </a:r>
            <a:r>
              <a:rPr lang="en-US" sz="2400" dirty="0" smtClean="0">
                <a:effectLst>
                  <a:outerShdw sx="0" sy="0">
                    <a:srgbClr val="000000"/>
                  </a:outerShdw>
                </a:effectLst>
              </a:rPr>
              <a:t>, BDO or any other officer of equal rank directly deployed for election works.</a:t>
            </a:r>
            <a:endParaRPr lang="en-IN" sz="2400" dirty="0" smtClean="0">
              <a:effectLst>
                <a:outerShdw sx="0" sy="0">
                  <a:srgbClr val="000000"/>
                </a:outerShdw>
              </a:effectLst>
            </a:endParaRPr>
          </a:p>
          <a:p>
            <a:pPr marL="1358900" indent="-457200" algn="just" fontAlgn="base">
              <a:buFont typeface="Arial" panose="020B0604020202020204" pitchFamily="34" charset="0"/>
              <a:buChar char="•"/>
            </a:pPr>
            <a:r>
              <a:rPr lang="en-US" sz="2400" dirty="0" smtClean="0">
                <a:solidFill>
                  <a:srgbClr val="FF0000"/>
                </a:solidFill>
                <a:effectLst>
                  <a:outerShdw sx="0" sy="0">
                    <a:srgbClr val="000000"/>
                  </a:outerShdw>
                </a:effectLst>
              </a:rPr>
              <a:t>Applicable </a:t>
            </a:r>
            <a:r>
              <a:rPr lang="en-US" sz="2400" dirty="0">
                <a:solidFill>
                  <a:srgbClr val="FF0000"/>
                </a:solidFill>
                <a:effectLst>
                  <a:outerShdw sx="0" sy="0">
                    <a:srgbClr val="000000"/>
                  </a:outerShdw>
                </a:effectLst>
              </a:rPr>
              <a:t>to the police department officers of Sub Inspector and all above rank or equivalent ranks</a:t>
            </a:r>
            <a:r>
              <a:rPr lang="en-US" sz="2400" dirty="0">
                <a:effectLst>
                  <a:outerShdw sx="0" sy="0">
                    <a:srgbClr val="000000"/>
                  </a:outerShdw>
                </a:effectLst>
              </a:rPr>
              <a:t>, who are responsible for security arrangement or deployment of police forces in the district at election time. </a:t>
            </a:r>
            <a:endParaRPr lang="en-IN" sz="2400" dirty="0">
              <a:effectLst>
                <a:outerShdw sx="0" sy="0">
                  <a:srgbClr val="000000"/>
                </a:outerShdw>
              </a:effectLst>
            </a:endParaRPr>
          </a:p>
          <a:p>
            <a:pPr marL="1358900" indent="-457200" algn="just" fontAlgn="base">
              <a:buFont typeface="Arial" panose="020B0604020202020204" pitchFamily="34" charset="0"/>
              <a:buChar char="•"/>
            </a:pPr>
            <a:r>
              <a:rPr lang="en-US" sz="2400" dirty="0" smtClean="0">
                <a:effectLst>
                  <a:outerShdw sx="0" sy="0">
                    <a:srgbClr val="000000"/>
                  </a:outerShdw>
                </a:effectLst>
              </a:rPr>
              <a:t>The </a:t>
            </a:r>
            <a:r>
              <a:rPr lang="en-US" sz="2400" dirty="0">
                <a:effectLst>
                  <a:outerShdw sx="0" sy="0">
                    <a:srgbClr val="000000"/>
                  </a:outerShdw>
                </a:effectLst>
              </a:rPr>
              <a:t>Police Sub-Inspectors and above should not be posted in their home district</a:t>
            </a:r>
            <a:r>
              <a:rPr lang="en-US" sz="2400" dirty="0" smtClean="0">
                <a:effectLst>
                  <a:outerShdw sx="0" sy="0">
                    <a:srgbClr val="000000"/>
                  </a:outerShdw>
                </a:effectLst>
              </a:rPr>
              <a:t>.</a:t>
            </a:r>
          </a:p>
          <a:p>
            <a:pPr marL="1358900" indent="-457200" algn="just" fontAlgn="base"/>
            <a:r>
              <a:rPr lang="en-US" sz="2400" dirty="0">
                <a:effectLst>
                  <a:outerShdw sx="0" sy="0">
                    <a:srgbClr val="000000"/>
                  </a:outerShdw>
                </a:effectLst>
              </a:rPr>
              <a:t>If a </a:t>
            </a:r>
            <a:r>
              <a:rPr lang="en-US" sz="2400" dirty="0">
                <a:solidFill>
                  <a:srgbClr val="FF0000"/>
                </a:solidFill>
                <a:effectLst>
                  <a:outerShdw sx="0" sy="0">
                    <a:srgbClr val="000000"/>
                  </a:outerShdw>
                </a:effectLst>
              </a:rPr>
              <a:t>police sub-Inspector </a:t>
            </a:r>
            <a:r>
              <a:rPr lang="en-US" sz="2400" dirty="0">
                <a:effectLst>
                  <a:outerShdw sx="0" sy="0">
                    <a:srgbClr val="000000"/>
                  </a:outerShdw>
                </a:effectLst>
              </a:rPr>
              <a:t>has completed or would be completing a tenure of 3 years out of four years on or before the cutoff date, in a police sub-division, then he </a:t>
            </a:r>
            <a:r>
              <a:rPr lang="en-US" sz="2400" dirty="0">
                <a:solidFill>
                  <a:srgbClr val="FF0000"/>
                </a:solidFill>
                <a:effectLst>
                  <a:outerShdw sx="0" sy="0">
                    <a:srgbClr val="000000"/>
                  </a:outerShdw>
                </a:effectLst>
              </a:rPr>
              <a:t>should be transferred out to a police sub-division which does not fall in the same Assembly Constituency. </a:t>
            </a:r>
            <a:r>
              <a:rPr lang="en-US" sz="2400" dirty="0">
                <a:effectLst>
                  <a:outerShdw sx="0" sy="0">
                    <a:srgbClr val="000000"/>
                  </a:outerShdw>
                </a:effectLst>
              </a:rPr>
              <a:t>If that is not possible due to small size of district, then he/she should be transferred out of the district.</a:t>
            </a:r>
          </a:p>
          <a:p>
            <a:pPr marL="1358900" indent="-457200" algn="just" fontAlgn="base"/>
            <a:r>
              <a:rPr lang="en-US" sz="2400" dirty="0" smtClean="0">
                <a:effectLst>
                  <a:outerShdw sx="0" sy="0">
                    <a:srgbClr val="000000"/>
                  </a:outerShdw>
                </a:effectLst>
              </a:rPr>
              <a:t>A </a:t>
            </a:r>
            <a:r>
              <a:rPr lang="en-US" sz="2400" dirty="0">
                <a:effectLst>
                  <a:outerShdw sx="0" sy="0">
                    <a:srgbClr val="000000"/>
                  </a:outerShdw>
                </a:effectLst>
              </a:rPr>
              <a:t>sub inspector in-charge of Thana is covered by this instruction and to be transferred out of district.</a:t>
            </a:r>
          </a:p>
          <a:p>
            <a:pPr marL="1358900" indent="-457200" algn="just" fontAlgn="base"/>
            <a:r>
              <a:rPr lang="en-US" sz="2400" dirty="0">
                <a:effectLst>
                  <a:outerShdw sx="0" sy="0">
                    <a:srgbClr val="000000"/>
                  </a:outerShdw>
                </a:effectLst>
              </a:rPr>
              <a:t> </a:t>
            </a:r>
            <a:r>
              <a:rPr lang="en-US" sz="2400" dirty="0">
                <a:solidFill>
                  <a:srgbClr val="FF0000"/>
                </a:solidFill>
                <a:effectLst>
                  <a:outerShdw sx="0" sy="0">
                    <a:srgbClr val="000000"/>
                  </a:outerShdw>
                </a:effectLst>
              </a:rPr>
              <a:t>In case of </a:t>
            </a:r>
            <a:r>
              <a:rPr lang="en-US" sz="2400" dirty="0" err="1">
                <a:solidFill>
                  <a:srgbClr val="FF0000"/>
                </a:solidFill>
                <a:effectLst>
                  <a:outerShdw sx="0" sy="0">
                    <a:srgbClr val="000000"/>
                  </a:outerShdw>
                </a:effectLst>
              </a:rPr>
              <a:t>metrocity</a:t>
            </a:r>
            <a:r>
              <a:rPr lang="en-US" sz="2400" dirty="0">
                <a:solidFill>
                  <a:srgbClr val="FF0000"/>
                </a:solidFill>
                <a:effectLst>
                  <a:outerShdw sx="0" sy="0">
                    <a:srgbClr val="000000"/>
                  </a:outerShdw>
                </a:effectLst>
              </a:rPr>
              <a:t>, having less number of districts, territorial consideration may be sub-division in place of district. </a:t>
            </a:r>
          </a:p>
          <a:p>
            <a:pPr marL="1358900" indent="-457200" algn="just" fontAlgn="base">
              <a:buFont typeface="Arial" panose="020B0604020202020204" pitchFamily="34" charset="0"/>
              <a:buChar char="•"/>
            </a:pPr>
            <a:endParaRPr lang="en-IN" sz="2400" dirty="0">
              <a:effectLst>
                <a:outerShdw sx="0" sy="0">
                  <a:srgbClr val="000000"/>
                </a:outerShdw>
              </a:effectLst>
            </a:endParaRPr>
          </a:p>
          <a:p>
            <a:pPr>
              <a:buFont typeface="Arial" panose="020B0604020202020204" pitchFamily="34" charset="0"/>
              <a:buChar char="•"/>
            </a:pPr>
            <a:endParaRPr lang="en-IN" dirty="0"/>
          </a:p>
          <a:p>
            <a:endParaRPr lang="en-IN" dirty="0"/>
          </a:p>
        </p:txBody>
      </p:sp>
    </p:spTree>
    <p:extLst>
      <p:ext uri="{BB962C8B-B14F-4D97-AF65-F5344CB8AC3E}">
        <p14:creationId xmlns:p14="http://schemas.microsoft.com/office/powerpoint/2010/main" val="2573803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100" y="0"/>
            <a:ext cx="11568352" cy="6469711"/>
          </a:xfrm>
        </p:spPr>
        <p:txBody>
          <a:bodyPr/>
          <a:lstStyle/>
          <a:p>
            <a:pPr marL="715963" indent="-265113" algn="just" defTabSz="536575" fontAlgn="base">
              <a:buFont typeface="Wingdings" pitchFamily="2" charset="2"/>
              <a:buChar char="ü"/>
            </a:pPr>
            <a:endParaRPr lang="en-US" dirty="0" smtClean="0">
              <a:effectLst>
                <a:outerShdw sx="0" sy="0">
                  <a:srgbClr val="000000"/>
                </a:outerShdw>
              </a:effectLst>
            </a:endParaRPr>
          </a:p>
          <a:p>
            <a:pPr marL="908050" lvl="0" indent="-457200" algn="just" defTabSz="536575" fontAlgn="base">
              <a:buFont typeface="Arial" panose="020B0604020202020204" pitchFamily="34" charset="0"/>
              <a:buChar char="•"/>
            </a:pPr>
            <a:r>
              <a:rPr lang="en-US" sz="2800" dirty="0">
                <a:effectLst>
                  <a:outerShdw sx="0" sy="0">
                    <a:srgbClr val="000000"/>
                  </a:outerShdw>
                </a:effectLst>
              </a:rPr>
              <a:t> </a:t>
            </a:r>
            <a:r>
              <a:rPr lang="en-US" sz="2800" b="1" dirty="0">
                <a:effectLst>
                  <a:outerShdw sx="0" sy="0">
                    <a:srgbClr val="000000"/>
                  </a:outerShdw>
                </a:effectLst>
              </a:rPr>
              <a:t>Exempted Categories- </a:t>
            </a:r>
            <a:r>
              <a:rPr lang="en-US" sz="2800" dirty="0">
                <a:effectLst>
                  <a:outerShdw sx="0" sy="0">
                    <a:srgbClr val="000000"/>
                  </a:outerShdw>
                </a:effectLst>
              </a:rPr>
              <a:t>Police officials posted in functional departments, doctors, engineers, teachers, principals, sector officer/zonal </a:t>
            </a:r>
            <a:r>
              <a:rPr lang="en-US" sz="2800" dirty="0" err="1">
                <a:effectLst>
                  <a:outerShdw sx="0" sy="0">
                    <a:srgbClr val="000000"/>
                  </a:outerShdw>
                </a:effectLst>
              </a:rPr>
              <a:t>megistrate</a:t>
            </a:r>
            <a:r>
              <a:rPr lang="en-US" sz="2800" dirty="0">
                <a:effectLst>
                  <a:outerShdw sx="0" sy="0">
                    <a:srgbClr val="000000"/>
                  </a:outerShdw>
                </a:effectLst>
              </a:rPr>
              <a:t>, officers posted in state headquarters of the department, officers due to retire within next 6 months</a:t>
            </a:r>
            <a:r>
              <a:rPr lang="en-US" sz="2800" dirty="0" smtClean="0">
                <a:effectLst>
                  <a:outerShdw sx="0" sy="0">
                    <a:srgbClr val="000000"/>
                  </a:outerShdw>
                </a:effectLst>
              </a:rPr>
              <a:t>.</a:t>
            </a:r>
          </a:p>
          <a:p>
            <a:pPr marL="908050" indent="-457200" algn="just" defTabSz="536575" fontAlgn="base">
              <a:buFont typeface="Arial" panose="020B0604020202020204" pitchFamily="34" charset="0"/>
              <a:buChar char="•"/>
            </a:pPr>
            <a:r>
              <a:rPr lang="en-US" sz="2800" b="1" dirty="0" smtClean="0">
                <a:solidFill>
                  <a:srgbClr val="FF0000"/>
                </a:solidFill>
                <a:effectLst>
                  <a:outerShdw sx="0" sy="0">
                    <a:srgbClr val="000000"/>
                  </a:outerShdw>
                </a:effectLst>
              </a:rPr>
              <a:t>Consultation with CEO must and copy of each of the transfer order to be given him.</a:t>
            </a:r>
          </a:p>
          <a:p>
            <a:pPr marL="908050" indent="-457200" algn="just" defTabSz="536575" fontAlgn="base">
              <a:buFont typeface="Arial" panose="020B0604020202020204" pitchFamily="34" charset="0"/>
              <a:buChar char="•"/>
            </a:pPr>
            <a:r>
              <a:rPr lang="en-US" sz="2800" b="1" dirty="0" smtClean="0">
                <a:solidFill>
                  <a:schemeClr val="tx1"/>
                </a:solidFill>
                <a:effectLst>
                  <a:outerShdw sx="0" sy="0">
                    <a:srgbClr val="000000"/>
                  </a:outerShdw>
                </a:effectLst>
              </a:rPr>
              <a:t>Conduct </a:t>
            </a:r>
            <a:r>
              <a:rPr lang="en-US" sz="2800" b="1" dirty="0">
                <a:solidFill>
                  <a:schemeClr val="tx1"/>
                </a:solidFill>
                <a:effectLst>
                  <a:outerShdw sx="0" sy="0">
                    <a:srgbClr val="000000"/>
                  </a:outerShdw>
                </a:effectLst>
              </a:rPr>
              <a:t>of </a:t>
            </a:r>
            <a:r>
              <a:rPr lang="en-US" sz="2800" b="1" dirty="0" smtClean="0">
                <a:solidFill>
                  <a:schemeClr val="tx1"/>
                </a:solidFill>
                <a:effectLst>
                  <a:outerShdw sx="0" sy="0">
                    <a:srgbClr val="000000"/>
                  </a:outerShdw>
                </a:effectLst>
              </a:rPr>
              <a:t>officials :</a:t>
            </a:r>
            <a:endParaRPr lang="en-US" sz="2800" b="1" dirty="0">
              <a:solidFill>
                <a:schemeClr val="tx1"/>
              </a:solidFill>
              <a:effectLst>
                <a:outerShdw sx="0" sy="0">
                  <a:srgbClr val="000000"/>
                </a:outerShdw>
              </a:effectLst>
            </a:endParaRPr>
          </a:p>
          <a:p>
            <a:pPr marL="1173162" lvl="0" indent="-457200" fontAlgn="base">
              <a:buFont typeface="Arial" panose="020B0604020202020204" pitchFamily="34" charset="0"/>
              <a:buChar char="•"/>
            </a:pPr>
            <a:r>
              <a:rPr lang="en-US" sz="2800" dirty="0">
                <a:effectLst>
                  <a:outerShdw sx="0" sy="0">
                    <a:srgbClr val="000000"/>
                  </a:outerShdw>
                </a:effectLst>
              </a:rPr>
              <a:t> No meeting/VC with Ministers/Political functionaries on private tours/visits</a:t>
            </a:r>
            <a:endParaRPr lang="en-IN" sz="2800" dirty="0">
              <a:effectLst>
                <a:outerShdw sx="0" sy="0">
                  <a:srgbClr val="000000"/>
                </a:outerShdw>
              </a:effectLst>
            </a:endParaRPr>
          </a:p>
          <a:p>
            <a:pPr marL="1173162" lvl="0" indent="-457200" fontAlgn="base">
              <a:buFont typeface="Arial" panose="020B0604020202020204" pitchFamily="34" charset="0"/>
              <a:buChar char="•"/>
            </a:pPr>
            <a:r>
              <a:rPr lang="en-US" sz="2800" dirty="0">
                <a:effectLst>
                  <a:outerShdw sx="0" sy="0">
                    <a:srgbClr val="000000"/>
                  </a:outerShdw>
                </a:effectLst>
              </a:rPr>
              <a:t> Restrictions on tour/leave of officers whose spouses are active in </a:t>
            </a:r>
            <a:r>
              <a:rPr lang="en-US" sz="2800" dirty="0" smtClean="0">
                <a:effectLst>
                  <a:outerShdw sx="0" sy="0">
                    <a:srgbClr val="000000"/>
                  </a:outerShdw>
                </a:effectLst>
              </a:rPr>
              <a:t>politics</a:t>
            </a:r>
          </a:p>
          <a:p>
            <a:pPr>
              <a:buFont typeface="Arial" panose="020B0604020202020204" pitchFamily="34" charset="0"/>
              <a:buChar char="•"/>
            </a:pPr>
            <a:endParaRPr lang="en-IN" dirty="0"/>
          </a:p>
        </p:txBody>
      </p:sp>
    </p:spTree>
    <p:extLst>
      <p:ext uri="{BB962C8B-B14F-4D97-AF65-F5344CB8AC3E}">
        <p14:creationId xmlns:p14="http://schemas.microsoft.com/office/powerpoint/2010/main" val="3257753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pPr marL="549275" indent="-457200">
              <a:lnSpc>
                <a:spcPct val="75000"/>
              </a:lnSpc>
            </a:pPr>
            <a:r>
              <a:rPr lang="en-IN" dirty="0" smtClean="0">
                <a:solidFill>
                  <a:srgbClr val="FF0000"/>
                </a:solidFill>
                <a:effectLst>
                  <a:outerShdw sx="0" sy="0">
                    <a:srgbClr val="000000"/>
                  </a:outerShdw>
                </a:effectLst>
              </a:rPr>
              <a:t>MCC on Political </a:t>
            </a:r>
            <a:r>
              <a:rPr lang="en-IN" dirty="0">
                <a:solidFill>
                  <a:srgbClr val="FF0000"/>
                </a:solidFill>
                <a:effectLst>
                  <a:outerShdw sx="0" sy="0">
                    <a:srgbClr val="000000"/>
                  </a:outerShdw>
                </a:effectLst>
              </a:rPr>
              <a:t>parties and candidates </a:t>
            </a:r>
            <a:r>
              <a:rPr lang="en-IN" dirty="0" smtClean="0">
                <a:solidFill>
                  <a:schemeClr val="tx1"/>
                </a:solidFill>
                <a:effectLst>
                  <a:outerShdw sx="0" sy="0">
                    <a:srgbClr val="000000"/>
                  </a:outerShdw>
                </a:effectLst>
              </a:rPr>
              <a:t>:</a:t>
            </a:r>
            <a:br>
              <a:rPr lang="en-IN" dirty="0" smtClean="0">
                <a:solidFill>
                  <a:schemeClr val="tx1"/>
                </a:solidFill>
                <a:effectLst>
                  <a:outerShdw sx="0" sy="0">
                    <a:srgbClr val="000000"/>
                  </a:outerShdw>
                </a:effectLst>
              </a:rPr>
            </a:br>
            <a:r>
              <a:rPr lang="en-IN" sz="3600" dirty="0" smtClean="0">
                <a:solidFill>
                  <a:schemeClr val="tx1"/>
                </a:solidFill>
                <a:effectLst>
                  <a:outerShdw sx="0" sy="0">
                    <a:srgbClr val="000000"/>
                  </a:outerShdw>
                </a:effectLst>
              </a:rPr>
              <a:t>Advisory on do’s </a:t>
            </a:r>
            <a:r>
              <a:rPr lang="en-IN" sz="3600" dirty="0">
                <a:solidFill>
                  <a:schemeClr val="tx1"/>
                </a:solidFill>
                <a:effectLst>
                  <a:outerShdw sx="0" sy="0">
                    <a:srgbClr val="000000"/>
                  </a:outerShdw>
                </a:effectLst>
              </a:rPr>
              <a:t>and don’ts for </a:t>
            </a:r>
            <a:r>
              <a:rPr lang="en-IN" sz="3600" dirty="0" smtClean="0">
                <a:solidFill>
                  <a:schemeClr val="tx1"/>
                </a:solidFill>
                <a:effectLst>
                  <a:outerShdw sx="0" sy="0">
                    <a:srgbClr val="000000"/>
                  </a:outerShdw>
                </a:effectLst>
              </a:rPr>
              <a:t>electioneering</a:t>
            </a:r>
            <a:r>
              <a:rPr lang="en-IN" sz="3600" dirty="0" smtClean="0">
                <a:solidFill>
                  <a:srgbClr val="92D050"/>
                </a:solidFill>
                <a:effectLst>
                  <a:outerShdw sx="0" sy="0">
                    <a:srgbClr val="000000"/>
                  </a:outerShdw>
                </a:effectLst>
                <a:latin typeface="Cambria" panose="02040503050406030204" pitchFamily="18" charset="0"/>
                <a:ea typeface="Cambria" panose="02040503050406030204" pitchFamily="18" charset="0"/>
              </a:rPr>
              <a:t>.</a:t>
            </a:r>
            <a:br>
              <a:rPr lang="en-IN" sz="3600" dirty="0" smtClean="0">
                <a:solidFill>
                  <a:srgbClr val="92D050"/>
                </a:solidFill>
                <a:effectLst>
                  <a:outerShdw sx="0" sy="0">
                    <a:srgbClr val="000000"/>
                  </a:outerShdw>
                </a:effectLst>
                <a:latin typeface="Cambria" panose="02040503050406030204" pitchFamily="18" charset="0"/>
                <a:ea typeface="Cambria" panose="02040503050406030204" pitchFamily="18" charset="0"/>
              </a:rPr>
            </a:br>
            <a:r>
              <a:rPr lang="en-IN" sz="3600" dirty="0" smtClean="0">
                <a:solidFill>
                  <a:schemeClr val="accent1">
                    <a:lumMod val="75000"/>
                  </a:schemeClr>
                </a:solidFill>
                <a:effectLst>
                  <a:outerShdw sx="0" sy="0">
                    <a:srgbClr val="000000"/>
                  </a:outerShdw>
                </a:effectLst>
                <a:latin typeface="Cambria" panose="02040503050406030204" pitchFamily="18" charset="0"/>
                <a:ea typeface="Cambria" panose="02040503050406030204" pitchFamily="18" charset="0"/>
              </a:rPr>
              <a:t>(Ref</a:t>
            </a:r>
            <a:r>
              <a:rPr lang="en-IN" sz="3600" dirty="0">
                <a:solidFill>
                  <a:schemeClr val="accent1">
                    <a:lumMod val="75000"/>
                  </a:schemeClr>
                </a:solidFill>
                <a:effectLst>
                  <a:outerShdw sx="0" sy="0">
                    <a:srgbClr val="000000"/>
                  </a:outerShdw>
                </a:effectLst>
                <a:latin typeface="Cambria" panose="02040503050406030204" pitchFamily="18" charset="0"/>
                <a:ea typeface="Cambria" panose="02040503050406030204" pitchFamily="18" charset="0"/>
              </a:rPr>
              <a:t>. Letter </a:t>
            </a:r>
            <a:r>
              <a:rPr lang="en-IN" sz="3600" dirty="0" smtClean="0">
                <a:solidFill>
                  <a:schemeClr val="accent1">
                    <a:lumMod val="75000"/>
                  </a:schemeClr>
                </a:solidFill>
                <a:effectLst>
                  <a:outerShdw sx="0" sy="0">
                    <a:srgbClr val="000000"/>
                  </a:outerShdw>
                </a:effectLst>
                <a:latin typeface="Cambria" panose="02040503050406030204" pitchFamily="18" charset="0"/>
                <a:ea typeface="Cambria" panose="02040503050406030204" pitchFamily="18" charset="0"/>
              </a:rPr>
              <a:t>No.464   </a:t>
            </a:r>
            <a:r>
              <a:rPr lang="en-IN" sz="3100" dirty="0" smtClean="0">
                <a:solidFill>
                  <a:schemeClr val="accent1">
                    <a:lumMod val="75000"/>
                  </a:schemeClr>
                </a:solidFill>
                <a:effectLst>
                  <a:outerShdw sx="0" sy="0">
                    <a:srgbClr val="000000"/>
                  </a:outerShdw>
                </a:effectLst>
                <a:latin typeface="Cambria" panose="02040503050406030204" pitchFamily="18" charset="0"/>
                <a:ea typeface="Cambria" panose="02040503050406030204" pitchFamily="18" charset="0"/>
              </a:rPr>
              <a:t>Dated 07.01.2007 </a:t>
            </a:r>
            <a:r>
              <a:rPr lang="en-IN" sz="3100" dirty="0">
                <a:solidFill>
                  <a:schemeClr val="accent1">
                    <a:lumMod val="75000"/>
                  </a:schemeClr>
                </a:solidFill>
                <a:effectLst>
                  <a:outerShdw sx="0" sy="0">
                    <a:srgbClr val="000000"/>
                  </a:outerShdw>
                </a:effectLst>
                <a:latin typeface="Cambria" panose="02040503050406030204" pitchFamily="18" charset="0"/>
                <a:ea typeface="Cambria" panose="02040503050406030204" pitchFamily="18" charset="0"/>
              </a:rPr>
              <a:t>of ECI)</a:t>
            </a:r>
          </a:p>
        </p:txBody>
      </p:sp>
      <p:pic>
        <p:nvPicPr>
          <p:cNvPr id="9" name="Content Placeholder 8"/>
          <p:cNvPicPr>
            <a:picLocks noGrp="1" noChangeAspect="1"/>
          </p:cNvPicPr>
          <p:nvPr>
            <p:ph sz="half" idx="1"/>
          </p:nvPr>
        </p:nvPicPr>
        <p:blipFill>
          <a:blip r:embed="rId2"/>
          <a:stretch>
            <a:fillRect/>
          </a:stretch>
        </p:blipFill>
        <p:spPr>
          <a:xfrm>
            <a:off x="1409700" y="2273300"/>
            <a:ext cx="4406900" cy="3449612"/>
          </a:xfrm>
          <a:prstGeom prst="rect">
            <a:avLst/>
          </a:prstGeom>
          <a:ln>
            <a:solidFill>
              <a:schemeClr val="bg2">
                <a:lumMod val="10000"/>
              </a:schemeClr>
            </a:solidFill>
          </a:ln>
          <a:effectLst>
            <a:innerShdw blurRad="63500" dist="50800" dir="18900000">
              <a:prstClr val="black">
                <a:alpha val="50000"/>
              </a:prstClr>
            </a:innerShdw>
          </a:effectLst>
        </p:spPr>
      </p:pic>
      <p:pic>
        <p:nvPicPr>
          <p:cNvPr id="8" name="Content Placeholder 7"/>
          <p:cNvPicPr>
            <a:picLocks noGrp="1" noChangeAspect="1"/>
          </p:cNvPicPr>
          <p:nvPr>
            <p:ph sz="half" idx="2"/>
          </p:nvPr>
        </p:nvPicPr>
        <p:blipFill>
          <a:blip r:embed="rId3"/>
          <a:stretch>
            <a:fillRect/>
          </a:stretch>
        </p:blipFill>
        <p:spPr>
          <a:xfrm>
            <a:off x="6565900" y="2104571"/>
            <a:ext cx="3416300" cy="3618341"/>
          </a:xfrm>
          <a:prstGeom prst="rect">
            <a:avLst/>
          </a:prstGeom>
          <a:ln>
            <a:solidFill>
              <a:schemeClr val="tx2">
                <a:lumMod val="75000"/>
              </a:schemeClr>
            </a:solidFill>
          </a:ln>
        </p:spPr>
      </p:pic>
    </p:spTree>
    <p:extLst>
      <p:ext uri="{BB962C8B-B14F-4D97-AF65-F5344CB8AC3E}">
        <p14:creationId xmlns:p14="http://schemas.microsoft.com/office/powerpoint/2010/main" val="2868093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4172"/>
            <a:ext cx="10820781" cy="6385654"/>
          </a:xfrm>
        </p:spPr>
        <p:txBody>
          <a:bodyPr>
            <a:normAutofit fontScale="92500" lnSpcReduction="10000"/>
          </a:bodyPr>
          <a:lstStyle/>
          <a:p>
            <a:pPr marL="357188" lvl="0" indent="-265113" defTabSz="536575" fontAlgn="base">
              <a:buFont typeface="Arial" pitchFamily="34" charset="0"/>
              <a:buChar char="•"/>
            </a:pPr>
            <a:r>
              <a:rPr lang="en-US" sz="2800" b="1" dirty="0" smtClean="0">
                <a:solidFill>
                  <a:srgbClr val="C00000"/>
                </a:solidFill>
                <a:effectLst>
                  <a:outerShdw sx="0" sy="0">
                    <a:srgbClr val="000000"/>
                  </a:outerShdw>
                </a:effectLst>
              </a:rPr>
              <a:t>MCC </a:t>
            </a:r>
            <a:r>
              <a:rPr lang="en-US" sz="2800" b="1" dirty="0">
                <a:solidFill>
                  <a:srgbClr val="C00000"/>
                </a:solidFill>
                <a:effectLst>
                  <a:outerShdw sx="0" sy="0">
                    <a:srgbClr val="000000"/>
                  </a:outerShdw>
                </a:effectLst>
              </a:rPr>
              <a:t>on Ministers/Chairmen/Members of Commission</a:t>
            </a:r>
            <a:endParaRPr lang="en-IN" sz="2800" b="1" dirty="0">
              <a:solidFill>
                <a:srgbClr val="C00000"/>
              </a:solidFill>
              <a:effectLst>
                <a:outerShdw sx="0" sy="0">
                  <a:srgbClr val="000000"/>
                </a:outerShdw>
              </a:effectLst>
            </a:endParaRPr>
          </a:p>
          <a:p>
            <a:pPr marL="642937" lvl="0" indent="-457200" algn="just" fontAlgn="base">
              <a:buFont typeface="Arial" panose="020B0604020202020204" pitchFamily="34" charset="0"/>
              <a:buChar char="•"/>
            </a:pPr>
            <a:r>
              <a:rPr lang="en-US" sz="3000" dirty="0">
                <a:effectLst>
                  <a:outerShdw sx="0" sy="0">
                    <a:srgbClr val="000000"/>
                  </a:outerShdw>
                </a:effectLst>
              </a:rPr>
              <a:t>No Government official will be called for a meeting </a:t>
            </a:r>
            <a:endParaRPr lang="en-IN" sz="3000" dirty="0">
              <a:effectLst>
                <a:outerShdw sx="0" sy="0">
                  <a:srgbClr val="000000"/>
                </a:outerShdw>
              </a:effectLst>
            </a:endParaRPr>
          </a:p>
          <a:p>
            <a:pPr marL="642937" lvl="0" indent="-457200" algn="just" fontAlgn="base">
              <a:buFont typeface="Arial" panose="020B0604020202020204" pitchFamily="34" charset="0"/>
              <a:buChar char="•"/>
            </a:pPr>
            <a:r>
              <a:rPr lang="en-US" sz="3000" dirty="0">
                <a:effectLst>
                  <a:outerShdw sx="0" sy="0">
                    <a:srgbClr val="000000"/>
                  </a:outerShdw>
                </a:effectLst>
              </a:rPr>
              <a:t>No arrangements on private meetings by Government servant</a:t>
            </a:r>
            <a:endParaRPr lang="en-IN" sz="3000" dirty="0">
              <a:effectLst>
                <a:outerShdw sx="0" sy="0">
                  <a:srgbClr val="000000"/>
                </a:outerShdw>
              </a:effectLst>
            </a:endParaRPr>
          </a:p>
          <a:p>
            <a:pPr marL="642937" lvl="0" indent="-457200" algn="just" fontAlgn="base">
              <a:buFont typeface="Arial" panose="020B0604020202020204" pitchFamily="34" charset="0"/>
              <a:buChar char="•"/>
            </a:pPr>
            <a:r>
              <a:rPr lang="en-US" sz="3000" dirty="0">
                <a:effectLst>
                  <a:outerShdw sx="0" sy="0">
                    <a:srgbClr val="000000"/>
                  </a:outerShdw>
                </a:effectLst>
              </a:rPr>
              <a:t>Expenses on private meetings/journeys will be borne privately.</a:t>
            </a:r>
            <a:endParaRPr lang="en-IN" sz="3000" dirty="0">
              <a:effectLst>
                <a:outerShdw sx="0" sy="0">
                  <a:srgbClr val="000000"/>
                </a:outerShdw>
              </a:effectLst>
            </a:endParaRPr>
          </a:p>
          <a:p>
            <a:pPr marL="642937" lvl="0" indent="-457200" algn="just" fontAlgn="base">
              <a:buFont typeface="Arial" panose="020B0604020202020204" pitchFamily="34" charset="0"/>
              <a:buChar char="•"/>
            </a:pPr>
            <a:r>
              <a:rPr lang="en-US" sz="3000" dirty="0">
                <a:effectLst>
                  <a:outerShdw sx="0" sy="0">
                    <a:srgbClr val="000000"/>
                  </a:outerShdw>
                </a:effectLst>
              </a:rPr>
              <a:t>An official tour shall not be mixed with private tour</a:t>
            </a:r>
            <a:endParaRPr lang="en-IN" sz="3000" dirty="0">
              <a:effectLst>
                <a:outerShdw sx="0" sy="0">
                  <a:srgbClr val="000000"/>
                </a:outerShdw>
              </a:effectLst>
            </a:endParaRPr>
          </a:p>
          <a:p>
            <a:pPr marL="642937" lvl="0" indent="-457200" algn="just" fontAlgn="base">
              <a:buFont typeface="Arial" panose="020B0604020202020204" pitchFamily="34" charset="0"/>
              <a:buChar char="•"/>
            </a:pPr>
            <a:r>
              <a:rPr lang="en-US" sz="3000" dirty="0">
                <a:effectLst>
                  <a:outerShdw sx="0" sy="0">
                    <a:srgbClr val="000000"/>
                  </a:outerShdw>
                </a:effectLst>
              </a:rPr>
              <a:t>No owners at any Republic Day function</a:t>
            </a:r>
            <a:endParaRPr lang="en-IN" sz="3000" dirty="0">
              <a:effectLst>
                <a:outerShdw sx="0" sy="0">
                  <a:srgbClr val="000000"/>
                </a:outerShdw>
              </a:effectLst>
            </a:endParaRPr>
          </a:p>
          <a:p>
            <a:pPr marL="642937" lvl="0" indent="-457200" algn="just" fontAlgn="base">
              <a:buFont typeface="Arial" panose="020B0604020202020204" pitchFamily="34" charset="0"/>
              <a:buChar char="•"/>
            </a:pPr>
            <a:r>
              <a:rPr lang="en-US" sz="3000" dirty="0">
                <a:effectLst>
                  <a:outerShdw sx="0" sy="0">
                    <a:srgbClr val="000000"/>
                  </a:outerShdw>
                </a:effectLst>
              </a:rPr>
              <a:t>Ban on use of official vehicles/pilot car for </a:t>
            </a:r>
            <a:r>
              <a:rPr lang="en-US" sz="3000" dirty="0" smtClean="0">
                <a:effectLst>
                  <a:outerShdw sx="0" sy="0">
                    <a:srgbClr val="000000"/>
                  </a:outerShdw>
                </a:effectLst>
              </a:rPr>
              <a:t>campaigning- </a:t>
            </a:r>
          </a:p>
          <a:p>
            <a:pPr marL="642937" lvl="0" indent="-457200" algn="just" fontAlgn="base">
              <a:buFont typeface="Arial" panose="020B0604020202020204" pitchFamily="34" charset="0"/>
              <a:buChar char="•"/>
            </a:pPr>
            <a:r>
              <a:rPr lang="en-US" sz="3000" b="1" dirty="0" smtClean="0">
                <a:solidFill>
                  <a:srgbClr val="FF0000"/>
                </a:solidFill>
                <a:effectLst>
                  <a:outerShdw sx="0" sy="0">
                    <a:srgbClr val="000000"/>
                  </a:outerShdw>
                </a:effectLst>
              </a:rPr>
              <a:t>No beacon lights.</a:t>
            </a:r>
            <a:endParaRPr lang="en-IN" sz="3000" b="1" dirty="0" smtClean="0">
              <a:solidFill>
                <a:srgbClr val="FF0000"/>
              </a:solidFill>
              <a:effectLst>
                <a:outerShdw sx="0" sy="0">
                  <a:srgbClr val="000000"/>
                </a:outerShdw>
              </a:effectLst>
            </a:endParaRPr>
          </a:p>
          <a:p>
            <a:pPr marL="642937" lvl="0" indent="-457200" algn="just" fontAlgn="base">
              <a:buFont typeface="Arial" panose="020B0604020202020204" pitchFamily="34" charset="0"/>
              <a:buChar char="•"/>
            </a:pPr>
            <a:r>
              <a:rPr lang="en-US" sz="3000" dirty="0" smtClean="0">
                <a:effectLst>
                  <a:outerShdw sx="0" sy="0">
                    <a:srgbClr val="000000"/>
                  </a:outerShdw>
                </a:effectLst>
              </a:rPr>
              <a:t>CM/Union </a:t>
            </a:r>
            <a:r>
              <a:rPr lang="en-US" sz="3000" dirty="0">
                <a:effectLst>
                  <a:outerShdw sx="0" sy="0">
                    <a:srgbClr val="000000"/>
                  </a:outerShdw>
                </a:effectLst>
              </a:rPr>
              <a:t>Cabinet Minister allowed only one </a:t>
            </a:r>
            <a:r>
              <a:rPr lang="en-US" sz="3000" dirty="0" smtClean="0">
                <a:effectLst>
                  <a:outerShdw sx="0" sy="0">
                    <a:srgbClr val="000000"/>
                  </a:outerShdw>
                </a:effectLst>
              </a:rPr>
              <a:t>non-</a:t>
            </a:r>
            <a:r>
              <a:rPr lang="en-US" sz="3000" dirty="0" err="1" smtClean="0">
                <a:effectLst>
                  <a:outerShdw sx="0" sy="0">
                    <a:srgbClr val="000000"/>
                  </a:outerShdw>
                </a:effectLst>
              </a:rPr>
              <a:t>gazzetted</a:t>
            </a:r>
            <a:r>
              <a:rPr lang="en-US" sz="3000" dirty="0" smtClean="0">
                <a:effectLst>
                  <a:outerShdw sx="0" sy="0">
                    <a:srgbClr val="000000"/>
                  </a:outerShdw>
                </a:effectLst>
              </a:rPr>
              <a:t> </a:t>
            </a:r>
            <a:r>
              <a:rPr lang="en-US" sz="3000" dirty="0">
                <a:effectLst>
                  <a:outerShdw sx="0" sy="0">
                    <a:srgbClr val="000000"/>
                  </a:outerShdw>
                </a:effectLst>
              </a:rPr>
              <a:t>personal staff during their visits</a:t>
            </a:r>
            <a:endParaRPr lang="en-IN" sz="3000" dirty="0">
              <a:effectLst>
                <a:outerShdw sx="0" sy="0">
                  <a:srgbClr val="000000"/>
                </a:outerShdw>
              </a:effectLst>
            </a:endParaRPr>
          </a:p>
          <a:p>
            <a:pPr marL="642937" lvl="0" indent="-457200" algn="just" fontAlgn="base">
              <a:buFont typeface="Arial" panose="020B0604020202020204" pitchFamily="34" charset="0"/>
              <a:buChar char="•"/>
            </a:pPr>
            <a:r>
              <a:rPr lang="en-US" sz="2600" b="1" dirty="0">
                <a:solidFill>
                  <a:srgbClr val="FF0000"/>
                </a:solidFill>
                <a:effectLst>
                  <a:outerShdw sx="0" sy="0">
                    <a:srgbClr val="000000"/>
                  </a:outerShdw>
                </a:effectLst>
              </a:rPr>
              <a:t>PM is exempted from above </a:t>
            </a:r>
            <a:r>
              <a:rPr lang="en-US" sz="2600" b="1" dirty="0" smtClean="0">
                <a:solidFill>
                  <a:srgbClr val="FF0000"/>
                </a:solidFill>
                <a:effectLst>
                  <a:outerShdw sx="0" sy="0">
                    <a:srgbClr val="000000"/>
                  </a:outerShdw>
                </a:effectLst>
              </a:rPr>
              <a:t>restrictions , as covered under Blue Book of the Union Government .</a:t>
            </a:r>
            <a:endParaRPr lang="en-IN" sz="2600" b="1" dirty="0">
              <a:solidFill>
                <a:srgbClr val="FF0000"/>
              </a:solidFill>
              <a:effectLst>
                <a:outerShdw sx="0" sy="0">
                  <a:srgbClr val="000000"/>
                </a:outerShdw>
              </a:effectLst>
            </a:endParaRPr>
          </a:p>
          <a:p>
            <a:pPr marL="642937" lvl="0" indent="-457200" algn="just" fontAlgn="base">
              <a:buFont typeface="Arial" panose="020B0604020202020204" pitchFamily="34" charset="0"/>
              <a:buChar char="•"/>
            </a:pPr>
            <a:r>
              <a:rPr lang="en-US" sz="3000" dirty="0">
                <a:effectLst>
                  <a:outerShdw sx="0" sy="0">
                    <a:srgbClr val="000000"/>
                  </a:outerShdw>
                </a:effectLst>
              </a:rPr>
              <a:t>Meetings/Tours on emergent situations in Constituency allowed</a:t>
            </a:r>
            <a:endParaRPr lang="en-IN" sz="3000" dirty="0">
              <a:effectLst>
                <a:outerShdw sx="0" sy="0">
                  <a:srgbClr val="000000"/>
                </a:outerShdw>
              </a:effectLst>
            </a:endParaRPr>
          </a:p>
          <a:p>
            <a:pPr marL="642937" lvl="0" indent="-457200" algn="just" fontAlgn="base">
              <a:buFont typeface="Arial" panose="020B0604020202020204" pitchFamily="34" charset="0"/>
              <a:buChar char="•"/>
            </a:pPr>
            <a:r>
              <a:rPr lang="en-US" sz="3000" dirty="0">
                <a:effectLst>
                  <a:outerShdw sx="0" sy="0">
                    <a:srgbClr val="000000"/>
                  </a:outerShdw>
                </a:effectLst>
              </a:rPr>
              <a:t>No sanction of grant/payment out of discretionary fund.</a:t>
            </a:r>
            <a:endParaRPr lang="en-IN" sz="3000" dirty="0">
              <a:effectLst>
                <a:outerShdw sx="0" sy="0">
                  <a:srgbClr val="000000"/>
                </a:outerShdw>
              </a:effectLst>
            </a:endParaRPr>
          </a:p>
          <a:p>
            <a:pPr>
              <a:buFont typeface="Courier New" panose="02070309020205020404" pitchFamily="49" charset="0"/>
              <a:buChar char="o"/>
            </a:pPr>
            <a:endParaRPr lang="en-IN" sz="2600" dirty="0"/>
          </a:p>
        </p:txBody>
      </p:sp>
      <p:pic>
        <p:nvPicPr>
          <p:cNvPr id="2" name="Picture 1"/>
          <p:cNvPicPr>
            <a:picLocks noChangeAspect="1"/>
          </p:cNvPicPr>
          <p:nvPr/>
        </p:nvPicPr>
        <p:blipFill>
          <a:blip r:embed="rId3"/>
          <a:stretch>
            <a:fillRect/>
          </a:stretch>
        </p:blipFill>
        <p:spPr>
          <a:xfrm>
            <a:off x="9329384" y="2104935"/>
            <a:ext cx="2218372" cy="1825169"/>
          </a:xfrm>
          <a:prstGeom prst="rect">
            <a:avLst/>
          </a:prstGeom>
          <a:ln>
            <a:solidFill>
              <a:srgbClr val="FF0000"/>
            </a:solidFill>
          </a:ln>
        </p:spPr>
      </p:pic>
      <p:cxnSp>
        <p:nvCxnSpPr>
          <p:cNvPr id="6" name="Straight Connector 5"/>
          <p:cNvCxnSpPr/>
          <p:nvPr/>
        </p:nvCxnSpPr>
        <p:spPr>
          <a:xfrm flipV="1">
            <a:off x="9533485" y="2351313"/>
            <a:ext cx="1867988" cy="1332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504576" y="2351313"/>
            <a:ext cx="1867988" cy="1332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498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313509"/>
            <a:ext cx="10972800" cy="6257108"/>
          </a:xfrm>
        </p:spPr>
        <p:txBody>
          <a:bodyPr>
            <a:normAutofit fontScale="85000" lnSpcReduction="20000"/>
          </a:bodyPr>
          <a:lstStyle/>
          <a:p>
            <a:pPr lvl="0" defTabSz="623888" fontAlgn="base">
              <a:buFont typeface="Arial" pitchFamily="34" charset="0"/>
              <a:buChar char="•"/>
            </a:pPr>
            <a:r>
              <a:rPr lang="en-US" dirty="0" smtClean="0">
                <a:solidFill>
                  <a:srgbClr val="C00000"/>
                </a:solidFill>
                <a:effectLst>
                  <a:outerShdw sx="0" sy="0">
                    <a:srgbClr val="000000"/>
                  </a:outerShdw>
                </a:effectLst>
              </a:rPr>
              <a:t>   </a:t>
            </a:r>
            <a:r>
              <a:rPr lang="en-US" sz="2800" b="1" dirty="0" smtClean="0">
                <a:solidFill>
                  <a:srgbClr val="C00000"/>
                </a:solidFill>
                <a:effectLst>
                  <a:outerShdw sx="0" sy="0">
                    <a:srgbClr val="000000"/>
                  </a:outerShdw>
                </a:effectLst>
              </a:rPr>
              <a:t>MCC </a:t>
            </a:r>
            <a:r>
              <a:rPr lang="en-US" sz="2800" b="1" dirty="0">
                <a:solidFill>
                  <a:srgbClr val="C00000"/>
                </a:solidFill>
                <a:effectLst>
                  <a:outerShdw sx="0" sy="0">
                    <a:srgbClr val="000000"/>
                  </a:outerShdw>
                </a:effectLst>
              </a:rPr>
              <a:t>for </a:t>
            </a:r>
            <a:r>
              <a:rPr lang="en-US" sz="2800" b="1" dirty="0" smtClean="0">
                <a:solidFill>
                  <a:srgbClr val="C00000"/>
                </a:solidFill>
                <a:effectLst>
                  <a:outerShdw sx="0" sy="0">
                    <a:srgbClr val="000000"/>
                  </a:outerShdw>
                </a:effectLst>
              </a:rPr>
              <a:t>Political Parties/Candidates</a:t>
            </a:r>
            <a:endParaRPr lang="en-IN" sz="2800" b="1" dirty="0">
              <a:solidFill>
                <a:srgbClr val="C00000"/>
              </a:solidFill>
              <a:effectLst>
                <a:outerShdw sx="0" sy="0">
                  <a:srgbClr val="000000"/>
                </a:outerShdw>
              </a:effectLst>
            </a:endParaRPr>
          </a:p>
          <a:p>
            <a:pPr marL="722312" lvl="0" indent="-457200" algn="just" fontAlgn="base">
              <a:buFont typeface="Arial" panose="020B0604020202020204" pitchFamily="34" charset="0"/>
              <a:buChar char="•"/>
            </a:pPr>
            <a:r>
              <a:rPr lang="en-US" sz="2800" dirty="0" smtClean="0">
                <a:effectLst>
                  <a:outerShdw sx="0" sy="0">
                    <a:srgbClr val="000000"/>
                  </a:outerShdw>
                </a:effectLst>
              </a:rPr>
              <a:t>Criticism to be confined to policies/</a:t>
            </a:r>
            <a:r>
              <a:rPr lang="en-US" sz="2800" dirty="0" err="1" smtClean="0">
                <a:effectLst>
                  <a:outerShdw sx="0" sy="0">
                    <a:srgbClr val="000000"/>
                  </a:outerShdw>
                </a:effectLst>
              </a:rPr>
              <a:t>programmes</a:t>
            </a:r>
            <a:r>
              <a:rPr lang="en-US" sz="2800" dirty="0" smtClean="0">
                <a:effectLst>
                  <a:outerShdw sx="0" sy="0">
                    <a:srgbClr val="000000"/>
                  </a:outerShdw>
                </a:effectLst>
              </a:rPr>
              <a:t>/past record of rival candidates/ parties.</a:t>
            </a:r>
            <a:endParaRPr lang="en-IN" sz="2800" dirty="0" smtClean="0">
              <a:effectLst>
                <a:outerShdw sx="0" sy="0">
                  <a:srgbClr val="000000"/>
                </a:outerShdw>
              </a:effectLst>
            </a:endParaRPr>
          </a:p>
          <a:p>
            <a:pPr marL="722312" lvl="0" indent="-457200" algn="just" fontAlgn="base">
              <a:buFont typeface="Arial" panose="020B0604020202020204" pitchFamily="34" charset="0"/>
              <a:buChar char="•"/>
            </a:pPr>
            <a:r>
              <a:rPr lang="en-US" sz="2800" dirty="0" smtClean="0">
                <a:effectLst>
                  <a:outerShdw sx="0" sy="0">
                    <a:srgbClr val="000000"/>
                  </a:outerShdw>
                </a:effectLst>
              </a:rPr>
              <a:t>No </a:t>
            </a:r>
            <a:r>
              <a:rPr lang="en-US" sz="2800" dirty="0">
                <a:effectLst>
                  <a:outerShdw sx="0" sy="0">
                    <a:srgbClr val="000000"/>
                  </a:outerShdw>
                </a:effectLst>
              </a:rPr>
              <a:t>criticism of private life/unverified </a:t>
            </a:r>
            <a:r>
              <a:rPr lang="en-US" sz="2800" dirty="0" smtClean="0">
                <a:effectLst>
                  <a:outerShdw sx="0" sy="0">
                    <a:srgbClr val="000000"/>
                  </a:outerShdw>
                </a:effectLst>
              </a:rPr>
              <a:t>allegations.</a:t>
            </a:r>
            <a:endParaRPr lang="en-IN" sz="2800" dirty="0">
              <a:effectLst>
                <a:outerShdw sx="0" sy="0">
                  <a:srgbClr val="000000"/>
                </a:outerShdw>
              </a:effectLst>
            </a:endParaRPr>
          </a:p>
          <a:p>
            <a:pPr marL="722312" lvl="0" indent="-457200" algn="just" fontAlgn="base">
              <a:buFont typeface="Arial" panose="020B0604020202020204" pitchFamily="34" charset="0"/>
              <a:buChar char="•"/>
            </a:pPr>
            <a:r>
              <a:rPr lang="en-US" sz="2800" dirty="0">
                <a:effectLst>
                  <a:outerShdw sx="0" sy="0">
                    <a:srgbClr val="000000"/>
                  </a:outerShdw>
                </a:effectLst>
              </a:rPr>
              <a:t>No appeal to caste/communal </a:t>
            </a:r>
            <a:r>
              <a:rPr lang="en-US" sz="2800" dirty="0" smtClean="0">
                <a:effectLst>
                  <a:outerShdw sx="0" sy="0">
                    <a:srgbClr val="000000"/>
                  </a:outerShdw>
                </a:effectLst>
              </a:rPr>
              <a:t>feelings.</a:t>
            </a:r>
            <a:endParaRPr lang="en-IN" sz="2800" dirty="0">
              <a:effectLst>
                <a:outerShdw sx="0" sy="0">
                  <a:srgbClr val="000000"/>
                </a:outerShdw>
              </a:effectLst>
            </a:endParaRPr>
          </a:p>
          <a:p>
            <a:pPr marL="722312" lvl="0" indent="-457200" algn="just" fontAlgn="base">
              <a:buFont typeface="Arial" panose="020B0604020202020204" pitchFamily="34" charset="0"/>
              <a:buChar char="•"/>
            </a:pPr>
            <a:r>
              <a:rPr lang="en-US" sz="2800" dirty="0">
                <a:effectLst>
                  <a:outerShdw sx="0" sy="0">
                    <a:srgbClr val="000000"/>
                  </a:outerShdw>
                </a:effectLst>
              </a:rPr>
              <a:t>Corrupt practices like bribery, intimidation, impersonation, canvassing within 100 meters of polling stations, holding public meetings during the period of 48 hours, transport/conveyance of voters to and fro polling stations should be </a:t>
            </a:r>
            <a:r>
              <a:rPr lang="en-US" sz="2800" dirty="0" smtClean="0">
                <a:effectLst>
                  <a:outerShdw sx="0" sy="0">
                    <a:srgbClr val="000000"/>
                  </a:outerShdw>
                </a:effectLst>
              </a:rPr>
              <a:t>avoided.</a:t>
            </a:r>
          </a:p>
          <a:p>
            <a:pPr marL="722312" lvl="0" indent="-457200" algn="just" fontAlgn="base">
              <a:buFont typeface="Arial" panose="020B0604020202020204" pitchFamily="34" charset="0"/>
              <a:buChar char="•"/>
            </a:pPr>
            <a:r>
              <a:rPr lang="en-US" sz="2800" dirty="0" smtClean="0">
                <a:solidFill>
                  <a:srgbClr val="C00000"/>
                </a:solidFill>
                <a:effectLst>
                  <a:outerShdw sx="0" sy="0">
                    <a:srgbClr val="000000"/>
                  </a:outerShdw>
                </a:effectLst>
              </a:rPr>
              <a:t>No political person should continue to stay in the ban period of 48 hours in the AC if not a voter of that AC..* </a:t>
            </a:r>
            <a:r>
              <a:rPr lang="en-US" sz="2800" dirty="0" smtClean="0">
                <a:solidFill>
                  <a:schemeClr val="accent1">
                    <a:lumMod val="50000"/>
                  </a:schemeClr>
                </a:solidFill>
                <a:effectLst>
                  <a:outerShdw sx="0" sy="0">
                    <a:srgbClr val="000000"/>
                  </a:outerShdw>
                </a:effectLst>
              </a:rPr>
              <a:t>Interesting case study of a leader who stayed during ban period citing health reasons and was subjected to 24x7 surveillance by the SST besides facing the medical board. </a:t>
            </a:r>
            <a:endParaRPr lang="en-IN" sz="2800" dirty="0">
              <a:solidFill>
                <a:schemeClr val="accent1">
                  <a:lumMod val="50000"/>
                </a:schemeClr>
              </a:solidFill>
              <a:effectLst>
                <a:outerShdw sx="0" sy="0">
                  <a:srgbClr val="000000"/>
                </a:outerShdw>
              </a:effectLst>
            </a:endParaRPr>
          </a:p>
          <a:p>
            <a:pPr marL="722312" lvl="0" indent="-457200" algn="just" fontAlgn="base">
              <a:buFont typeface="Arial" panose="020B0604020202020204" pitchFamily="34" charset="0"/>
              <a:buChar char="•"/>
            </a:pPr>
            <a:r>
              <a:rPr lang="en-US" sz="2800" dirty="0">
                <a:effectLst>
                  <a:outerShdw sx="0" sy="0">
                    <a:srgbClr val="000000"/>
                  </a:outerShdw>
                </a:effectLst>
              </a:rPr>
              <a:t>No picketing/demonstration in front of houses of individuals</a:t>
            </a:r>
            <a:endParaRPr lang="en-IN" sz="2800" dirty="0">
              <a:effectLst>
                <a:outerShdw sx="0" sy="0">
                  <a:srgbClr val="000000"/>
                </a:outerShdw>
              </a:effectLst>
            </a:endParaRPr>
          </a:p>
          <a:p>
            <a:pPr marL="722312" lvl="0" indent="-457200" algn="just" fontAlgn="base">
              <a:buFont typeface="Arial" panose="020B0604020202020204" pitchFamily="34" charset="0"/>
              <a:buChar char="•"/>
            </a:pPr>
            <a:r>
              <a:rPr lang="en-US" sz="2800" dirty="0" smtClean="0">
                <a:effectLst>
                  <a:outerShdw sx="0" sy="0">
                    <a:srgbClr val="000000"/>
                  </a:outerShdw>
                </a:effectLst>
              </a:rPr>
              <a:t>No use of any individuals land/premises for election hearing without his permission</a:t>
            </a:r>
          </a:p>
          <a:p>
            <a:pPr marL="722312" lvl="0" indent="-457200" algn="just" fontAlgn="base">
              <a:buFont typeface="Arial" panose="020B0604020202020204" pitchFamily="34" charset="0"/>
              <a:buChar char="•"/>
            </a:pPr>
            <a:r>
              <a:rPr lang="en-US" sz="2800" dirty="0" smtClean="0">
                <a:effectLst>
                  <a:outerShdw sx="0" sy="0">
                    <a:srgbClr val="000000"/>
                  </a:outerShdw>
                </a:effectLst>
              </a:rPr>
              <a:t>No obstruction in meetings/processions organized by other parties</a:t>
            </a:r>
            <a:endParaRPr lang="en-IN" sz="2800" dirty="0" smtClean="0">
              <a:effectLst>
                <a:outerShdw sx="0" sy="0">
                  <a:srgbClr val="000000"/>
                </a:outerShdw>
              </a:effectLst>
            </a:endParaRPr>
          </a:p>
          <a:p>
            <a:pPr marL="722312" lvl="0" indent="-457200" algn="just" fontAlgn="base">
              <a:buFont typeface="Arial" panose="020B0604020202020204" pitchFamily="34" charset="0"/>
              <a:buChar char="•"/>
            </a:pPr>
            <a:r>
              <a:rPr lang="en-US" sz="2800" dirty="0" smtClean="0">
                <a:effectLst>
                  <a:outerShdw sx="0" sy="0">
                    <a:srgbClr val="000000"/>
                  </a:outerShdw>
                </a:effectLst>
              </a:rPr>
              <a:t>Holding of meeting/rally/loud speaker/vehicles/public grounds/guest house with proper permission from concerned Government department.</a:t>
            </a:r>
            <a:endParaRPr lang="en-IN" sz="2800" dirty="0" smtClean="0">
              <a:effectLst>
                <a:outerShdw sx="0" sy="0">
                  <a:srgbClr val="000000"/>
                </a:outerShdw>
              </a:effectLst>
            </a:endParaRPr>
          </a:p>
          <a:p>
            <a:pPr>
              <a:buFont typeface="Arial" panose="020B0604020202020204" pitchFamily="34" charset="0"/>
              <a:buChar char="•"/>
            </a:pPr>
            <a:endParaRPr lang="en-IN" dirty="0"/>
          </a:p>
        </p:txBody>
      </p:sp>
    </p:spTree>
    <p:extLst>
      <p:ext uri="{BB962C8B-B14F-4D97-AF65-F5344CB8AC3E}">
        <p14:creationId xmlns:p14="http://schemas.microsoft.com/office/powerpoint/2010/main" val="703722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58" y="198783"/>
            <a:ext cx="11542642" cy="6453808"/>
          </a:xfrm>
        </p:spPr>
        <p:txBody>
          <a:bodyPr>
            <a:normAutofit/>
          </a:bodyPr>
          <a:lstStyle/>
          <a:p>
            <a:pPr marL="357188" lvl="0" indent="-265113" defTabSz="536575" fontAlgn="base">
              <a:buFont typeface="Arial" pitchFamily="34" charset="0"/>
              <a:buChar char="•"/>
            </a:pPr>
            <a:r>
              <a:rPr lang="en-US" sz="3000" b="1" dirty="0" smtClean="0">
                <a:solidFill>
                  <a:srgbClr val="C00000"/>
                </a:solidFill>
                <a:effectLst>
                  <a:outerShdw sx="0" sy="0">
                    <a:srgbClr val="000000"/>
                  </a:outerShdw>
                </a:effectLst>
              </a:rPr>
              <a:t>MCC </a:t>
            </a:r>
            <a:r>
              <a:rPr lang="en-US" sz="3000" b="1" dirty="0">
                <a:solidFill>
                  <a:srgbClr val="C00000"/>
                </a:solidFill>
                <a:effectLst>
                  <a:outerShdw sx="0" sy="0">
                    <a:srgbClr val="000000"/>
                  </a:outerShdw>
                </a:effectLst>
              </a:rPr>
              <a:t>for use of </a:t>
            </a:r>
            <a:r>
              <a:rPr lang="en-US" sz="3000" b="1" dirty="0" smtClean="0">
                <a:solidFill>
                  <a:srgbClr val="C00000"/>
                </a:solidFill>
                <a:effectLst>
                  <a:outerShdw sx="0" sy="0">
                    <a:srgbClr val="000000"/>
                  </a:outerShdw>
                </a:effectLst>
              </a:rPr>
              <a:t> vehicles :</a:t>
            </a:r>
          </a:p>
          <a:p>
            <a:pPr marL="814388" lvl="0" indent="-457200" fontAlgn="base">
              <a:buFont typeface="Arial" panose="020B0604020202020204" pitchFamily="34" charset="0"/>
              <a:buChar char="•"/>
            </a:pPr>
            <a:endParaRPr lang="en-US" sz="2400" dirty="0" smtClean="0">
              <a:effectLst>
                <a:outerShdw sx="0" sy="0">
                  <a:srgbClr val="000000"/>
                </a:outerShdw>
              </a:effectLst>
              <a:latin typeface="Cambria" panose="02040503050406030204" pitchFamily="18" charset="0"/>
              <a:ea typeface="Cambria" panose="02040503050406030204" pitchFamily="18" charset="0"/>
            </a:endParaRPr>
          </a:p>
          <a:p>
            <a:pPr marL="814388" lvl="0" indent="-457200" fontAlgn="base">
              <a:buFont typeface="Arial" panose="020B0604020202020204" pitchFamily="34" charset="0"/>
              <a:buChar char="•"/>
            </a:pPr>
            <a:endParaRPr lang="en-US" sz="2400" dirty="0">
              <a:effectLst>
                <a:outerShdw sx="0" sy="0">
                  <a:srgbClr val="000000"/>
                </a:outerShdw>
              </a:effectLst>
              <a:latin typeface="Cambria" panose="02040503050406030204" pitchFamily="18" charset="0"/>
              <a:ea typeface="Cambria" panose="02040503050406030204" pitchFamily="18" charset="0"/>
            </a:endParaRPr>
          </a:p>
          <a:p>
            <a:pPr marL="814388" lvl="0" indent="-457200" fontAlgn="base">
              <a:buFont typeface="Arial" panose="020B0604020202020204" pitchFamily="34" charset="0"/>
              <a:buChar char="•"/>
            </a:pPr>
            <a:endParaRPr lang="en-US" sz="2400" dirty="0" smtClean="0">
              <a:effectLst>
                <a:outerShdw sx="0" sy="0">
                  <a:srgbClr val="000000"/>
                </a:outerShdw>
              </a:effectLst>
              <a:latin typeface="Cambria" panose="02040503050406030204" pitchFamily="18" charset="0"/>
              <a:ea typeface="Cambria" panose="02040503050406030204" pitchFamily="18" charset="0"/>
            </a:endParaRPr>
          </a:p>
          <a:p>
            <a:pPr marL="814388" lvl="0" indent="-457200" fontAlgn="base">
              <a:buFont typeface="Arial" panose="020B0604020202020204" pitchFamily="34" charset="0"/>
              <a:buChar char="•"/>
            </a:pPr>
            <a:r>
              <a:rPr lang="en-US" sz="2400" dirty="0" smtClean="0">
                <a:effectLst>
                  <a:outerShdw sx="0" sy="0">
                    <a:srgbClr val="000000"/>
                  </a:outerShdw>
                </a:effectLst>
                <a:latin typeface="Cambria" panose="02040503050406030204" pitchFamily="18" charset="0"/>
                <a:ea typeface="Cambria" panose="02040503050406030204" pitchFamily="18" charset="0"/>
              </a:rPr>
              <a:t>No official vehicles for campaigning .</a:t>
            </a:r>
            <a:endParaRPr lang="en-IN" sz="2400" dirty="0" smtClean="0">
              <a:effectLst>
                <a:outerShdw sx="0" sy="0">
                  <a:srgbClr val="000000"/>
                </a:outerShdw>
              </a:effectLst>
              <a:latin typeface="Cambria" panose="02040503050406030204" pitchFamily="18" charset="0"/>
              <a:ea typeface="Cambria" panose="02040503050406030204" pitchFamily="18" charset="0"/>
            </a:endParaRPr>
          </a:p>
          <a:p>
            <a:pPr marL="814388" lvl="0" indent="-457200" algn="just" fontAlgn="base">
              <a:buFont typeface="Arial" panose="020B0604020202020204" pitchFamily="34" charset="0"/>
              <a:buChar char="•"/>
            </a:pPr>
            <a:r>
              <a:rPr lang="en-US" sz="2400" dirty="0" smtClean="0">
                <a:effectLst>
                  <a:outerShdw sx="0" sy="0">
                    <a:srgbClr val="000000"/>
                  </a:outerShdw>
                </a:effectLst>
                <a:latin typeface="Cambria" panose="02040503050406030204" pitchFamily="18" charset="0"/>
                <a:ea typeface="Cambria" panose="02040503050406030204" pitchFamily="18" charset="0"/>
              </a:rPr>
              <a:t>Max 3 </a:t>
            </a:r>
            <a:r>
              <a:rPr lang="en-US" sz="2400" dirty="0">
                <a:effectLst>
                  <a:outerShdw sx="0" sy="0">
                    <a:srgbClr val="000000"/>
                  </a:outerShdw>
                </a:effectLst>
                <a:latin typeface="Cambria" panose="02040503050406030204" pitchFamily="18" charset="0"/>
                <a:ea typeface="Cambria" panose="02040503050406030204" pitchFamily="18" charset="0"/>
              </a:rPr>
              <a:t>vehicles </a:t>
            </a:r>
            <a:r>
              <a:rPr lang="en-US" sz="2400" dirty="0" smtClean="0">
                <a:effectLst>
                  <a:outerShdw sx="0" sy="0">
                    <a:srgbClr val="000000"/>
                  </a:outerShdw>
                </a:effectLst>
                <a:latin typeface="Cambria" panose="02040503050406030204" pitchFamily="18" charset="0"/>
                <a:ea typeface="Cambria" panose="02040503050406030204" pitchFamily="18" charset="0"/>
              </a:rPr>
              <a:t>in 100 </a:t>
            </a:r>
            <a:r>
              <a:rPr lang="en-US" sz="2400" dirty="0" err="1" smtClean="0">
                <a:effectLst>
                  <a:outerShdw sx="0" sy="0">
                    <a:srgbClr val="000000"/>
                  </a:outerShdw>
                </a:effectLst>
                <a:latin typeface="Cambria" panose="02040503050406030204" pitchFamily="18" charset="0"/>
                <a:ea typeface="Cambria" panose="02040503050406030204" pitchFamily="18" charset="0"/>
              </a:rPr>
              <a:t>mtrs</a:t>
            </a:r>
            <a:r>
              <a:rPr lang="en-US" sz="2400" dirty="0" smtClean="0">
                <a:effectLst>
                  <a:outerShdw sx="0" sy="0">
                    <a:srgbClr val="000000"/>
                  </a:outerShdw>
                </a:effectLst>
                <a:latin typeface="Cambria" panose="02040503050406030204" pitchFamily="18" charset="0"/>
                <a:ea typeface="Cambria" panose="02040503050406030204" pitchFamily="18" charset="0"/>
              </a:rPr>
              <a:t> </a:t>
            </a:r>
            <a:r>
              <a:rPr lang="en-US" sz="2400" dirty="0">
                <a:effectLst>
                  <a:outerShdw sx="0" sy="0">
                    <a:srgbClr val="000000"/>
                  </a:outerShdw>
                </a:effectLst>
                <a:latin typeface="Cambria" panose="02040503050406030204" pitchFamily="18" charset="0"/>
                <a:ea typeface="Cambria" panose="02040503050406030204" pitchFamily="18" charset="0"/>
              </a:rPr>
              <a:t>of </a:t>
            </a:r>
            <a:r>
              <a:rPr lang="en-US" sz="2400" dirty="0" smtClean="0">
                <a:effectLst>
                  <a:outerShdw sx="0" sy="0">
                    <a:srgbClr val="000000"/>
                  </a:outerShdw>
                </a:effectLst>
                <a:latin typeface="Cambria" panose="02040503050406030204" pitchFamily="18" charset="0"/>
                <a:ea typeface="Cambria" panose="02040503050406030204" pitchFamily="18" charset="0"/>
              </a:rPr>
              <a:t>RO/ARO office during filing of Nominations.</a:t>
            </a:r>
          </a:p>
          <a:p>
            <a:pPr marL="814388" lvl="0" indent="-457200" algn="just" fontAlgn="base">
              <a:buFont typeface="Arial" panose="020B0604020202020204" pitchFamily="34" charset="0"/>
              <a:buChar char="•"/>
            </a:pPr>
            <a:r>
              <a:rPr lang="en-US" sz="2400" dirty="0" smtClean="0">
                <a:effectLst>
                  <a:outerShdw sx="0" sy="0">
                    <a:srgbClr val="000000"/>
                  </a:outerShdw>
                </a:effectLst>
                <a:latin typeface="Cambria" panose="02040503050406030204" pitchFamily="18" charset="0"/>
                <a:ea typeface="Cambria" panose="02040503050406030204" pitchFamily="18" charset="0"/>
              </a:rPr>
              <a:t>( </a:t>
            </a:r>
            <a:r>
              <a:rPr lang="en-US" sz="2400" dirty="0" smtClean="0">
                <a:solidFill>
                  <a:srgbClr val="002060"/>
                </a:solidFill>
                <a:effectLst>
                  <a:outerShdw sx="0" sy="0">
                    <a:srgbClr val="000000"/>
                  </a:outerShdw>
                </a:effectLst>
                <a:latin typeface="Cambria" panose="02040503050406030204" pitchFamily="18" charset="0"/>
                <a:ea typeface="Cambria" panose="02040503050406030204" pitchFamily="18" charset="0"/>
              </a:rPr>
              <a:t>2 vehicles during COVID)</a:t>
            </a:r>
            <a:endParaRPr lang="en-US" sz="2400" dirty="0" smtClean="0">
              <a:effectLst>
                <a:outerShdw sx="0" sy="0">
                  <a:srgbClr val="000000"/>
                </a:outerShdw>
              </a:effectLst>
              <a:latin typeface="Cambria" panose="02040503050406030204" pitchFamily="18" charset="0"/>
              <a:ea typeface="Cambria" panose="02040503050406030204" pitchFamily="18" charset="0"/>
            </a:endParaRPr>
          </a:p>
          <a:p>
            <a:pPr marL="814388" lvl="0" indent="-457200" algn="just" fontAlgn="base">
              <a:buFont typeface="Arial" panose="020B0604020202020204" pitchFamily="34" charset="0"/>
              <a:buChar char="•"/>
            </a:pPr>
            <a:r>
              <a:rPr lang="en-US" sz="2400" dirty="0" smtClean="0">
                <a:effectLst>
                  <a:outerShdw sx="0" sy="0">
                    <a:srgbClr val="000000"/>
                  </a:outerShdw>
                </a:effectLst>
                <a:latin typeface="Cambria" panose="02040503050406030204" pitchFamily="18" charset="0"/>
                <a:ea typeface="Cambria" panose="02040503050406030204" pitchFamily="18" charset="0"/>
              </a:rPr>
              <a:t>No limit for own vehicles of candidate  for electioneering purpose </a:t>
            </a:r>
            <a:endParaRPr lang="en-US" sz="2400" dirty="0">
              <a:effectLst>
                <a:outerShdw sx="0" sy="0">
                  <a:srgbClr val="000000"/>
                </a:outerShdw>
              </a:effectLst>
              <a:latin typeface="Cambria" panose="02040503050406030204" pitchFamily="18" charset="0"/>
              <a:ea typeface="Cambria" panose="02040503050406030204" pitchFamily="18" charset="0"/>
            </a:endParaRPr>
          </a:p>
          <a:p>
            <a:pPr marL="814388" lvl="0" indent="-457200" algn="just" fontAlgn="base">
              <a:buFont typeface="Arial" panose="020B0604020202020204" pitchFamily="34" charset="0"/>
              <a:buChar char="•"/>
            </a:pPr>
            <a:r>
              <a:rPr lang="en-US" sz="2400" dirty="0" smtClean="0">
                <a:effectLst>
                  <a:outerShdw sx="0" sy="0">
                    <a:srgbClr val="000000"/>
                  </a:outerShdw>
                </a:effectLst>
                <a:latin typeface="Cambria" panose="02040503050406030204" pitchFamily="18" charset="0"/>
                <a:ea typeface="Cambria" panose="02040503050406030204" pitchFamily="18" charset="0"/>
              </a:rPr>
              <a:t>details of all such vehicles to DEO</a:t>
            </a:r>
            <a:r>
              <a:rPr lang="en-US" sz="2400" dirty="0">
                <a:effectLst>
                  <a:outerShdw sx="0" sy="0">
                    <a:srgbClr val="000000"/>
                  </a:outerShdw>
                </a:effectLst>
                <a:latin typeface="Cambria" panose="02040503050406030204" pitchFamily="18" charset="0"/>
                <a:ea typeface="Cambria" panose="02040503050406030204" pitchFamily="18" charset="0"/>
              </a:rPr>
              <a:t> </a:t>
            </a:r>
            <a:r>
              <a:rPr lang="en-US" sz="2400" dirty="0" smtClean="0">
                <a:effectLst>
                  <a:outerShdw sx="0" sy="0">
                    <a:srgbClr val="000000"/>
                  </a:outerShdw>
                </a:effectLst>
                <a:latin typeface="Cambria" panose="02040503050406030204" pitchFamily="18" charset="0"/>
                <a:ea typeface="Cambria" panose="02040503050406030204" pitchFamily="18" charset="0"/>
              </a:rPr>
              <a:t>for  expenditure monitoring</a:t>
            </a:r>
          </a:p>
          <a:p>
            <a:pPr marL="814388" lvl="0" indent="-457200" algn="just" fontAlgn="base"/>
            <a:r>
              <a:rPr lang="en-US" sz="2400" dirty="0" smtClean="0">
                <a:effectLst>
                  <a:outerShdw sx="0" sy="0">
                    <a:srgbClr val="000000"/>
                  </a:outerShdw>
                </a:effectLst>
                <a:latin typeface="Cambria" panose="02040503050406030204" pitchFamily="18" charset="0"/>
                <a:ea typeface="Cambria" panose="02040503050406030204" pitchFamily="18" charset="0"/>
              </a:rPr>
              <a:t>Max 3 vehicles allowed on poll day  for an MLA candidate.</a:t>
            </a:r>
          </a:p>
          <a:p>
            <a:pPr marL="357188" lvl="0" indent="0" algn="just" fontAlgn="base">
              <a:buNone/>
            </a:pPr>
            <a:r>
              <a:rPr lang="en-US" sz="2400" dirty="0" smtClean="0">
                <a:effectLst>
                  <a:outerShdw sx="0" sy="0">
                    <a:srgbClr val="000000"/>
                  </a:outerShdw>
                </a:effectLst>
                <a:latin typeface="Cambria" panose="02040503050406030204" pitchFamily="18" charset="0"/>
                <a:ea typeface="Cambria" panose="02040503050406030204" pitchFamily="18" charset="0"/>
              </a:rPr>
              <a:t> *For </a:t>
            </a:r>
            <a:r>
              <a:rPr lang="en-US" sz="2400" dirty="0" err="1" smtClean="0">
                <a:effectLst>
                  <a:outerShdw sx="0" sy="0">
                    <a:srgbClr val="000000"/>
                  </a:outerShdw>
                </a:effectLst>
                <a:latin typeface="Cambria" panose="02040503050406030204" pitchFamily="18" charset="0"/>
                <a:ea typeface="Cambria" panose="02040503050406030204" pitchFamily="18" charset="0"/>
              </a:rPr>
              <a:t>LokSabha</a:t>
            </a:r>
            <a:r>
              <a:rPr lang="en-US" sz="2400" dirty="0" smtClean="0">
                <a:effectLst>
                  <a:outerShdw sx="0" sy="0">
                    <a:srgbClr val="000000"/>
                  </a:outerShdw>
                </a:effectLst>
                <a:latin typeface="Cambria" panose="02040503050406030204" pitchFamily="18" charset="0"/>
                <a:ea typeface="Cambria" panose="02040503050406030204" pitchFamily="18" charset="0"/>
              </a:rPr>
              <a:t> Candidate </a:t>
            </a:r>
            <a:r>
              <a:rPr lang="en-US" sz="2400" dirty="0">
                <a:effectLst>
                  <a:outerShdw sx="0" sy="0">
                    <a:srgbClr val="000000"/>
                  </a:outerShdw>
                </a:effectLst>
                <a:latin typeface="Cambria" panose="02040503050406030204" pitchFamily="18" charset="0"/>
                <a:ea typeface="Cambria" panose="02040503050406030204" pitchFamily="18" charset="0"/>
              </a:rPr>
              <a:t>-</a:t>
            </a:r>
            <a:r>
              <a:rPr lang="en-US" sz="2400" dirty="0" smtClean="0">
                <a:effectLst>
                  <a:outerShdw sx="0" sy="0">
                    <a:srgbClr val="000000"/>
                  </a:outerShdw>
                </a:effectLst>
                <a:latin typeface="Cambria" panose="02040503050406030204" pitchFamily="18" charset="0"/>
                <a:ea typeface="Cambria" panose="02040503050406030204" pitchFamily="18" charset="0"/>
              </a:rPr>
              <a:t> 2 plus no. of assembly segments in the PC</a:t>
            </a:r>
          </a:p>
          <a:p>
            <a:endParaRPr lang="en-IN" sz="2000"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7960587" y="198783"/>
            <a:ext cx="2619375" cy="1743075"/>
          </a:xfrm>
          <a:prstGeom prst="rect">
            <a:avLst/>
          </a:prstGeom>
        </p:spPr>
      </p:pic>
      <p:pic>
        <p:nvPicPr>
          <p:cNvPr id="5" name="Picture 4"/>
          <p:cNvPicPr>
            <a:picLocks noChangeAspect="1"/>
          </p:cNvPicPr>
          <p:nvPr/>
        </p:nvPicPr>
        <p:blipFill>
          <a:blip r:embed="rId4"/>
          <a:stretch>
            <a:fillRect/>
          </a:stretch>
        </p:blipFill>
        <p:spPr>
          <a:xfrm>
            <a:off x="1693136" y="704169"/>
            <a:ext cx="3267075" cy="1400175"/>
          </a:xfrm>
          <a:prstGeom prst="rect">
            <a:avLst/>
          </a:prstGeom>
        </p:spPr>
      </p:pic>
    </p:spTree>
    <p:extLst>
      <p:ext uri="{BB962C8B-B14F-4D97-AF65-F5344CB8AC3E}">
        <p14:creationId xmlns:p14="http://schemas.microsoft.com/office/powerpoint/2010/main" val="2167574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856357"/>
            <a:ext cx="11094720" cy="5509200"/>
          </a:xfrm>
          <a:prstGeom prst="rect">
            <a:avLst/>
          </a:prstGeom>
          <a:noFill/>
        </p:spPr>
        <p:txBody>
          <a:bodyPr wrap="square" rtlCol="0">
            <a:spAutoFit/>
          </a:bodyPr>
          <a:lstStyle/>
          <a:p>
            <a:pPr marL="814388" indent="-457200" algn="just" fontAlgn="base">
              <a:buFont typeface="Arial" panose="020B0604020202020204" pitchFamily="34" charset="0"/>
              <a:buChar char="•"/>
            </a:pPr>
            <a:r>
              <a:rPr lang="en-US" sz="3200" b="1" dirty="0">
                <a:effectLst>
                  <a:outerShdw sx="0" sy="0">
                    <a:srgbClr val="000000"/>
                  </a:outerShdw>
                </a:effectLst>
              </a:rPr>
              <a:t>No </a:t>
            </a:r>
            <a:r>
              <a:rPr lang="en-US" sz="3200" dirty="0">
                <a:effectLst>
                  <a:outerShdw sx="0" sy="0">
                    <a:srgbClr val="000000"/>
                  </a:outerShdw>
                </a:effectLst>
              </a:rPr>
              <a:t>requisition </a:t>
            </a:r>
            <a:r>
              <a:rPr lang="en-US" sz="3200" dirty="0">
                <a:solidFill>
                  <a:srgbClr val="FF0000"/>
                </a:solidFill>
                <a:effectLst>
                  <a:outerShdw sx="0" sy="0">
                    <a:srgbClr val="000000"/>
                  </a:outerShdw>
                </a:effectLst>
              </a:rPr>
              <a:t>of campaign </a:t>
            </a:r>
            <a:r>
              <a:rPr lang="en-US" sz="3200" dirty="0" smtClean="0">
                <a:solidFill>
                  <a:srgbClr val="FF0000"/>
                </a:solidFill>
                <a:effectLst>
                  <a:outerShdw sx="0" sy="0">
                    <a:srgbClr val="000000"/>
                  </a:outerShdw>
                </a:effectLst>
              </a:rPr>
              <a:t>vehicles of candidate</a:t>
            </a:r>
          </a:p>
          <a:p>
            <a:pPr marL="357188" lvl="0" algn="just" fontAlgn="base"/>
            <a:r>
              <a:rPr lang="en-US" sz="3200" b="1" dirty="0" smtClean="0">
                <a:effectLst>
                  <a:outerShdw sx="0" sy="0">
                    <a:srgbClr val="000000"/>
                  </a:outerShdw>
                </a:effectLst>
              </a:rPr>
              <a:t> </a:t>
            </a:r>
            <a:r>
              <a:rPr lang="en-US" sz="3200" dirty="0" smtClean="0">
                <a:effectLst>
                  <a:outerShdw sx="0" sy="0">
                    <a:srgbClr val="000000"/>
                  </a:outerShdw>
                </a:effectLst>
              </a:rPr>
              <a:t>Candidate’s vehicle permit cannot </a:t>
            </a:r>
            <a:r>
              <a:rPr lang="en-US" sz="3200" dirty="0">
                <a:effectLst>
                  <a:outerShdw sx="0" sy="0">
                    <a:srgbClr val="000000"/>
                  </a:outerShdw>
                </a:effectLst>
              </a:rPr>
              <a:t>be used by others in his absence</a:t>
            </a:r>
            <a:r>
              <a:rPr lang="en-US" sz="3200" dirty="0" smtClean="0">
                <a:effectLst>
                  <a:outerShdw sx="0" sy="0">
                    <a:srgbClr val="000000"/>
                  </a:outerShdw>
                </a:effectLst>
              </a:rPr>
              <a:t>.</a:t>
            </a:r>
          </a:p>
          <a:p>
            <a:pPr marL="814388" lvl="0" indent="-457200" algn="just" fontAlgn="base">
              <a:buFont typeface="Arial" panose="020B0604020202020204" pitchFamily="34" charset="0"/>
              <a:buChar char="•"/>
            </a:pPr>
            <a:r>
              <a:rPr lang="en-US" sz="3200" dirty="0" smtClean="0">
                <a:effectLst>
                  <a:outerShdw sx="0" sy="0">
                    <a:srgbClr val="000000"/>
                  </a:outerShdw>
                </a:effectLst>
              </a:rPr>
              <a:t> </a:t>
            </a:r>
            <a:r>
              <a:rPr lang="en-US" sz="3200" dirty="0">
                <a:solidFill>
                  <a:srgbClr val="FF0000"/>
                </a:solidFill>
                <a:effectLst>
                  <a:outerShdw sx="0" sy="0">
                    <a:srgbClr val="000000"/>
                  </a:outerShdw>
                </a:effectLst>
              </a:rPr>
              <a:t>Max 5 persons including driver </a:t>
            </a:r>
            <a:r>
              <a:rPr lang="en-US" sz="3200" dirty="0">
                <a:effectLst>
                  <a:outerShdw sx="0" sy="0">
                    <a:srgbClr val="000000"/>
                  </a:outerShdw>
                </a:effectLst>
              </a:rPr>
              <a:t>can accompany the candidate. In default vehicle to be taken out of campaign exercise and shall not be used further in campaign. S.171 H of IPC 1860</a:t>
            </a:r>
          </a:p>
          <a:p>
            <a:pPr marL="814388" lvl="0" indent="-457200" algn="just" fontAlgn="base">
              <a:buFont typeface="Arial" panose="020B0604020202020204" pitchFamily="34" charset="0"/>
              <a:buChar char="•"/>
            </a:pPr>
            <a:r>
              <a:rPr lang="en-US" sz="3200" dirty="0" smtClean="0">
                <a:effectLst>
                  <a:outerShdw sx="0" sy="0">
                    <a:srgbClr val="000000"/>
                  </a:outerShdw>
                </a:effectLst>
              </a:rPr>
              <a:t>Recognized </a:t>
            </a:r>
            <a:r>
              <a:rPr lang="en-US" sz="3200" dirty="0">
                <a:effectLst>
                  <a:outerShdw sx="0" sy="0">
                    <a:srgbClr val="000000"/>
                  </a:outerShdw>
                </a:effectLst>
              </a:rPr>
              <a:t>political parties may be given permission </a:t>
            </a:r>
            <a:r>
              <a:rPr lang="en-US" sz="3200" b="1" dirty="0">
                <a:effectLst>
                  <a:outerShdw sx="0" sy="0">
                    <a:srgbClr val="000000"/>
                  </a:outerShdw>
                </a:effectLst>
              </a:rPr>
              <a:t>for one vehicle per 25 ACs for distribution of publicity materials to their offices</a:t>
            </a:r>
            <a:r>
              <a:rPr lang="en-US" sz="3200" dirty="0">
                <a:effectLst>
                  <a:outerShdw sx="0" sy="0">
                    <a:srgbClr val="000000"/>
                  </a:outerShdw>
                </a:effectLst>
              </a:rPr>
              <a:t>.</a:t>
            </a:r>
          </a:p>
          <a:p>
            <a:pPr marL="357188" lvl="0" algn="just" fontAlgn="base"/>
            <a:endParaRPr lang="en-US" sz="3200" b="1" dirty="0">
              <a:effectLst>
                <a:outerShdw sx="0" sy="0">
                  <a:srgbClr val="000000"/>
                </a:outerShdw>
              </a:effectLst>
            </a:endParaRPr>
          </a:p>
        </p:txBody>
      </p:sp>
    </p:spTree>
    <p:extLst>
      <p:ext uri="{BB962C8B-B14F-4D97-AF65-F5344CB8AC3E}">
        <p14:creationId xmlns:p14="http://schemas.microsoft.com/office/powerpoint/2010/main" val="2678819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4" y="371722"/>
            <a:ext cx="7199086" cy="789421"/>
          </a:xfrm>
          <a:solidFill>
            <a:srgbClr val="FFFF00"/>
          </a:solidFill>
        </p:spPr>
        <p:txBody>
          <a:bodyPr>
            <a:normAutofit/>
          </a:bodyPr>
          <a:lstStyle/>
          <a:p>
            <a:r>
              <a:rPr lang="en-IN" dirty="0">
                <a:solidFill>
                  <a:schemeClr val="tx1"/>
                </a:solidFill>
              </a:rPr>
              <a:t>EXPECTED LEARNING OUT COMES !!!</a:t>
            </a:r>
          </a:p>
        </p:txBody>
      </p:sp>
      <p:sp>
        <p:nvSpPr>
          <p:cNvPr id="3" name="Content Placeholder 2"/>
          <p:cNvSpPr>
            <a:spLocks noGrp="1"/>
          </p:cNvSpPr>
          <p:nvPr>
            <p:ph idx="1"/>
          </p:nvPr>
        </p:nvSpPr>
        <p:spPr>
          <a:xfrm>
            <a:off x="1132115" y="1161143"/>
            <a:ext cx="6170022" cy="5299035"/>
          </a:xfrm>
        </p:spPr>
        <p:txBody>
          <a:bodyPr>
            <a:noAutofit/>
          </a:bodyPr>
          <a:lstStyle/>
          <a:p>
            <a:r>
              <a:rPr lang="en-IN" sz="3600" dirty="0" smtClean="0"/>
              <a:t> </a:t>
            </a:r>
            <a:r>
              <a:rPr lang="en-IN" dirty="0" smtClean="0">
                <a:solidFill>
                  <a:srgbClr val="FF0000"/>
                </a:solidFill>
              </a:rPr>
              <a:t>What</a:t>
            </a:r>
            <a:r>
              <a:rPr lang="en-IN" dirty="0" smtClean="0"/>
              <a:t> is MCC ,Broader Objectives ,Key </a:t>
            </a:r>
            <a:r>
              <a:rPr lang="en-IN" dirty="0"/>
              <a:t>Provisions </a:t>
            </a:r>
            <a:endParaRPr lang="en-IN" dirty="0" smtClean="0"/>
          </a:p>
          <a:p>
            <a:r>
              <a:rPr lang="en-IN" dirty="0" smtClean="0"/>
              <a:t> </a:t>
            </a:r>
            <a:r>
              <a:rPr lang="en-IN" dirty="0">
                <a:solidFill>
                  <a:srgbClr val="FF0000"/>
                </a:solidFill>
              </a:rPr>
              <a:t>WHEN </a:t>
            </a:r>
            <a:r>
              <a:rPr lang="en-IN" dirty="0" smtClean="0">
                <a:solidFill>
                  <a:srgbClr val="FF0000"/>
                </a:solidFill>
              </a:rPr>
              <a:t>- </a:t>
            </a:r>
            <a:r>
              <a:rPr lang="en-IN" dirty="0" smtClean="0"/>
              <a:t>Period </a:t>
            </a:r>
            <a:r>
              <a:rPr lang="en-IN" dirty="0"/>
              <a:t>of </a:t>
            </a:r>
            <a:r>
              <a:rPr lang="en-IN" dirty="0" smtClean="0"/>
              <a:t>Enforcement</a:t>
            </a:r>
          </a:p>
          <a:p>
            <a:r>
              <a:rPr lang="en-IN" dirty="0"/>
              <a:t> </a:t>
            </a:r>
            <a:r>
              <a:rPr lang="en-IN" dirty="0" smtClean="0">
                <a:solidFill>
                  <a:srgbClr val="FF0000"/>
                </a:solidFill>
              </a:rPr>
              <a:t>WHERE- </a:t>
            </a:r>
            <a:r>
              <a:rPr lang="en-IN" dirty="0" smtClean="0"/>
              <a:t>Extent </a:t>
            </a:r>
            <a:r>
              <a:rPr lang="en-IN" dirty="0"/>
              <a:t>of </a:t>
            </a:r>
            <a:r>
              <a:rPr lang="en-IN" dirty="0" smtClean="0"/>
              <a:t>Application</a:t>
            </a:r>
            <a:endParaRPr lang="en-IN" dirty="0" smtClean="0">
              <a:solidFill>
                <a:srgbClr val="FF0000"/>
              </a:solidFill>
            </a:endParaRPr>
          </a:p>
          <a:p>
            <a:r>
              <a:rPr lang="en-IN" dirty="0" smtClean="0"/>
              <a:t> </a:t>
            </a:r>
            <a:r>
              <a:rPr lang="en-IN" dirty="0">
                <a:solidFill>
                  <a:srgbClr val="FF0000"/>
                </a:solidFill>
              </a:rPr>
              <a:t>WHO </a:t>
            </a:r>
            <a:r>
              <a:rPr lang="en-IN" dirty="0" smtClean="0">
                <a:solidFill>
                  <a:srgbClr val="FF0000"/>
                </a:solidFill>
              </a:rPr>
              <a:t>- </a:t>
            </a:r>
            <a:r>
              <a:rPr lang="en-IN" dirty="0" smtClean="0"/>
              <a:t>Authority </a:t>
            </a:r>
            <a:r>
              <a:rPr lang="en-IN" dirty="0"/>
              <a:t>to </a:t>
            </a:r>
            <a:r>
              <a:rPr lang="en-IN" dirty="0" smtClean="0"/>
              <a:t>implement</a:t>
            </a:r>
            <a:endParaRPr lang="en-IN" dirty="0" smtClean="0">
              <a:solidFill>
                <a:srgbClr val="FF0000"/>
              </a:solidFill>
            </a:endParaRPr>
          </a:p>
          <a:p>
            <a:r>
              <a:rPr lang="en-IN" dirty="0" smtClean="0">
                <a:solidFill>
                  <a:srgbClr val="FF0000"/>
                </a:solidFill>
              </a:rPr>
              <a:t> Legal </a:t>
            </a:r>
            <a:r>
              <a:rPr lang="en-IN" dirty="0">
                <a:solidFill>
                  <a:srgbClr val="FF0000"/>
                </a:solidFill>
              </a:rPr>
              <a:t>Standing </a:t>
            </a:r>
            <a:r>
              <a:rPr lang="en-IN" dirty="0" smtClean="0">
                <a:solidFill>
                  <a:srgbClr val="FF0000"/>
                </a:solidFill>
              </a:rPr>
              <a:t>?</a:t>
            </a:r>
          </a:p>
          <a:p>
            <a:r>
              <a:rPr lang="en-IN" dirty="0"/>
              <a:t> </a:t>
            </a:r>
            <a:r>
              <a:rPr lang="en-IN" dirty="0" smtClean="0">
                <a:solidFill>
                  <a:srgbClr val="FF0000"/>
                </a:solidFill>
              </a:rPr>
              <a:t>HOW</a:t>
            </a:r>
            <a:r>
              <a:rPr lang="en-IN" dirty="0" smtClean="0"/>
              <a:t> - Enforcement </a:t>
            </a:r>
          </a:p>
          <a:p>
            <a:r>
              <a:rPr lang="en-IN" dirty="0" smtClean="0">
                <a:solidFill>
                  <a:srgbClr val="C00000"/>
                </a:solidFill>
              </a:rPr>
              <a:t>***Special </a:t>
            </a:r>
            <a:r>
              <a:rPr lang="en-IN" dirty="0">
                <a:solidFill>
                  <a:srgbClr val="C00000"/>
                </a:solidFill>
              </a:rPr>
              <a:t>provisions during COVID-19 </a:t>
            </a:r>
          </a:p>
        </p:txBody>
      </p:sp>
      <p:sp>
        <p:nvSpPr>
          <p:cNvPr id="4" name="TextBox 3"/>
          <p:cNvSpPr txBox="1"/>
          <p:nvPr/>
        </p:nvSpPr>
        <p:spPr>
          <a:xfrm>
            <a:off x="7932717" y="1606730"/>
            <a:ext cx="4045923" cy="485344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36754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274" y="198783"/>
            <a:ext cx="10960925" cy="6453808"/>
          </a:xfrm>
        </p:spPr>
        <p:txBody>
          <a:bodyPr>
            <a:normAutofit/>
          </a:bodyPr>
          <a:lstStyle/>
          <a:p>
            <a:pPr marL="357188" lvl="0" indent="-265113" defTabSz="536575" fontAlgn="base">
              <a:buFont typeface="Arial" pitchFamily="34" charset="0"/>
              <a:buChar char="•"/>
            </a:pPr>
            <a:r>
              <a:rPr lang="en-US" sz="3000" b="1" dirty="0" smtClean="0">
                <a:solidFill>
                  <a:srgbClr val="C00000"/>
                </a:solidFill>
                <a:effectLst>
                  <a:outerShdw sx="0" sy="0">
                    <a:srgbClr val="000000"/>
                  </a:outerShdw>
                </a:effectLst>
              </a:rPr>
              <a:t>MCC </a:t>
            </a:r>
            <a:r>
              <a:rPr lang="en-US" sz="3000" b="1" dirty="0">
                <a:solidFill>
                  <a:srgbClr val="C00000"/>
                </a:solidFill>
                <a:effectLst>
                  <a:outerShdw sx="0" sy="0">
                    <a:srgbClr val="000000"/>
                  </a:outerShdw>
                </a:effectLst>
              </a:rPr>
              <a:t>for use of </a:t>
            </a:r>
            <a:r>
              <a:rPr lang="en-US" sz="3000" b="1" dirty="0" smtClean="0">
                <a:solidFill>
                  <a:srgbClr val="C00000"/>
                </a:solidFill>
                <a:effectLst>
                  <a:outerShdw sx="0" sy="0">
                    <a:srgbClr val="000000"/>
                  </a:outerShdw>
                </a:effectLst>
              </a:rPr>
              <a:t> vehicles :..contd. </a:t>
            </a:r>
          </a:p>
          <a:p>
            <a:pPr marL="357188" lvl="0" indent="-265113" defTabSz="536575" fontAlgn="base">
              <a:buFont typeface="Arial" pitchFamily="34" charset="0"/>
              <a:buChar char="•"/>
            </a:pPr>
            <a:r>
              <a:rPr lang="en-IN" sz="3200" b="1" dirty="0" smtClean="0"/>
              <a:t>Vehicle </a:t>
            </a:r>
            <a:r>
              <a:rPr lang="en-IN" sz="3200" b="1" dirty="0"/>
              <a:t>permit for district officer bearers of recognized political </a:t>
            </a:r>
            <a:r>
              <a:rPr lang="en-IN" sz="3200" b="1" dirty="0" smtClean="0"/>
              <a:t>party</a:t>
            </a:r>
            <a:r>
              <a:rPr lang="en-IN" sz="3200" dirty="0"/>
              <a:t> </a:t>
            </a:r>
            <a:r>
              <a:rPr lang="en-IN" sz="3200" dirty="0" smtClean="0"/>
              <a:t>(</a:t>
            </a:r>
            <a:r>
              <a:rPr lang="en-IN" dirty="0" smtClean="0"/>
              <a:t>ECI </a:t>
            </a:r>
            <a:r>
              <a:rPr lang="en-IN" dirty="0"/>
              <a:t>letter No. 464/INST/2011-EPS Dt. </a:t>
            </a:r>
            <a:r>
              <a:rPr lang="en-IN" dirty="0" smtClean="0"/>
              <a:t>23.03.2011)</a:t>
            </a:r>
            <a:endParaRPr lang="en-US" sz="3000" b="1" dirty="0" smtClean="0">
              <a:solidFill>
                <a:srgbClr val="C00000"/>
              </a:solidFill>
              <a:effectLst>
                <a:outerShdw sx="0" sy="0">
                  <a:srgbClr val="000000"/>
                </a:outerShdw>
              </a:effectLst>
            </a:endParaRPr>
          </a:p>
          <a:p>
            <a:pPr marL="814388" indent="-457200" algn="just" fontAlgn="base">
              <a:buFont typeface="Arial" panose="020B0604020202020204" pitchFamily="34" charset="0"/>
              <a:buChar char="•"/>
            </a:pPr>
            <a:r>
              <a:rPr lang="en-IN" sz="3200" dirty="0" smtClean="0"/>
              <a:t>From DEO</a:t>
            </a:r>
          </a:p>
          <a:p>
            <a:pPr marL="814388" indent="-457200" algn="just" fontAlgn="base">
              <a:buFont typeface="Arial" panose="020B0604020202020204" pitchFamily="34" charset="0"/>
              <a:buChar char="•"/>
            </a:pPr>
            <a:r>
              <a:rPr lang="en-IN" sz="3200" dirty="0" smtClean="0"/>
              <a:t>For </a:t>
            </a:r>
            <a:r>
              <a:rPr lang="en-IN" sz="3200" dirty="0"/>
              <a:t>visit to multiple </a:t>
            </a:r>
            <a:r>
              <a:rPr lang="en-IN" sz="3200" dirty="0" smtClean="0"/>
              <a:t>ACs </a:t>
            </a:r>
            <a:r>
              <a:rPr lang="en-IN" sz="3200" dirty="0"/>
              <a:t>within the </a:t>
            </a:r>
            <a:r>
              <a:rPr lang="en-IN" sz="3200" dirty="0" smtClean="0"/>
              <a:t>District </a:t>
            </a:r>
            <a:endParaRPr lang="en-IN" sz="3200" dirty="0">
              <a:solidFill>
                <a:schemeClr val="tx1"/>
              </a:solidFill>
            </a:endParaRPr>
          </a:p>
          <a:p>
            <a:pPr lvl="0" algn="just">
              <a:buFont typeface="Arial" panose="020B0604020202020204" pitchFamily="34" charset="0"/>
              <a:buChar char="•"/>
            </a:pPr>
            <a:r>
              <a:rPr lang="en-IN" sz="3200" dirty="0" smtClean="0">
                <a:solidFill>
                  <a:srgbClr val="FF0000"/>
                </a:solidFill>
              </a:rPr>
              <a:t>permit </a:t>
            </a:r>
            <a:r>
              <a:rPr lang="en-IN" sz="3200" dirty="0">
                <a:solidFill>
                  <a:srgbClr val="FF0000"/>
                </a:solidFill>
              </a:rPr>
              <a:t>shall be in the name of the person, </a:t>
            </a:r>
            <a:r>
              <a:rPr lang="en-IN" sz="3200" dirty="0" smtClean="0">
                <a:solidFill>
                  <a:schemeClr val="tx1"/>
                </a:solidFill>
              </a:rPr>
              <a:t>having registration </a:t>
            </a:r>
            <a:r>
              <a:rPr lang="en-IN" sz="3200" dirty="0">
                <a:solidFill>
                  <a:schemeClr val="tx1"/>
                </a:solidFill>
              </a:rPr>
              <a:t>No. of the vehicle.</a:t>
            </a:r>
          </a:p>
          <a:p>
            <a:pPr lvl="0" algn="just">
              <a:buFont typeface="Arial" panose="020B0604020202020204" pitchFamily="34" charset="0"/>
              <a:buChar char="•"/>
            </a:pPr>
            <a:r>
              <a:rPr lang="en-IN" sz="3200" dirty="0">
                <a:solidFill>
                  <a:schemeClr val="tx1"/>
                </a:solidFill>
              </a:rPr>
              <a:t>The expenditure on this vehicle shall be booked/distributed in the election expenses of the party’s candidate(s) of the district where they have visited. </a:t>
            </a:r>
          </a:p>
          <a:p>
            <a:pPr lvl="0">
              <a:buFont typeface="Arial" panose="020B0604020202020204" pitchFamily="34" charset="0"/>
              <a:buChar char="•"/>
            </a:pPr>
            <a:r>
              <a:rPr lang="en-IN" sz="3200" dirty="0">
                <a:solidFill>
                  <a:srgbClr val="FF0000"/>
                </a:solidFill>
              </a:rPr>
              <a:t>This permit should not be used for travel in other </a:t>
            </a:r>
            <a:r>
              <a:rPr lang="en-IN" sz="3200" dirty="0" smtClean="0">
                <a:solidFill>
                  <a:srgbClr val="FF0000"/>
                </a:solidFill>
              </a:rPr>
              <a:t>districts.</a:t>
            </a:r>
            <a:endParaRPr lang="en-US" sz="3200" dirty="0">
              <a:solidFill>
                <a:srgbClr val="FF0000"/>
              </a:solidFill>
            </a:endParaRPr>
          </a:p>
          <a:p>
            <a:pPr marL="814388" lvl="0" indent="-457200" algn="just" fontAlgn="base">
              <a:buFont typeface="Arial" panose="020B0604020202020204" pitchFamily="34" charset="0"/>
              <a:buChar char="•"/>
            </a:pPr>
            <a:endParaRPr lang="en-IN" sz="3000" dirty="0" smtClean="0">
              <a:effectLst>
                <a:outerShdw sx="0" sy="0">
                  <a:srgbClr val="000000"/>
                </a:outerShdw>
              </a:effectLst>
            </a:endParaRPr>
          </a:p>
          <a:p>
            <a:endParaRPr lang="en-IN" dirty="0"/>
          </a:p>
        </p:txBody>
      </p:sp>
    </p:spTree>
    <p:extLst>
      <p:ext uri="{BB962C8B-B14F-4D97-AF65-F5344CB8AC3E}">
        <p14:creationId xmlns:p14="http://schemas.microsoft.com/office/powerpoint/2010/main" val="3550761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59" y="45430"/>
            <a:ext cx="10515600" cy="1325563"/>
          </a:xfrm>
        </p:spPr>
        <p:txBody>
          <a:bodyPr>
            <a:normAutofit/>
          </a:bodyPr>
          <a:lstStyle/>
          <a:p>
            <a:r>
              <a:rPr lang="en-US" sz="4000" dirty="0" smtClean="0">
                <a:solidFill>
                  <a:srgbClr val="C00000"/>
                </a:solidFill>
                <a:latin typeface="Cambria" panose="02040503050406030204" pitchFamily="18" charset="0"/>
                <a:ea typeface="Cambria" panose="02040503050406030204" pitchFamily="18" charset="0"/>
              </a:rPr>
              <a:t>MCC on Use of Helicopter/Aircrafts</a:t>
            </a:r>
            <a:endParaRPr lang="en-US" sz="4000" dirty="0">
              <a:solidFill>
                <a:srgbClr val="C00000"/>
              </a:solidFill>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471169" y="1562894"/>
            <a:ext cx="5157787" cy="823912"/>
          </a:xfrm>
          <a:ln>
            <a:solidFill>
              <a:schemeClr val="tx1"/>
            </a:solidFill>
          </a:ln>
        </p:spPr>
        <p:txBody>
          <a:bodyPr>
            <a:normAutofit fontScale="85000" lnSpcReduction="10000"/>
          </a:bodyPr>
          <a:lstStyle/>
          <a:p>
            <a:r>
              <a:rPr lang="en-US" dirty="0"/>
              <a:t>Restriction on use of Air crafts and Helicopters owned by Government/ PSUs by Political Functionaries including Chief Ministers.</a:t>
            </a:r>
          </a:p>
        </p:txBody>
      </p:sp>
      <p:sp>
        <p:nvSpPr>
          <p:cNvPr id="3" name="Content Placeholder 2"/>
          <p:cNvSpPr>
            <a:spLocks noGrp="1"/>
          </p:cNvSpPr>
          <p:nvPr>
            <p:ph sz="half" idx="2"/>
          </p:nvPr>
        </p:nvSpPr>
        <p:spPr>
          <a:xfrm>
            <a:off x="558619" y="2505075"/>
            <a:ext cx="4862511" cy="3108325"/>
          </a:xfrm>
          <a:solidFill>
            <a:schemeClr val="accent4"/>
          </a:solidFill>
        </p:spPr>
        <p:txBody>
          <a:bodyPr>
            <a:noAutofit/>
          </a:bodyPr>
          <a:lstStyle/>
          <a:p>
            <a:pPr algn="just">
              <a:buFont typeface="Arial" panose="020B0604020202020204" pitchFamily="34" charset="0"/>
              <a:buChar char="•"/>
            </a:pPr>
            <a:r>
              <a:rPr lang="en-US" sz="2000" dirty="0" smtClean="0"/>
              <a:t>Hiring of private air crafts / helicopters allowed with proper account keeping by Political parties/Candidates . </a:t>
            </a:r>
          </a:p>
          <a:p>
            <a:pPr algn="just">
              <a:buFont typeface="Arial" panose="020B0604020202020204" pitchFamily="34" charset="0"/>
              <a:buChar char="•"/>
            </a:pPr>
            <a:r>
              <a:rPr lang="en-IN" sz="2000" dirty="0" smtClean="0"/>
              <a:t>Political </a:t>
            </a:r>
            <a:r>
              <a:rPr lang="en-IN" sz="2000" dirty="0"/>
              <a:t>parties </a:t>
            </a:r>
            <a:r>
              <a:rPr lang="en-IN" sz="2000" dirty="0" smtClean="0"/>
              <a:t> </a:t>
            </a:r>
            <a:r>
              <a:rPr lang="en-IN" sz="2000" dirty="0"/>
              <a:t>to intimate three days in advance, regarding their itinerary and the details of persons who will travel and the materials that will be carried in the </a:t>
            </a:r>
            <a:r>
              <a:rPr lang="en-IN" sz="2000" dirty="0" smtClean="0"/>
              <a:t>helicopter/aircrafts</a:t>
            </a:r>
            <a:endParaRPr lang="en-US" sz="2000" dirty="0"/>
          </a:p>
        </p:txBody>
      </p:sp>
      <p:sp>
        <p:nvSpPr>
          <p:cNvPr id="5" name="Text Placeholder 4"/>
          <p:cNvSpPr>
            <a:spLocks noGrp="1"/>
          </p:cNvSpPr>
          <p:nvPr>
            <p:ph type="body" sz="quarter" idx="3"/>
          </p:nvPr>
        </p:nvSpPr>
        <p:spPr/>
        <p:txBody>
          <a:bodyPr>
            <a:normAutofit/>
          </a:bodyPr>
          <a:lstStyle/>
          <a:p>
            <a:endParaRPr lang="en-US" dirty="0" smtClean="0">
              <a:solidFill>
                <a:srgbClr val="FF0000"/>
              </a:solidFill>
            </a:endParaRPr>
          </a:p>
          <a:p>
            <a:endParaRPr lang="en-US" dirty="0"/>
          </a:p>
        </p:txBody>
      </p:sp>
      <p:sp>
        <p:nvSpPr>
          <p:cNvPr id="6" name="Content Placeholder 5"/>
          <p:cNvSpPr>
            <a:spLocks noGrp="1"/>
          </p:cNvSpPr>
          <p:nvPr>
            <p:ph sz="quarter" idx="4"/>
          </p:nvPr>
        </p:nvSpPr>
        <p:spPr>
          <a:xfrm>
            <a:off x="5982836" y="2401888"/>
            <a:ext cx="5063920" cy="1419225"/>
          </a:xfrm>
        </p:spPr>
        <p:txBody>
          <a:bodyPr>
            <a:normAutofit/>
          </a:bodyPr>
          <a:lstStyle/>
          <a:p>
            <a:pPr algn="just"/>
            <a:r>
              <a:rPr lang="en-US" sz="2400" dirty="0"/>
              <a:t>DEO to maintain logbook and report on daily basis to CEO under intimation to Commission on such flights.</a:t>
            </a:r>
          </a:p>
        </p:txBody>
      </p:sp>
      <p:sp>
        <p:nvSpPr>
          <p:cNvPr id="7" name="TextBox 6"/>
          <p:cNvSpPr txBox="1"/>
          <p:nvPr/>
        </p:nvSpPr>
        <p:spPr>
          <a:xfrm>
            <a:off x="5682841" y="1338928"/>
            <a:ext cx="5401718" cy="1015663"/>
          </a:xfrm>
          <a:prstGeom prst="rect">
            <a:avLst/>
          </a:prstGeom>
          <a:noFill/>
        </p:spPr>
        <p:txBody>
          <a:bodyPr wrap="square" rtlCol="0">
            <a:spAutoFit/>
          </a:bodyPr>
          <a:lstStyle/>
          <a:p>
            <a:pPr algn="just"/>
            <a:r>
              <a:rPr lang="en-US" sz="2000" b="1" dirty="0" smtClean="0">
                <a:solidFill>
                  <a:schemeClr val="accent1">
                    <a:lumMod val="75000"/>
                  </a:schemeClr>
                </a:solidFill>
              </a:rPr>
              <a:t>                Exception:– </a:t>
            </a:r>
            <a:r>
              <a:rPr lang="en-US" sz="2000" b="1" dirty="0">
                <a:solidFill>
                  <a:srgbClr val="C00000"/>
                </a:solidFill>
              </a:rPr>
              <a:t>Prime </a:t>
            </a:r>
            <a:r>
              <a:rPr lang="en-US" sz="2000" b="1" dirty="0" smtClean="0">
                <a:solidFill>
                  <a:srgbClr val="C00000"/>
                </a:solidFill>
              </a:rPr>
              <a:t>Minister , </a:t>
            </a:r>
          </a:p>
          <a:p>
            <a:pPr algn="just"/>
            <a:r>
              <a:rPr lang="en-US" sz="2000" b="1" dirty="0" smtClean="0">
                <a:solidFill>
                  <a:srgbClr val="C00000"/>
                </a:solidFill>
              </a:rPr>
              <a:t> </a:t>
            </a:r>
            <a:r>
              <a:rPr lang="en-US" sz="2000" b="1" dirty="0">
                <a:solidFill>
                  <a:srgbClr val="C00000"/>
                </a:solidFill>
              </a:rPr>
              <a:t>for security Reasons as covered under Blue Book  .</a:t>
            </a:r>
          </a:p>
        </p:txBody>
      </p:sp>
      <p:sp>
        <p:nvSpPr>
          <p:cNvPr id="8" name="Left Arrow 7"/>
          <p:cNvSpPr/>
          <p:nvPr/>
        </p:nvSpPr>
        <p:spPr>
          <a:xfrm>
            <a:off x="5803900" y="3505200"/>
            <a:ext cx="4571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555139" y="2794000"/>
            <a:ext cx="293688" cy="4714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p:cNvSpPr/>
          <p:nvPr/>
        </p:nvSpPr>
        <p:spPr>
          <a:xfrm>
            <a:off x="6118315" y="1398775"/>
            <a:ext cx="287018" cy="271434"/>
          </a:xfrm>
          <a:prstGeom prst="smileyFac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5848827" y="3790631"/>
            <a:ext cx="5882937" cy="2914970"/>
          </a:xfrm>
          <a:prstGeom prst="rect">
            <a:avLst/>
          </a:prstGeom>
        </p:spPr>
      </p:pic>
    </p:spTree>
    <p:extLst>
      <p:ext uri="{BB962C8B-B14F-4D97-AF65-F5344CB8AC3E}">
        <p14:creationId xmlns:p14="http://schemas.microsoft.com/office/powerpoint/2010/main" val="2785770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609" y="168560"/>
            <a:ext cx="10377591" cy="834740"/>
          </a:xfrm>
        </p:spPr>
        <p:txBody>
          <a:bodyPr>
            <a:normAutofit fontScale="90000"/>
          </a:bodyPr>
          <a:lstStyle/>
          <a:p>
            <a:r>
              <a:rPr lang="en-US" sz="3200" dirty="0" smtClean="0">
                <a:solidFill>
                  <a:srgbClr val="C00000"/>
                </a:solidFill>
                <a:latin typeface="Cambria" panose="02040503050406030204" pitchFamily="18" charset="0"/>
                <a:ea typeface="Cambria" panose="02040503050406030204" pitchFamily="18" charset="0"/>
              </a:rPr>
              <a:t>MCC on Printing of Pamphlets , Surrogate advertisements , Traceable advertisements ,</a:t>
            </a:r>
            <a:r>
              <a:rPr lang="en-US" sz="4400" dirty="0">
                <a:solidFill>
                  <a:srgbClr val="C00000"/>
                </a:solidFill>
                <a:latin typeface="Cambria" panose="02040503050406030204" pitchFamily="18" charset="0"/>
                <a:ea typeface="Cambria" panose="02040503050406030204" pitchFamily="18" charset="0"/>
              </a:rPr>
              <a:t> </a:t>
            </a:r>
            <a:r>
              <a:rPr lang="en-US" dirty="0">
                <a:solidFill>
                  <a:srgbClr val="C00000"/>
                </a:solidFill>
                <a:latin typeface="Cambria" panose="02040503050406030204" pitchFamily="18" charset="0"/>
                <a:ea typeface="Cambria" panose="02040503050406030204" pitchFamily="18" charset="0"/>
              </a:rPr>
              <a:t>PAID NEWS :</a:t>
            </a:r>
          </a:p>
        </p:txBody>
      </p:sp>
      <p:sp>
        <p:nvSpPr>
          <p:cNvPr id="3" name="Content Placeholder 2"/>
          <p:cNvSpPr>
            <a:spLocks noGrp="1"/>
          </p:cNvSpPr>
          <p:nvPr>
            <p:ph idx="1"/>
          </p:nvPr>
        </p:nvSpPr>
        <p:spPr>
          <a:xfrm>
            <a:off x="1001609" y="1193009"/>
            <a:ext cx="5714406" cy="4844143"/>
          </a:xfrm>
          <a:ln>
            <a:solidFill>
              <a:schemeClr val="tx1"/>
            </a:solidFill>
          </a:ln>
        </p:spPr>
        <p:txBody>
          <a:bodyPr>
            <a:noAutofit/>
          </a:bodyPr>
          <a:lstStyle/>
          <a:p>
            <a:pPr algn="just">
              <a:buFont typeface="Arial" panose="020B0604020202020204" pitchFamily="34" charset="0"/>
              <a:buChar char="•"/>
            </a:pPr>
            <a:r>
              <a:rPr lang="en-US" sz="2400" dirty="0" smtClean="0"/>
              <a:t>Name and address of Printer &amp; Publisher on face of the advertisement. Contravention will attract penalty of imprisonment </a:t>
            </a:r>
            <a:r>
              <a:rPr lang="en-US" sz="2400" dirty="0" err="1" smtClean="0"/>
              <a:t>upto</a:t>
            </a:r>
            <a:r>
              <a:rPr lang="en-US" sz="2400" dirty="0" smtClean="0"/>
              <a:t> 6 months or fine </a:t>
            </a:r>
            <a:r>
              <a:rPr lang="en-US" sz="2400" dirty="0" err="1" smtClean="0"/>
              <a:t>upto</a:t>
            </a:r>
            <a:r>
              <a:rPr lang="en-US" sz="2400" dirty="0" smtClean="0"/>
              <a:t> Rs.2,000/- Under S.127A of RPA 1951</a:t>
            </a:r>
          </a:p>
          <a:p>
            <a:pPr algn="just">
              <a:buFont typeface="Arial" panose="020B0604020202020204" pitchFamily="34" charset="0"/>
              <a:buChar char="•"/>
            </a:pPr>
            <a:r>
              <a:rPr lang="en-US" sz="2400" dirty="0" smtClean="0"/>
              <a:t>Surrogate Advertisement or Paid News – Aims at promoting Election Prospects of a particular candidate ; expenses to be booked in the account of the candidate if done with permission/ authority from the candidate. </a:t>
            </a:r>
          </a:p>
          <a:p>
            <a:pPr algn="just">
              <a:buFont typeface="Arial" panose="020B0604020202020204" pitchFamily="34" charset="0"/>
              <a:buChar char="•"/>
            </a:pPr>
            <a:r>
              <a:rPr lang="en-US" sz="2400" dirty="0" smtClean="0"/>
              <a:t>If done without written authority of the candidate </a:t>
            </a:r>
            <a:r>
              <a:rPr lang="en-US" sz="2400" b="1" dirty="0" smtClean="0">
                <a:solidFill>
                  <a:srgbClr val="C00000"/>
                </a:solidFill>
              </a:rPr>
              <a:t>S. 171 H of IPC,1860  </a:t>
            </a:r>
            <a:endParaRPr lang="en-US" sz="2400" b="1" dirty="0">
              <a:solidFill>
                <a:srgbClr val="C00000"/>
              </a:solidFill>
            </a:endParaRPr>
          </a:p>
        </p:txBody>
      </p:sp>
      <p:pic>
        <p:nvPicPr>
          <p:cNvPr id="4" name="Picture 3"/>
          <p:cNvPicPr>
            <a:picLocks noChangeAspect="1"/>
          </p:cNvPicPr>
          <p:nvPr/>
        </p:nvPicPr>
        <p:blipFill>
          <a:blip r:embed="rId3"/>
          <a:stretch>
            <a:fillRect/>
          </a:stretch>
        </p:blipFill>
        <p:spPr>
          <a:xfrm>
            <a:off x="6067933" y="1283843"/>
            <a:ext cx="5425567" cy="4662477"/>
          </a:xfrm>
          <a:prstGeom prst="rect">
            <a:avLst/>
          </a:prstGeom>
          <a:solidFill>
            <a:schemeClr val="accent4">
              <a:lumMod val="20000"/>
              <a:lumOff val="80000"/>
            </a:schemeClr>
          </a:solidFill>
          <a:ln>
            <a:solidFill>
              <a:schemeClr val="bg1"/>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607595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4" y="-13657"/>
            <a:ext cx="10772775" cy="1296547"/>
          </a:xfrm>
        </p:spPr>
        <p:txBody>
          <a:bodyPr>
            <a:normAutofit/>
          </a:bodyPr>
          <a:lstStyle/>
          <a:p>
            <a:r>
              <a:rPr lang="en-US" dirty="0" smtClean="0">
                <a:solidFill>
                  <a:srgbClr val="C00000"/>
                </a:solidFill>
                <a:latin typeface="Cambria" panose="02040503050406030204" pitchFamily="18" charset="0"/>
                <a:ea typeface="Cambria" panose="02040503050406030204" pitchFamily="18" charset="0"/>
              </a:rPr>
              <a:t>MCC on  Multimedia campaigns / advertisements – </a:t>
            </a:r>
            <a:br>
              <a:rPr lang="en-US" dirty="0" smtClean="0">
                <a:solidFill>
                  <a:srgbClr val="C00000"/>
                </a:solidFill>
                <a:latin typeface="Cambria" panose="02040503050406030204" pitchFamily="18" charset="0"/>
                <a:ea typeface="Cambria" panose="02040503050406030204" pitchFamily="18" charset="0"/>
              </a:rPr>
            </a:br>
            <a:r>
              <a:rPr lang="en-US" sz="2800" dirty="0" smtClean="0">
                <a:latin typeface="Cambria" panose="02040503050406030204" pitchFamily="18" charset="0"/>
                <a:ea typeface="Cambria" panose="02040503050406030204" pitchFamily="18" charset="0"/>
              </a:rPr>
              <a:t>Media </a:t>
            </a:r>
            <a:r>
              <a:rPr lang="en-US" sz="2800" dirty="0">
                <a:latin typeface="Cambria" panose="02040503050406030204" pitchFamily="18" charset="0"/>
                <a:ea typeface="Cambria" panose="02040503050406030204" pitchFamily="18" charset="0"/>
              </a:rPr>
              <a:t>Certification and Monitoring Committees (</a:t>
            </a:r>
            <a:r>
              <a:rPr lang="en-US" sz="2800" dirty="0" smtClean="0">
                <a:latin typeface="Cambria" panose="02040503050406030204" pitchFamily="18" charset="0"/>
                <a:ea typeface="Cambria" panose="02040503050406030204" pitchFamily="18" charset="0"/>
              </a:rPr>
              <a:t>MCMC)</a:t>
            </a:r>
            <a:endParaRPr lang="en-US" sz="2800" dirty="0">
              <a:solidFill>
                <a:srgbClr val="C0000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866899" y="1282890"/>
            <a:ext cx="10759044" cy="4987281"/>
          </a:xfrm>
        </p:spPr>
        <p:txBody>
          <a:bodyPr>
            <a:normAutofit fontScale="77500" lnSpcReduction="20000"/>
          </a:bodyPr>
          <a:lstStyle/>
          <a:p>
            <a:pPr algn="just"/>
            <a:r>
              <a:rPr lang="en-US" sz="3200" dirty="0" smtClean="0"/>
              <a:t> </a:t>
            </a:r>
            <a:r>
              <a:rPr lang="en-US" sz="3200" dirty="0" smtClean="0">
                <a:latin typeface="Cambria" panose="02040503050406030204" pitchFamily="18" charset="0"/>
                <a:ea typeface="Cambria" panose="02040503050406030204" pitchFamily="18" charset="0"/>
              </a:rPr>
              <a:t>Content of Advertisement  to be pre-certified and approved </a:t>
            </a:r>
            <a:r>
              <a:rPr lang="en-US" sz="3200" b="1" dirty="0" smtClean="0">
                <a:latin typeface="Cambria" panose="02040503050406030204" pitchFamily="18" charset="0"/>
                <a:ea typeface="Cambria" panose="02040503050406030204" pitchFamily="18" charset="0"/>
              </a:rPr>
              <a:t> </a:t>
            </a:r>
            <a:r>
              <a:rPr lang="en-US" sz="3200" dirty="0" smtClean="0">
                <a:latin typeface="Cambria" panose="02040503050406030204" pitchFamily="18" charset="0"/>
                <a:ea typeface="Cambria" panose="02040503050406030204" pitchFamily="18" charset="0"/>
              </a:rPr>
              <a:t>at district and State Level Committees as per the requirement.</a:t>
            </a:r>
          </a:p>
          <a:p>
            <a:pPr algn="just"/>
            <a:endParaRPr lang="en-US" sz="3200" dirty="0">
              <a:latin typeface="Cambria" panose="02040503050406030204" pitchFamily="18" charset="0"/>
              <a:ea typeface="Cambria" panose="02040503050406030204" pitchFamily="18" charset="0"/>
            </a:endParaRPr>
          </a:p>
          <a:p>
            <a:pPr algn="just"/>
            <a:r>
              <a:rPr lang="en-US" sz="3200" dirty="0" smtClean="0">
                <a:latin typeface="Cambria" panose="02040503050406030204" pitchFamily="18" charset="0"/>
                <a:ea typeface="Cambria" panose="02040503050406030204" pitchFamily="18" charset="0"/>
              </a:rPr>
              <a:t> Application by registered Political parties not later than 3 days prior to the date of telecast of the Advt..</a:t>
            </a:r>
            <a:r>
              <a:rPr lang="en-US" sz="3200" dirty="0">
                <a:latin typeface="Cambria" panose="02040503050406030204" pitchFamily="18" charset="0"/>
                <a:ea typeface="Cambria" panose="02040503050406030204" pitchFamily="18" charset="0"/>
              </a:rPr>
              <a:t> </a:t>
            </a:r>
            <a:endParaRPr lang="en-US" sz="3200" dirty="0" smtClean="0">
              <a:latin typeface="Cambria" panose="02040503050406030204" pitchFamily="18" charset="0"/>
              <a:ea typeface="Cambria" panose="02040503050406030204" pitchFamily="18" charset="0"/>
            </a:endParaRPr>
          </a:p>
          <a:p>
            <a:pPr algn="just"/>
            <a:r>
              <a:rPr lang="en-US" sz="3200" dirty="0" smtClean="0">
                <a:latin typeface="Cambria" panose="02040503050406030204" pitchFamily="18" charset="0"/>
                <a:ea typeface="Cambria" panose="02040503050406030204" pitchFamily="18" charset="0"/>
              </a:rPr>
              <a:t>For </a:t>
            </a:r>
            <a:r>
              <a:rPr lang="en-US" sz="3200" dirty="0">
                <a:latin typeface="Cambria" panose="02040503050406030204" pitchFamily="18" charset="0"/>
                <a:ea typeface="Cambria" panose="02040503050406030204" pitchFamily="18" charset="0"/>
              </a:rPr>
              <a:t>Unregistered Political Parties/ candidates not later than 7(seven) days </a:t>
            </a:r>
            <a:r>
              <a:rPr lang="en-US" sz="3200" dirty="0" smtClean="0">
                <a:latin typeface="Cambria" panose="02040503050406030204" pitchFamily="18" charset="0"/>
                <a:ea typeface="Cambria" panose="02040503050406030204" pitchFamily="18" charset="0"/>
              </a:rPr>
              <a:t>.</a:t>
            </a:r>
          </a:p>
          <a:p>
            <a:pPr algn="just"/>
            <a:endParaRPr lang="en-US" sz="3200" dirty="0" smtClean="0">
              <a:latin typeface="Cambria" panose="02040503050406030204" pitchFamily="18" charset="0"/>
              <a:ea typeface="Cambria" panose="02040503050406030204" pitchFamily="18" charset="0"/>
            </a:endParaRPr>
          </a:p>
          <a:p>
            <a:pPr algn="just"/>
            <a:r>
              <a:rPr lang="en-US" sz="3200" dirty="0" smtClean="0">
                <a:latin typeface="Cambria" panose="02040503050406030204" pitchFamily="18" charset="0"/>
                <a:ea typeface="Cambria" panose="02040503050406030204" pitchFamily="18" charset="0"/>
              </a:rPr>
              <a:t> First approve the transcript, get it vetted by the MCMC and then submit the Final product in Electronic form.</a:t>
            </a:r>
          </a:p>
          <a:p>
            <a:pPr algn="just"/>
            <a:r>
              <a:rPr lang="en-US" sz="3200" dirty="0" smtClean="0">
                <a:latin typeface="Cambria" panose="02040503050406030204" pitchFamily="18" charset="0"/>
                <a:ea typeface="Cambria" panose="02040503050406030204" pitchFamily="18" charset="0"/>
              </a:rPr>
              <a:t>  </a:t>
            </a:r>
            <a:r>
              <a:rPr lang="en-US" sz="3200" dirty="0">
                <a:solidFill>
                  <a:srgbClr val="C00000"/>
                </a:solidFill>
                <a:latin typeface="Cambria" panose="02040503050406030204" pitchFamily="18" charset="0"/>
                <a:ea typeface="Cambria" panose="02040503050406030204" pitchFamily="18" charset="0"/>
              </a:rPr>
              <a:t>S</a:t>
            </a:r>
            <a:r>
              <a:rPr lang="en-US" sz="3200" dirty="0" smtClean="0">
                <a:solidFill>
                  <a:srgbClr val="C00000"/>
                </a:solidFill>
                <a:latin typeface="Cambria" panose="02040503050406030204" pitchFamily="18" charset="0"/>
                <a:ea typeface="Cambria" panose="02040503050406030204" pitchFamily="18" charset="0"/>
              </a:rPr>
              <a:t>tate Level MCMC in the o/o CEO – Chaired by </a:t>
            </a:r>
            <a:r>
              <a:rPr lang="en-US" sz="3200" dirty="0" err="1" smtClean="0">
                <a:solidFill>
                  <a:srgbClr val="C00000"/>
                </a:solidFill>
                <a:latin typeface="Cambria" panose="02040503050406030204" pitchFamily="18" charset="0"/>
                <a:ea typeface="Cambria" panose="02040503050406030204" pitchFamily="18" charset="0"/>
              </a:rPr>
              <a:t>Addl.CEO</a:t>
            </a:r>
            <a:r>
              <a:rPr lang="en-US" sz="3200" dirty="0" smtClean="0">
                <a:solidFill>
                  <a:srgbClr val="C00000"/>
                </a:solidFill>
                <a:latin typeface="Cambria" panose="02040503050406030204" pitchFamily="18" charset="0"/>
                <a:ea typeface="Cambria" panose="02040503050406030204" pitchFamily="18" charset="0"/>
              </a:rPr>
              <a:t>/Joint CEO, RO of any PC of the State capital and one expert on media matters not below the rank of Class –I officer of Ministry of I &amp; B members.</a:t>
            </a:r>
          </a:p>
          <a:p>
            <a:pPr algn="just"/>
            <a:r>
              <a:rPr lang="en-US" sz="3200" dirty="0" smtClean="0">
                <a:latin typeface="Cambria" panose="02040503050406030204" pitchFamily="18" charset="0"/>
                <a:ea typeface="Cambria" panose="02040503050406030204" pitchFamily="18" charset="0"/>
              </a:rPr>
              <a:t> Appeal to be heard by the Committee headed by CEO.</a:t>
            </a:r>
          </a:p>
          <a:p>
            <a:pPr algn="just"/>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7988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7738" y="447869"/>
            <a:ext cx="10174352" cy="3344986"/>
          </a:xfrm>
          <a:prstGeom prst="rect">
            <a:avLst/>
          </a:prstGeom>
          <a:ln>
            <a:solidFill>
              <a:srgbClr val="C00000"/>
            </a:solid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3792855"/>
            <a:ext cx="10174352" cy="29811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866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774" y="188686"/>
            <a:ext cx="10960925" cy="6556671"/>
          </a:xfrm>
        </p:spPr>
        <p:txBody>
          <a:bodyPr>
            <a:noAutofit/>
          </a:bodyPr>
          <a:lstStyle/>
          <a:p>
            <a:pPr lvl="0" defTabSz="536575" fontAlgn="base">
              <a:buFont typeface="Arial" pitchFamily="34" charset="0"/>
              <a:buChar char="•"/>
            </a:pPr>
            <a:r>
              <a:rPr lang="en-US" sz="2800" dirty="0" smtClean="0">
                <a:solidFill>
                  <a:srgbClr val="C00000"/>
                </a:solidFill>
                <a:effectLst>
                  <a:outerShdw sx="0" sy="0">
                    <a:srgbClr val="000000"/>
                  </a:outerShdw>
                </a:effectLst>
              </a:rPr>
              <a:t>   </a:t>
            </a:r>
            <a:r>
              <a:rPr lang="en-US" sz="2800" b="1" dirty="0" smtClean="0">
                <a:solidFill>
                  <a:srgbClr val="C00000"/>
                </a:solidFill>
                <a:effectLst>
                  <a:outerShdw sx="0" sy="0">
                    <a:srgbClr val="000000"/>
                  </a:outerShdw>
                </a:effectLst>
              </a:rPr>
              <a:t>MCC </a:t>
            </a:r>
            <a:r>
              <a:rPr lang="en-US" sz="2800" b="1" dirty="0">
                <a:solidFill>
                  <a:srgbClr val="C00000"/>
                </a:solidFill>
                <a:effectLst>
                  <a:outerShdw sx="0" sy="0">
                    <a:srgbClr val="000000"/>
                  </a:outerShdw>
                </a:effectLst>
              </a:rPr>
              <a:t>for State/Central Government </a:t>
            </a:r>
            <a:r>
              <a:rPr lang="en-US" sz="2800" b="1" dirty="0" smtClean="0">
                <a:solidFill>
                  <a:srgbClr val="C00000"/>
                </a:solidFill>
                <a:effectLst>
                  <a:outerShdw sx="0" sy="0">
                    <a:srgbClr val="000000"/>
                  </a:outerShdw>
                </a:effectLst>
              </a:rPr>
              <a:t>:</a:t>
            </a:r>
          </a:p>
          <a:p>
            <a:pPr marL="722312" lvl="0" indent="-457200" algn="just" fontAlgn="base">
              <a:buFont typeface="Arial" panose="020B0604020202020204" pitchFamily="34" charset="0"/>
              <a:buChar char="•"/>
            </a:pPr>
            <a:r>
              <a:rPr lang="en-US" sz="3200" dirty="0" smtClean="0">
                <a:effectLst>
                  <a:outerShdw sx="0" sy="0">
                    <a:srgbClr val="000000"/>
                  </a:outerShdw>
                </a:effectLst>
              </a:rPr>
              <a:t>Announcement </a:t>
            </a:r>
            <a:r>
              <a:rPr lang="en-US" sz="3200" dirty="0">
                <a:effectLst>
                  <a:outerShdw sx="0" sy="0">
                    <a:srgbClr val="000000"/>
                  </a:outerShdw>
                </a:effectLst>
              </a:rPr>
              <a:t>of new project/programme/financial grant which have effect of influencing the voters is </a:t>
            </a:r>
            <a:r>
              <a:rPr lang="en-US" sz="3200" dirty="0" smtClean="0">
                <a:effectLst>
                  <a:outerShdw sx="0" sy="0">
                    <a:srgbClr val="000000"/>
                  </a:outerShdw>
                </a:effectLst>
              </a:rPr>
              <a:t>prohibited.</a:t>
            </a:r>
            <a:endParaRPr lang="en-IN" sz="3200" dirty="0">
              <a:effectLst>
                <a:outerShdw sx="0" sy="0">
                  <a:srgbClr val="000000"/>
                </a:outerShdw>
              </a:effectLst>
            </a:endParaRPr>
          </a:p>
          <a:p>
            <a:pPr marL="722312" lvl="0" indent="-457200" algn="just" fontAlgn="base">
              <a:buFont typeface="Arial" panose="020B0604020202020204" pitchFamily="34" charset="0"/>
              <a:buChar char="•"/>
            </a:pPr>
            <a:r>
              <a:rPr lang="en-US" sz="3200" dirty="0">
                <a:effectLst>
                  <a:outerShdw sx="0" sy="0">
                    <a:srgbClr val="000000"/>
                  </a:outerShdw>
                </a:effectLst>
              </a:rPr>
              <a:t>Commission’s prior approval needed for announcement of relief </a:t>
            </a:r>
            <a:r>
              <a:rPr lang="en-US" sz="3200" dirty="0" err="1" smtClean="0">
                <a:effectLst>
                  <a:outerShdw sx="0" sy="0">
                    <a:srgbClr val="000000"/>
                  </a:outerShdw>
                </a:effectLst>
              </a:rPr>
              <a:t>programmes</a:t>
            </a:r>
            <a:r>
              <a:rPr lang="en-US" sz="3200" dirty="0">
                <a:effectLst>
                  <a:outerShdw sx="0" sy="0">
                    <a:srgbClr val="000000"/>
                  </a:outerShdw>
                </a:effectLst>
              </a:rPr>
              <a:t>.</a:t>
            </a:r>
            <a:endParaRPr lang="en-IN" sz="3200" dirty="0">
              <a:effectLst>
                <a:outerShdw sx="0" sy="0">
                  <a:srgbClr val="000000"/>
                </a:outerShdw>
              </a:effectLst>
            </a:endParaRPr>
          </a:p>
          <a:p>
            <a:pPr marL="722312" lvl="0" indent="-457200" algn="just" fontAlgn="base">
              <a:buFont typeface="Arial" panose="020B0604020202020204" pitchFamily="34" charset="0"/>
              <a:buChar char="•"/>
            </a:pPr>
            <a:r>
              <a:rPr lang="en-US" sz="3200" dirty="0">
                <a:effectLst>
                  <a:outerShdw sx="0" sy="0">
                    <a:srgbClr val="000000"/>
                  </a:outerShdw>
                </a:effectLst>
              </a:rPr>
              <a:t>Works already started on the ground are </a:t>
            </a:r>
            <a:r>
              <a:rPr lang="en-US" sz="3200" dirty="0" smtClean="0">
                <a:effectLst>
                  <a:outerShdw sx="0" sy="0">
                    <a:srgbClr val="000000"/>
                  </a:outerShdw>
                </a:effectLst>
              </a:rPr>
              <a:t>allowed.</a:t>
            </a:r>
            <a:endParaRPr lang="en-IN" sz="3200" dirty="0">
              <a:effectLst>
                <a:outerShdw sx="0" sy="0">
                  <a:srgbClr val="000000"/>
                </a:outerShdw>
              </a:effectLst>
            </a:endParaRPr>
          </a:p>
          <a:p>
            <a:pPr marL="722312" lvl="0" indent="-457200" algn="just" fontAlgn="base">
              <a:buFont typeface="Arial" panose="020B0604020202020204" pitchFamily="34" charset="0"/>
              <a:buChar char="•"/>
            </a:pPr>
            <a:r>
              <a:rPr lang="en-US" sz="3200" dirty="0">
                <a:effectLst>
                  <a:outerShdw sx="0" sy="0">
                    <a:srgbClr val="000000"/>
                  </a:outerShdw>
                </a:effectLst>
              </a:rPr>
              <a:t>Emergency relief work can be </a:t>
            </a:r>
            <a:r>
              <a:rPr lang="en-US" sz="3200" dirty="0" smtClean="0">
                <a:effectLst>
                  <a:outerShdw sx="0" sy="0">
                    <a:srgbClr val="000000"/>
                  </a:outerShdw>
                </a:effectLst>
              </a:rPr>
              <a:t>taken up.</a:t>
            </a:r>
            <a:endParaRPr lang="en-IN" sz="3200" dirty="0">
              <a:effectLst>
                <a:outerShdw sx="0" sy="0">
                  <a:srgbClr val="000000"/>
                </a:outerShdw>
              </a:effectLst>
            </a:endParaRPr>
          </a:p>
          <a:p>
            <a:pPr marL="722312" lvl="0" indent="-457200" algn="just" fontAlgn="base">
              <a:buFont typeface="Arial" panose="020B0604020202020204" pitchFamily="34" charset="0"/>
              <a:buChar char="•"/>
            </a:pPr>
            <a:r>
              <a:rPr lang="en-US" sz="3200" dirty="0">
                <a:effectLst>
                  <a:outerShdw sx="0" sy="0">
                    <a:srgbClr val="000000"/>
                  </a:outerShdw>
                </a:effectLst>
              </a:rPr>
              <a:t>Regular recruitment/promotion through UPSC/SSC </a:t>
            </a:r>
            <a:r>
              <a:rPr lang="en-US" sz="3200" dirty="0" smtClean="0">
                <a:effectLst>
                  <a:outerShdw sx="0" sy="0">
                    <a:srgbClr val="000000"/>
                  </a:outerShdw>
                </a:effectLst>
              </a:rPr>
              <a:t>allowed.</a:t>
            </a:r>
            <a:endParaRPr lang="en-IN" sz="3200" dirty="0">
              <a:effectLst>
                <a:outerShdw sx="0" sy="0">
                  <a:srgbClr val="000000"/>
                </a:outerShdw>
              </a:effectLst>
            </a:endParaRPr>
          </a:p>
          <a:p>
            <a:pPr marL="722312" lvl="0" indent="-457200" algn="just" fontAlgn="base">
              <a:buFont typeface="Arial" panose="020B0604020202020204" pitchFamily="34" charset="0"/>
              <a:buChar char="•"/>
            </a:pPr>
            <a:r>
              <a:rPr lang="en-US" sz="3200" dirty="0">
                <a:effectLst>
                  <a:outerShdw sx="0" sy="0">
                    <a:srgbClr val="000000"/>
                  </a:outerShdw>
                </a:effectLst>
              </a:rPr>
              <a:t>No holding/advertisement at the </a:t>
            </a:r>
            <a:r>
              <a:rPr lang="en-US" sz="3200" dirty="0" smtClean="0">
                <a:effectLst>
                  <a:outerShdw sx="0" sy="0">
                    <a:srgbClr val="000000"/>
                  </a:outerShdw>
                </a:effectLst>
              </a:rPr>
              <a:t>cost </a:t>
            </a:r>
            <a:r>
              <a:rPr lang="en-US" sz="3200" dirty="0">
                <a:effectLst>
                  <a:outerShdw sx="0" sy="0">
                    <a:srgbClr val="000000"/>
                  </a:outerShdw>
                </a:effectLst>
              </a:rPr>
              <a:t>of public exchequer, though there is no objection to publication of photographs/messages related to departed leaders.</a:t>
            </a:r>
            <a:endParaRPr lang="en-IN" sz="3200" dirty="0">
              <a:effectLst>
                <a:outerShdw sx="0" sy="0">
                  <a:srgbClr val="000000"/>
                </a:outerShdw>
              </a:effectLst>
            </a:endParaRPr>
          </a:p>
          <a:p>
            <a:endParaRPr lang="en-IN" sz="2800" dirty="0"/>
          </a:p>
        </p:txBody>
      </p:sp>
    </p:spTree>
    <p:extLst>
      <p:ext uri="{BB962C8B-B14F-4D97-AF65-F5344CB8AC3E}">
        <p14:creationId xmlns:p14="http://schemas.microsoft.com/office/powerpoint/2010/main" val="2948862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00662626"/>
              </p:ext>
            </p:extLst>
          </p:nvPr>
        </p:nvGraphicFramePr>
        <p:xfrm>
          <a:off x="1010921" y="841586"/>
          <a:ext cx="10317479" cy="4713905"/>
        </p:xfrm>
        <a:graphic>
          <a:graphicData uri="http://schemas.openxmlformats.org/drawingml/2006/table">
            <a:tbl>
              <a:tblPr firstRow="1" bandRow="1">
                <a:tableStyleId>{5C22544A-7EE6-4342-B048-85BDC9FD1C3A}</a:tableStyleId>
              </a:tblPr>
              <a:tblGrid>
                <a:gridCol w="4551679">
                  <a:extLst>
                    <a:ext uri="{9D8B030D-6E8A-4147-A177-3AD203B41FA5}">
                      <a16:colId xmlns:a16="http://schemas.microsoft.com/office/drawing/2014/main" xmlns="" val="2523783149"/>
                    </a:ext>
                  </a:extLst>
                </a:gridCol>
                <a:gridCol w="2968527">
                  <a:extLst>
                    <a:ext uri="{9D8B030D-6E8A-4147-A177-3AD203B41FA5}">
                      <a16:colId xmlns:a16="http://schemas.microsoft.com/office/drawing/2014/main" xmlns="" val="3395787016"/>
                    </a:ext>
                  </a:extLst>
                </a:gridCol>
                <a:gridCol w="2797273">
                  <a:extLst>
                    <a:ext uri="{9D8B030D-6E8A-4147-A177-3AD203B41FA5}">
                      <a16:colId xmlns:a16="http://schemas.microsoft.com/office/drawing/2014/main" xmlns="" val="2272691320"/>
                    </a:ext>
                  </a:extLst>
                </a:gridCol>
              </a:tblGrid>
              <a:tr h="794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Activities</a:t>
                      </a:r>
                      <a:endParaRPr lang="en-US" sz="2400" b="0" dirty="0">
                        <a:solidFill>
                          <a:schemeClr val="tx1"/>
                        </a:solidFill>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rPr>
                        <a:t>Earlier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rPr>
                        <a:t>(Normal times )</a:t>
                      </a:r>
                    </a:p>
                    <a:p>
                      <a:endParaRPr lang="en-US" sz="2400" b="0" dirty="0">
                        <a:solidFill>
                          <a:schemeClr val="tx1"/>
                        </a:solidFill>
                      </a:endParaRPr>
                    </a:p>
                  </a:txBody>
                  <a:tcPr>
                    <a:solidFill>
                      <a:schemeClr val="accent2"/>
                    </a:solidFill>
                  </a:tcPr>
                </a:tc>
                <a:tc>
                  <a:txBody>
                    <a:bodyPr/>
                    <a:lstStyle/>
                    <a:p>
                      <a:r>
                        <a:rPr lang="en-US" sz="2400" b="0" dirty="0" smtClean="0">
                          <a:solidFill>
                            <a:schemeClr val="tx1"/>
                          </a:solidFill>
                        </a:rPr>
                        <a:t>Now</a:t>
                      </a:r>
                    </a:p>
                    <a:p>
                      <a:r>
                        <a:rPr lang="en-US" sz="2400" b="0" dirty="0" smtClean="0">
                          <a:solidFill>
                            <a:schemeClr val="tx1"/>
                          </a:solidFill>
                        </a:rPr>
                        <a:t>(During COVID-19)</a:t>
                      </a:r>
                    </a:p>
                    <a:p>
                      <a:r>
                        <a:rPr lang="en-US" sz="2400" b="0" dirty="0" smtClean="0">
                          <a:solidFill>
                            <a:schemeClr val="tx1"/>
                          </a:solidFill>
                        </a:rPr>
                        <a:t>limited  to </a:t>
                      </a:r>
                      <a:endParaRPr lang="en-US" sz="2400" b="0" dirty="0">
                        <a:solidFill>
                          <a:schemeClr val="tx1"/>
                        </a:solidFill>
                      </a:endParaRPr>
                    </a:p>
                  </a:txBody>
                  <a:tcPr>
                    <a:solidFill>
                      <a:schemeClr val="accent4"/>
                    </a:solidFill>
                  </a:tcPr>
                </a:tc>
                <a:extLst>
                  <a:ext uri="{0D108BD9-81ED-4DB2-BD59-A6C34878D82A}">
                    <a16:rowId xmlns:a16="http://schemas.microsoft.com/office/drawing/2014/main" xmlns="" val="1465679481"/>
                  </a:ext>
                </a:extLst>
              </a:tr>
              <a:tr h="1161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 During</a:t>
                      </a:r>
                      <a:r>
                        <a:rPr lang="en-US" sz="2400" b="0" baseline="0" dirty="0" smtClean="0">
                          <a:solidFill>
                            <a:schemeClr val="tx1"/>
                          </a:solidFill>
                        </a:rPr>
                        <a:t> </a:t>
                      </a:r>
                      <a:r>
                        <a:rPr lang="en-US" sz="2400" b="0" dirty="0" smtClean="0">
                          <a:solidFill>
                            <a:schemeClr val="tx1"/>
                          </a:solidFill>
                        </a:rPr>
                        <a:t>nominations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baseline="0" dirty="0" smtClean="0">
                          <a:solidFill>
                            <a:schemeClr val="tx1"/>
                          </a:solidFill>
                        </a:rPr>
                        <a:t> </a:t>
                      </a:r>
                      <a:r>
                        <a:rPr lang="en-US" sz="2400" b="0" dirty="0" smtClean="0">
                          <a:solidFill>
                            <a:schemeClr val="tx1"/>
                          </a:solidFill>
                        </a:rPr>
                        <a:t>No. of vehicles allowed within 100 </a:t>
                      </a:r>
                      <a:r>
                        <a:rPr lang="en-US" sz="2400" b="0" dirty="0" err="1" smtClean="0">
                          <a:solidFill>
                            <a:schemeClr val="tx1"/>
                          </a:solidFill>
                        </a:rPr>
                        <a:t>mtr</a:t>
                      </a:r>
                      <a:r>
                        <a:rPr lang="en-US" sz="2400" b="0" dirty="0" smtClean="0">
                          <a:solidFill>
                            <a:schemeClr val="tx1"/>
                          </a:solidFill>
                        </a:rPr>
                        <a:t> periphery of RO’s</a:t>
                      </a:r>
                      <a:endParaRPr lang="en-US" sz="2400" b="0" dirty="0">
                        <a:solidFill>
                          <a:schemeClr val="tx1"/>
                        </a:solidFill>
                      </a:endParaRPr>
                    </a:p>
                  </a:txBody>
                  <a:tcPr>
                    <a:solidFill>
                      <a:schemeClr val="accent4">
                        <a:lumMod val="60000"/>
                        <a:lumOff val="40000"/>
                      </a:schemeClr>
                    </a:solidFill>
                  </a:tcPr>
                </a:tc>
                <a:tc>
                  <a:txBody>
                    <a:bodyPr/>
                    <a:lstStyle/>
                    <a:p>
                      <a:r>
                        <a:rPr lang="en-US" sz="2400" b="1" dirty="0" smtClean="0">
                          <a:solidFill>
                            <a:schemeClr val="tx1"/>
                          </a:solidFill>
                        </a:rPr>
                        <a:t>Three</a:t>
                      </a:r>
                      <a:endParaRPr lang="en-US" sz="2400" b="1" dirty="0">
                        <a:solidFill>
                          <a:schemeClr val="tx1"/>
                        </a:solidFill>
                      </a:endParaRP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Two </a:t>
                      </a:r>
                    </a:p>
                    <a:p>
                      <a:endParaRPr lang="en-US" sz="2400" b="1" dirty="0">
                        <a:solidFill>
                          <a:schemeClr val="tx1"/>
                        </a:solidFill>
                      </a:endParaRPr>
                    </a:p>
                  </a:txBody>
                  <a:tcPr>
                    <a:solidFill>
                      <a:schemeClr val="accent4"/>
                    </a:solidFill>
                  </a:tcPr>
                </a:tc>
                <a:extLst>
                  <a:ext uri="{0D108BD9-81ED-4DB2-BD59-A6C34878D82A}">
                    <a16:rowId xmlns:a16="http://schemas.microsoft.com/office/drawing/2014/main" xmlns="" val="2708391124"/>
                  </a:ext>
                </a:extLst>
              </a:tr>
              <a:tr h="114774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smtClean="0">
                          <a:solidFill>
                            <a:schemeClr val="tx1"/>
                          </a:solidFill>
                        </a:rPr>
                        <a:t>No. of persons allowed to enter RO’s place </a:t>
                      </a:r>
                      <a:r>
                        <a:rPr lang="en-US" sz="2400" b="0" u="sng" dirty="0" smtClean="0">
                          <a:solidFill>
                            <a:schemeClr val="tx1"/>
                          </a:solidFill>
                        </a:rPr>
                        <a:t>including candidate</a:t>
                      </a:r>
                      <a:endParaRPr lang="en-US" sz="2400" b="0" dirty="0">
                        <a:solidFill>
                          <a:schemeClr val="tx1"/>
                        </a:solidFill>
                      </a:endParaRPr>
                    </a:p>
                  </a:txBody>
                  <a:tcPr>
                    <a:solidFill>
                      <a:schemeClr val="accent4">
                        <a:lumMod val="60000"/>
                        <a:lumOff val="40000"/>
                      </a:schemeClr>
                    </a:solidFill>
                  </a:tcPr>
                </a:tc>
                <a:tc>
                  <a:txBody>
                    <a:bodyPr/>
                    <a:lstStyle/>
                    <a:p>
                      <a:r>
                        <a:rPr lang="en-US" sz="2400" b="1" dirty="0" smtClean="0">
                          <a:solidFill>
                            <a:schemeClr val="tx1"/>
                          </a:solidFill>
                        </a:rPr>
                        <a:t>Five</a:t>
                      </a:r>
                      <a:endParaRPr lang="en-US" sz="2400" b="1" dirty="0">
                        <a:solidFill>
                          <a:schemeClr val="tx1"/>
                        </a:solidFill>
                      </a:endParaRPr>
                    </a:p>
                  </a:txBody>
                  <a:tcPr>
                    <a:solidFill>
                      <a:schemeClr val="accent2"/>
                    </a:solidFill>
                  </a:tcPr>
                </a:tc>
                <a:tc>
                  <a:txBody>
                    <a:bodyPr/>
                    <a:lstStyle/>
                    <a:p>
                      <a:r>
                        <a:rPr lang="en-US" sz="2400" b="1" dirty="0" smtClean="0">
                          <a:solidFill>
                            <a:schemeClr val="tx1"/>
                          </a:solidFill>
                        </a:rPr>
                        <a:t> Three</a:t>
                      </a:r>
                      <a:r>
                        <a:rPr lang="en-US" sz="2400" b="1" baseline="0" dirty="0" smtClean="0">
                          <a:solidFill>
                            <a:schemeClr val="tx1"/>
                          </a:solidFill>
                        </a:rPr>
                        <a:t> </a:t>
                      </a:r>
                      <a:r>
                        <a:rPr lang="en-US" sz="2400" b="1" dirty="0" smtClean="0">
                          <a:solidFill>
                            <a:schemeClr val="tx1"/>
                          </a:solidFill>
                        </a:rPr>
                        <a:t> </a:t>
                      </a:r>
                      <a:endParaRPr lang="en-US" sz="2400" b="1" dirty="0">
                        <a:solidFill>
                          <a:schemeClr val="tx1"/>
                        </a:solidFill>
                      </a:endParaRPr>
                    </a:p>
                  </a:txBody>
                  <a:tcPr>
                    <a:solidFill>
                      <a:schemeClr val="accent4"/>
                    </a:solidFill>
                  </a:tcPr>
                </a:tc>
                <a:extLst>
                  <a:ext uri="{0D108BD9-81ED-4DB2-BD59-A6C34878D82A}">
                    <a16:rowId xmlns:a16="http://schemas.microsoft.com/office/drawing/2014/main" xmlns="" val="2038063995"/>
                  </a:ext>
                </a:extLst>
              </a:tr>
              <a:tr h="114774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smtClean="0">
                          <a:solidFill>
                            <a:schemeClr val="tx1"/>
                          </a:solidFill>
                        </a:rPr>
                        <a:t>During  processions/road shows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smtClean="0">
                          <a:solidFill>
                            <a:schemeClr val="tx1"/>
                          </a:solidFill>
                        </a:rPr>
                        <a:t>No. of vehicles in convoys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dirty="0">
                        <a:solidFill>
                          <a:schemeClr val="tx1"/>
                        </a:solidFill>
                      </a:endParaRPr>
                    </a:p>
                  </a:txBody>
                  <a:tcPr>
                    <a:solidFill>
                      <a:schemeClr val="accent4">
                        <a:lumMod val="60000"/>
                        <a:lumOff val="40000"/>
                      </a:schemeClr>
                    </a:solidFill>
                  </a:tcPr>
                </a:tc>
                <a:tc>
                  <a:txBody>
                    <a:bodyPr/>
                    <a:lstStyle/>
                    <a:p>
                      <a:r>
                        <a:rPr lang="en-US" sz="2400" b="1" dirty="0" smtClean="0">
                          <a:solidFill>
                            <a:schemeClr val="tx1"/>
                          </a:solidFill>
                        </a:rPr>
                        <a:t>10</a:t>
                      </a:r>
                      <a:r>
                        <a:rPr lang="en-US" sz="2400" b="1" baseline="0" dirty="0" smtClean="0">
                          <a:solidFill>
                            <a:schemeClr val="tx1"/>
                          </a:solidFill>
                        </a:rPr>
                        <a:t> ve</a:t>
                      </a:r>
                      <a:r>
                        <a:rPr lang="en-US" sz="2400" b="1" dirty="0" smtClean="0">
                          <a:solidFill>
                            <a:schemeClr val="tx1"/>
                          </a:solidFill>
                        </a:rPr>
                        <a:t>hicles</a:t>
                      </a:r>
                      <a:r>
                        <a:rPr lang="en-US" sz="2400" b="1" baseline="0" dirty="0" smtClean="0">
                          <a:solidFill>
                            <a:schemeClr val="tx1"/>
                          </a:solidFill>
                        </a:rPr>
                        <a:t> </a:t>
                      </a:r>
                      <a:r>
                        <a:rPr lang="en-US" sz="2400" b="0" baseline="0" dirty="0" smtClean="0">
                          <a:solidFill>
                            <a:schemeClr val="tx1"/>
                          </a:solidFill>
                        </a:rPr>
                        <a:t>in a gap of 100 </a:t>
                      </a:r>
                      <a:r>
                        <a:rPr lang="en-US" sz="2400" b="0" baseline="0" dirty="0" err="1" smtClean="0">
                          <a:solidFill>
                            <a:schemeClr val="tx1"/>
                          </a:solidFill>
                        </a:rPr>
                        <a:t>mtrs</a:t>
                      </a:r>
                      <a:endParaRPr lang="en-US" sz="2400" b="0" dirty="0">
                        <a:solidFill>
                          <a:schemeClr val="tx1"/>
                        </a:solidFill>
                      </a:endParaRPr>
                    </a:p>
                  </a:txBody>
                  <a:tcPr>
                    <a:solidFill>
                      <a:schemeClr val="accent2"/>
                    </a:solidFill>
                  </a:tcPr>
                </a:tc>
                <a:tc>
                  <a:txBody>
                    <a:bodyPr/>
                    <a:lstStyle/>
                    <a:p>
                      <a:r>
                        <a:rPr lang="en-US" sz="2400" b="1" dirty="0" smtClean="0">
                          <a:solidFill>
                            <a:schemeClr val="tx1"/>
                          </a:solidFill>
                        </a:rPr>
                        <a:t>Five</a:t>
                      </a:r>
                      <a:r>
                        <a:rPr lang="en-US" sz="2400" b="0" dirty="0" smtClean="0">
                          <a:solidFill>
                            <a:schemeClr val="tx1"/>
                          </a:solidFill>
                        </a:rPr>
                        <a:t> vehicles within </a:t>
                      </a:r>
                      <a:r>
                        <a:rPr lang="en-US" sz="2400" b="1" dirty="0" smtClean="0">
                          <a:solidFill>
                            <a:schemeClr val="tx1"/>
                          </a:solidFill>
                        </a:rPr>
                        <a:t>a gap of half an hour</a:t>
                      </a:r>
                      <a:endParaRPr lang="en-US" sz="2400" b="1" dirty="0">
                        <a:solidFill>
                          <a:schemeClr val="tx1"/>
                        </a:solidFill>
                      </a:endParaRPr>
                    </a:p>
                  </a:txBody>
                  <a:tcPr>
                    <a:solidFill>
                      <a:schemeClr val="accent4"/>
                    </a:solidFill>
                  </a:tcPr>
                </a:tc>
                <a:extLst>
                  <a:ext uri="{0D108BD9-81ED-4DB2-BD59-A6C34878D82A}">
                    <a16:rowId xmlns:a16="http://schemas.microsoft.com/office/drawing/2014/main" xmlns="" val="159831338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95889626"/>
              </p:ext>
            </p:extLst>
          </p:nvPr>
        </p:nvGraphicFramePr>
        <p:xfrm>
          <a:off x="996606" y="5555491"/>
          <a:ext cx="10793153" cy="942109"/>
        </p:xfrm>
        <a:graphic>
          <a:graphicData uri="http://schemas.openxmlformats.org/drawingml/2006/table">
            <a:tbl>
              <a:tblPr firstRow="1" bandRow="1">
                <a:tableStyleId>{5C22544A-7EE6-4342-B048-85BDC9FD1C3A}</a:tableStyleId>
              </a:tblPr>
              <a:tblGrid>
                <a:gridCol w="10793153">
                  <a:extLst>
                    <a:ext uri="{9D8B030D-6E8A-4147-A177-3AD203B41FA5}">
                      <a16:colId xmlns:a16="http://schemas.microsoft.com/office/drawing/2014/main" xmlns="" val="2433330574"/>
                    </a:ext>
                  </a:extLst>
                </a:gridCol>
              </a:tblGrid>
              <a:tr h="942109">
                <a:tc>
                  <a:txBody>
                    <a:bodyPr/>
                    <a:lstStyle/>
                    <a:p>
                      <a:pPr algn="just">
                        <a:lnSpc>
                          <a:spcPct val="120000"/>
                        </a:lnSpc>
                        <a:buFont typeface="Arial" panose="020B0604020202020204" pitchFamily="34" charset="0"/>
                        <a:buChar char="•"/>
                      </a:pPr>
                      <a:r>
                        <a:rPr lang="en-US" sz="1400" b="1" i="0" dirty="0" smtClean="0">
                          <a:solidFill>
                            <a:schemeClr val="tx1"/>
                          </a:solidFill>
                        </a:rPr>
                        <a:t>Use of face mask , sanitizer , social distancing norms and other guidelines as issued by the State Government’s Disaster Management Authorities are to be obeyed.</a:t>
                      </a:r>
                    </a:p>
                    <a:p>
                      <a:pPr algn="just">
                        <a:lnSpc>
                          <a:spcPct val="120000"/>
                        </a:lnSpc>
                        <a:buFont typeface="Arial" panose="020B0604020202020204" pitchFamily="34" charset="0"/>
                        <a:buChar char="•"/>
                      </a:pPr>
                      <a:r>
                        <a:rPr lang="en-US" sz="1400" b="1" i="0" dirty="0" smtClean="0">
                          <a:solidFill>
                            <a:schemeClr val="tx1"/>
                          </a:solidFill>
                        </a:rPr>
                        <a:t>                                                                                                                                                                                                                                                ………..CONTD</a:t>
                      </a:r>
                      <a:endParaRPr lang="en-US" sz="1400" b="1" i="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xmlns="" val="1090748579"/>
                  </a:ext>
                </a:extLst>
              </a:tr>
            </a:tbl>
          </a:graphicData>
        </a:graphic>
      </p:graphicFrame>
      <p:sp>
        <p:nvSpPr>
          <p:cNvPr id="2" name="TextBox 1"/>
          <p:cNvSpPr txBox="1"/>
          <p:nvPr/>
        </p:nvSpPr>
        <p:spPr>
          <a:xfrm>
            <a:off x="1010921" y="341625"/>
            <a:ext cx="10411822" cy="523220"/>
          </a:xfrm>
          <a:prstGeom prst="rect">
            <a:avLst/>
          </a:prstGeom>
          <a:noFill/>
        </p:spPr>
        <p:txBody>
          <a:bodyPr wrap="square" rtlCol="0">
            <a:spAutoFit/>
          </a:bodyPr>
          <a:lstStyle/>
          <a:p>
            <a:r>
              <a:rPr lang="en-US" sz="2800" b="1" dirty="0">
                <a:solidFill>
                  <a:srgbClr val="C00000"/>
                </a:solidFill>
              </a:rPr>
              <a:t>Special guidelines for elections/bye-elections  during COVID-19 :</a:t>
            </a:r>
            <a:endParaRPr lang="en-US" sz="2800" b="1" dirty="0"/>
          </a:p>
        </p:txBody>
      </p:sp>
    </p:spTree>
    <p:extLst>
      <p:ext uri="{BB962C8B-B14F-4D97-AF65-F5344CB8AC3E}">
        <p14:creationId xmlns:p14="http://schemas.microsoft.com/office/powerpoint/2010/main" val="2955525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4621320"/>
              </p:ext>
            </p:extLst>
          </p:nvPr>
        </p:nvGraphicFramePr>
        <p:xfrm>
          <a:off x="957944" y="719664"/>
          <a:ext cx="10827656" cy="5464934"/>
        </p:xfrm>
        <a:graphic>
          <a:graphicData uri="http://schemas.openxmlformats.org/drawingml/2006/table">
            <a:tbl>
              <a:tblPr firstRow="1" bandRow="1">
                <a:tableStyleId>{5C22544A-7EE6-4342-B048-85BDC9FD1C3A}</a:tableStyleId>
              </a:tblPr>
              <a:tblGrid>
                <a:gridCol w="4747772">
                  <a:extLst>
                    <a:ext uri="{9D8B030D-6E8A-4147-A177-3AD203B41FA5}">
                      <a16:colId xmlns:a16="http://schemas.microsoft.com/office/drawing/2014/main" xmlns="" val="2428911386"/>
                    </a:ext>
                  </a:extLst>
                </a:gridCol>
                <a:gridCol w="3398587">
                  <a:extLst>
                    <a:ext uri="{9D8B030D-6E8A-4147-A177-3AD203B41FA5}">
                      <a16:colId xmlns:a16="http://schemas.microsoft.com/office/drawing/2014/main" xmlns="" val="1798280596"/>
                    </a:ext>
                  </a:extLst>
                </a:gridCol>
                <a:gridCol w="2681297">
                  <a:extLst>
                    <a:ext uri="{9D8B030D-6E8A-4147-A177-3AD203B41FA5}">
                      <a16:colId xmlns:a16="http://schemas.microsoft.com/office/drawing/2014/main" xmlns="" val="2932539256"/>
                    </a:ext>
                  </a:extLst>
                </a:gridCol>
              </a:tblGrid>
              <a:tr h="1007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smtClean="0">
                          <a:solidFill>
                            <a:schemeClr val="tx1"/>
                          </a:solidFill>
                        </a:rPr>
                        <a:t>Activities</a:t>
                      </a:r>
                      <a:endParaRPr lang="en-US" sz="3600" b="1" dirty="0">
                        <a:solidFill>
                          <a:schemeClr val="tx1"/>
                        </a:solidFill>
                      </a:endParaRPr>
                    </a:p>
                  </a:txBody>
                  <a:tcPr>
                    <a:solidFill>
                      <a:schemeClr val="accent4">
                        <a:lumMod val="40000"/>
                        <a:lumOff val="60000"/>
                      </a:schemeClr>
                    </a:solidFill>
                  </a:tcPr>
                </a:tc>
                <a:tc>
                  <a:txBody>
                    <a:bodyPr/>
                    <a:lstStyle/>
                    <a:p>
                      <a:r>
                        <a:rPr lang="en-US" sz="2800" b="1" baseline="0" dirty="0" smtClean="0">
                          <a:solidFill>
                            <a:schemeClr val="tx1"/>
                          </a:solidFill>
                        </a:rPr>
                        <a:t>Normal times /</a:t>
                      </a:r>
                    </a:p>
                    <a:p>
                      <a:r>
                        <a:rPr lang="en-US" sz="2400" b="1" baseline="0" dirty="0" smtClean="0">
                          <a:solidFill>
                            <a:schemeClr val="tx1"/>
                          </a:solidFill>
                        </a:rPr>
                        <a:t>earlier </a:t>
                      </a:r>
                      <a:endParaRPr lang="en-US" sz="2400" b="1" dirty="0">
                        <a:solidFill>
                          <a:schemeClr val="tx1"/>
                        </a:solidFill>
                      </a:endParaRPr>
                    </a:p>
                  </a:txBody>
                  <a:tcPr>
                    <a:solidFill>
                      <a:schemeClr val="accent2"/>
                    </a:solidFill>
                  </a:tcPr>
                </a:tc>
                <a:tc>
                  <a:txBody>
                    <a:bodyPr/>
                    <a:lstStyle/>
                    <a:p>
                      <a:r>
                        <a:rPr lang="en-US" sz="2400" b="1" dirty="0" smtClean="0">
                          <a:solidFill>
                            <a:schemeClr val="tx1"/>
                          </a:solidFill>
                        </a:rPr>
                        <a:t>During COVID-19</a:t>
                      </a:r>
                    </a:p>
                    <a:p>
                      <a:r>
                        <a:rPr lang="en-US" sz="2800" b="1" dirty="0" smtClean="0">
                          <a:solidFill>
                            <a:schemeClr val="tx1"/>
                          </a:solidFill>
                        </a:rPr>
                        <a:t>limited  to </a:t>
                      </a:r>
                      <a:endParaRPr lang="en-US" sz="2800" b="1" dirty="0">
                        <a:solidFill>
                          <a:schemeClr val="tx1"/>
                        </a:solidFill>
                      </a:endParaRPr>
                    </a:p>
                  </a:txBody>
                  <a:tcPr>
                    <a:solidFill>
                      <a:schemeClr val="accent4"/>
                    </a:solidFill>
                  </a:tcPr>
                </a:tc>
                <a:extLst>
                  <a:ext uri="{0D108BD9-81ED-4DB2-BD59-A6C34878D82A}">
                    <a16:rowId xmlns:a16="http://schemas.microsoft.com/office/drawing/2014/main" xmlns="" val="515224715"/>
                  </a:ext>
                </a:extLst>
              </a:tr>
              <a:tr h="1409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In case of </a:t>
                      </a:r>
                      <a:r>
                        <a:rPr lang="en-US" sz="2400" b="1" dirty="0" smtClean="0">
                          <a:solidFill>
                            <a:schemeClr val="tx1"/>
                          </a:solidFill>
                        </a:rPr>
                        <a:t>door to door campaign </a:t>
                      </a:r>
                      <a:r>
                        <a:rPr lang="en-US" sz="2400" dirty="0" smtClean="0">
                          <a:solidFill>
                            <a:schemeClr val="tx1"/>
                          </a:solidFill>
                        </a:rPr>
                        <a:t>the </a:t>
                      </a:r>
                      <a:r>
                        <a:rPr lang="en-US" sz="2400" b="1" dirty="0" smtClean="0">
                          <a:solidFill>
                            <a:schemeClr val="tx1"/>
                          </a:solidFill>
                        </a:rPr>
                        <a:t>no. of the persons </a:t>
                      </a:r>
                      <a:r>
                        <a:rPr lang="en-US" sz="2400" dirty="0" smtClean="0">
                          <a:solidFill>
                            <a:schemeClr val="tx1"/>
                          </a:solidFill>
                        </a:rPr>
                        <a:t>including the candidate (excluding the security personnel) , if any.</a:t>
                      </a:r>
                    </a:p>
                  </a:txBody>
                  <a:tcPr>
                    <a:solidFill>
                      <a:schemeClr val="accent4">
                        <a:lumMod val="40000"/>
                        <a:lumOff val="60000"/>
                      </a:schemeClr>
                    </a:solidFill>
                  </a:tcPr>
                </a:tc>
                <a:tc>
                  <a:txBody>
                    <a:bodyPr/>
                    <a:lstStyle/>
                    <a:p>
                      <a:r>
                        <a:rPr lang="en-US" sz="2800" b="1" dirty="0" smtClean="0"/>
                        <a:t>No limit </a:t>
                      </a:r>
                      <a:endParaRPr lang="en-US" sz="2800" b="1" dirty="0"/>
                    </a:p>
                  </a:txBody>
                  <a:tcPr>
                    <a:solidFill>
                      <a:schemeClr val="accent2"/>
                    </a:solidFill>
                  </a:tcPr>
                </a:tc>
                <a:tc>
                  <a:txBody>
                    <a:bodyPr/>
                    <a:lstStyle/>
                    <a:p>
                      <a:r>
                        <a:rPr lang="en-US" sz="3200" b="1" dirty="0" smtClean="0"/>
                        <a:t>Five</a:t>
                      </a:r>
                      <a:endParaRPr lang="en-US" sz="3200" b="1" dirty="0"/>
                    </a:p>
                  </a:txBody>
                  <a:tcPr>
                    <a:solidFill>
                      <a:schemeClr val="accent4"/>
                    </a:solidFill>
                  </a:tcPr>
                </a:tc>
                <a:extLst>
                  <a:ext uri="{0D108BD9-81ED-4DB2-BD59-A6C34878D82A}">
                    <a16:rowId xmlns:a16="http://schemas.microsoft.com/office/drawing/2014/main" xmlns="" val="3074289370"/>
                  </a:ext>
                </a:extLst>
              </a:tr>
              <a:tr h="1409398">
                <a:tc>
                  <a:txBody>
                    <a:bodyPr/>
                    <a:lstStyle/>
                    <a:p>
                      <a:endParaRPr lang="en-US" sz="2800" dirty="0" smtClean="0">
                        <a:solidFill>
                          <a:schemeClr val="tx1"/>
                        </a:solidFill>
                      </a:endParaRPr>
                    </a:p>
                    <a:p>
                      <a:r>
                        <a:rPr lang="en-US" sz="2800" dirty="0" smtClean="0">
                          <a:solidFill>
                            <a:schemeClr val="tx1"/>
                          </a:solidFill>
                        </a:rPr>
                        <a:t>No. of Star Campaigners </a:t>
                      </a:r>
                      <a:endParaRPr lang="en-US" sz="2800" dirty="0">
                        <a:solidFill>
                          <a:schemeClr val="tx1"/>
                        </a:solidFill>
                      </a:endParaRPr>
                    </a:p>
                  </a:txBody>
                  <a:tcPr>
                    <a:solidFill>
                      <a:schemeClr val="accent4">
                        <a:lumMod val="40000"/>
                        <a:lumOff val="60000"/>
                      </a:schemeClr>
                    </a:solidFill>
                  </a:tcPr>
                </a:tc>
                <a:tc>
                  <a:txBody>
                    <a:bodyPr/>
                    <a:lstStyle/>
                    <a:p>
                      <a:r>
                        <a:rPr lang="en-US" sz="2800" b="1" dirty="0" smtClean="0"/>
                        <a:t>40 </a:t>
                      </a:r>
                      <a:r>
                        <a:rPr lang="en-US" sz="2000" b="1" dirty="0" smtClean="0"/>
                        <a:t>for </a:t>
                      </a:r>
                      <a:r>
                        <a:rPr lang="en-US" sz="2000" b="1" dirty="0" err="1" smtClean="0"/>
                        <a:t>Recognised</a:t>
                      </a:r>
                      <a:r>
                        <a:rPr lang="en-US" sz="2000" b="1" dirty="0" smtClean="0"/>
                        <a:t> Parties </a:t>
                      </a:r>
                    </a:p>
                    <a:p>
                      <a:endParaRPr lang="en-US" dirty="0" smtClean="0"/>
                    </a:p>
                    <a:p>
                      <a:r>
                        <a:rPr lang="en-US" sz="2800" b="1" dirty="0" smtClean="0"/>
                        <a:t>20</a:t>
                      </a:r>
                      <a:r>
                        <a:rPr lang="en-US" dirty="0" smtClean="0"/>
                        <a:t> for other /unrecognized political </a:t>
                      </a:r>
                      <a:r>
                        <a:rPr lang="en-US" dirty="0" err="1" smtClean="0"/>
                        <a:t>partries</a:t>
                      </a:r>
                      <a:endParaRPr lang="en-US" dirty="0"/>
                    </a:p>
                  </a:txBody>
                  <a:tcPr>
                    <a:solidFill>
                      <a:schemeClr val="accent2"/>
                    </a:solidFill>
                  </a:tcPr>
                </a:tc>
                <a:tc>
                  <a:txBody>
                    <a:bodyPr/>
                    <a:lstStyle/>
                    <a:p>
                      <a:r>
                        <a:rPr lang="en-US" sz="2800" b="1" dirty="0" smtClean="0"/>
                        <a:t>30 </a:t>
                      </a:r>
                    </a:p>
                    <a:p>
                      <a:endParaRPr lang="en-US" dirty="0" smtClean="0"/>
                    </a:p>
                    <a:p>
                      <a:endParaRPr lang="en-US" dirty="0" smtClean="0"/>
                    </a:p>
                    <a:p>
                      <a:r>
                        <a:rPr lang="en-US" sz="2800" b="1" dirty="0" smtClean="0"/>
                        <a:t>10  </a:t>
                      </a:r>
                      <a:r>
                        <a:rPr lang="en-US" dirty="0" smtClean="0"/>
                        <a:t>                                                                          </a:t>
                      </a:r>
                      <a:endParaRPr lang="en-US" dirty="0"/>
                    </a:p>
                  </a:txBody>
                  <a:tcPr>
                    <a:solidFill>
                      <a:schemeClr val="accent4"/>
                    </a:solidFill>
                  </a:tcPr>
                </a:tc>
                <a:extLst>
                  <a:ext uri="{0D108BD9-81ED-4DB2-BD59-A6C34878D82A}">
                    <a16:rowId xmlns:a16="http://schemas.microsoft.com/office/drawing/2014/main" xmlns="" val="978525391"/>
                  </a:ext>
                </a:extLst>
              </a:tr>
              <a:tr h="1409398">
                <a:tc>
                  <a:txBody>
                    <a:bodyPr/>
                    <a:lstStyle/>
                    <a:p>
                      <a:r>
                        <a:rPr lang="en-US" sz="3200" dirty="0" smtClean="0"/>
                        <a:t>Maximum no. of voters in any Polling Station</a:t>
                      </a:r>
                      <a:endParaRPr lang="en-US" sz="3200" dirty="0"/>
                    </a:p>
                  </a:txBody>
                  <a:tcPr/>
                </a:tc>
                <a:tc>
                  <a:txBody>
                    <a:bodyPr/>
                    <a:lstStyle/>
                    <a:p>
                      <a:r>
                        <a:rPr lang="en-US" sz="3200" dirty="0" smtClean="0"/>
                        <a:t>1500</a:t>
                      </a:r>
                      <a:endParaRPr lang="en-US" sz="3200" dirty="0"/>
                    </a:p>
                  </a:txBody>
                  <a:tcPr/>
                </a:tc>
                <a:tc>
                  <a:txBody>
                    <a:bodyPr/>
                    <a:lstStyle/>
                    <a:p>
                      <a:r>
                        <a:rPr lang="en-US" sz="3200" smtClean="0"/>
                        <a:t>1200</a:t>
                      </a:r>
                    </a:p>
                    <a:p>
                      <a:endParaRPr lang="en-US" sz="3200" dirty="0"/>
                    </a:p>
                  </a:txBody>
                  <a:tcPr/>
                </a:tc>
                <a:extLst>
                  <a:ext uri="{0D108BD9-81ED-4DB2-BD59-A6C34878D82A}">
                    <a16:rowId xmlns:a16="http://schemas.microsoft.com/office/drawing/2014/main" xmlns="" val="3944938172"/>
                  </a:ext>
                </a:extLst>
              </a:tr>
            </a:tbl>
          </a:graphicData>
        </a:graphic>
      </p:graphicFrame>
    </p:spTree>
    <p:extLst>
      <p:ext uri="{BB962C8B-B14F-4D97-AF65-F5344CB8AC3E}">
        <p14:creationId xmlns:p14="http://schemas.microsoft.com/office/powerpoint/2010/main" val="748145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4217" y="643622"/>
            <a:ext cx="10164354" cy="1077218"/>
          </a:xfrm>
          <a:prstGeom prst="rect">
            <a:avLst/>
          </a:prstGeom>
        </p:spPr>
        <p:txBody>
          <a:bodyPr wrap="square">
            <a:spAutoFit/>
          </a:bodyPr>
          <a:lstStyle/>
          <a:p>
            <a:r>
              <a:rPr lang="en-US" sz="3200" b="1" dirty="0">
                <a:latin typeface="Cambria" panose="02040503050406030204" pitchFamily="18" charset="0"/>
                <a:ea typeface="Cambria" panose="02040503050406030204" pitchFamily="18" charset="0"/>
              </a:rPr>
              <a:t>Citizen Vigilance and monitoring of MCC violations: </a:t>
            </a:r>
            <a:r>
              <a:rPr lang="en-US" sz="3200" b="1" dirty="0" smtClean="0">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cVIGIL</a:t>
            </a:r>
            <a:endParaRPr lang="en-US" sz="3200" dirty="0">
              <a:solidFill>
                <a:srgbClr val="C00000"/>
              </a:solidFill>
              <a:latin typeface="Cambria" panose="02040503050406030204" pitchFamily="18" charset="0"/>
              <a:ea typeface="Cambria" panose="02040503050406030204" pitchFamily="18" charset="0"/>
            </a:endParaRPr>
          </a:p>
        </p:txBody>
      </p:sp>
      <p:sp>
        <p:nvSpPr>
          <p:cNvPr id="3" name="Rectangle 2"/>
          <p:cNvSpPr/>
          <p:nvPr/>
        </p:nvSpPr>
        <p:spPr>
          <a:xfrm>
            <a:off x="1084217" y="1720840"/>
            <a:ext cx="10411097" cy="4154984"/>
          </a:xfrm>
          <a:prstGeom prst="rect">
            <a:avLst/>
          </a:prstGeom>
        </p:spPr>
        <p:txBody>
          <a:bodyPr wrap="square">
            <a:spAutoFit/>
          </a:bodyPr>
          <a:lstStyle/>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Android and iOS based Mobile App available on Google play store and App Store </a:t>
            </a: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Citizen takes a photo/audio/records 2 min video which is geo tagged and uploaded to generate a unique </a:t>
            </a:r>
            <a:r>
              <a:rPr lang="en-US" sz="2400" dirty="0" err="1">
                <a:latin typeface="Cambria" panose="02040503050406030204" pitchFamily="18" charset="0"/>
                <a:ea typeface="Cambria" panose="02040503050406030204" pitchFamily="18" charset="0"/>
              </a:rPr>
              <a:t>civigil</a:t>
            </a:r>
            <a:r>
              <a:rPr lang="en-US" sz="2400" dirty="0">
                <a:latin typeface="Cambria" panose="02040503050406030204" pitchFamily="18" charset="0"/>
                <a:ea typeface="Cambria" panose="02040503050406030204" pitchFamily="18" charset="0"/>
              </a:rPr>
              <a:t> ID</a:t>
            </a: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The Control room assigns received complaint to a field unit – FS</a:t>
            </a: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RO takes action and may Drop(Not found correct), Dispose(Found correct) and Escalate (Found correct and require further investigation) to NGSP Portal </a:t>
            </a: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Sender informed of action taken on complaint </a:t>
            </a:r>
          </a:p>
          <a:p>
            <a:pPr marL="285750" indent="-285750">
              <a:buFont typeface="Arial" panose="020B0604020202020204" pitchFamily="34" charset="0"/>
              <a:buChar char="•"/>
            </a:pPr>
            <a:r>
              <a:rPr lang="en-US" sz="2400" dirty="0">
                <a:latin typeface="Cambria" panose="02040503050406030204" pitchFamily="18" charset="0"/>
                <a:ea typeface="Cambria" panose="02040503050406030204" pitchFamily="18" charset="0"/>
              </a:rPr>
              <a:t>Safeguards –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Mins</a:t>
            </a:r>
            <a:r>
              <a:rPr lang="en-US" sz="2400" dirty="0">
                <a:latin typeface="Cambria" panose="02040503050406030204" pitchFamily="18" charset="0"/>
                <a:ea typeface="Cambria" panose="02040503050406030204" pitchFamily="18" charset="0"/>
              </a:rPr>
              <a:t> ii) No uploading of pre-recorded video/audio/image iii) Active only with in the boundary of the state holding elections  </a:t>
            </a:r>
          </a:p>
        </p:txBody>
      </p:sp>
    </p:spTree>
    <p:extLst>
      <p:ext uri="{BB962C8B-B14F-4D97-AF65-F5344CB8AC3E}">
        <p14:creationId xmlns:p14="http://schemas.microsoft.com/office/powerpoint/2010/main" val="360781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1750147" y="178594"/>
            <a:ext cx="8691793" cy="874142"/>
          </a:xfrm>
          <a:prstGeom prst="rect">
            <a:avLst/>
          </a:prstGeom>
          <a:noFill/>
          <a:ln>
            <a:noFill/>
          </a:ln>
        </p:spPr>
        <p:txBody>
          <a:bodyPr spcFirstLastPara="1" vert="horz" wrap="square" lIns="39416" tIns="39416" rIns="39416" bIns="39416" rtlCol="0" anchor="b" anchorCtr="0">
            <a:noAutofit/>
          </a:bodyPr>
          <a:lstStyle/>
          <a:p>
            <a:pPr algn="ctr"/>
            <a:r>
              <a:rPr lang="en-US" dirty="0"/>
              <a:t>Features</a:t>
            </a:r>
          </a:p>
        </p:txBody>
      </p:sp>
      <p:sp>
        <p:nvSpPr>
          <p:cNvPr id="106" name="Google Shape;106;p4"/>
          <p:cNvSpPr txBox="1">
            <a:spLocks noGrp="1"/>
          </p:cNvSpPr>
          <p:nvPr>
            <p:ph type="sldNum" idx="12"/>
          </p:nvPr>
        </p:nvSpPr>
        <p:spPr>
          <a:prstGeom prst="rect">
            <a:avLst/>
          </a:prstGeom>
          <a:noFill/>
          <a:ln>
            <a:noFill/>
          </a:ln>
        </p:spPr>
        <p:txBody>
          <a:bodyPr spcFirstLastPara="1" vert="horz" wrap="square" lIns="70937" tIns="35459" rIns="70937" bIns="35459" rtlCol="0" anchor="t" anchorCtr="0">
            <a:noAutofit/>
          </a:bodyPr>
          <a:lstStyle/>
          <a:p>
            <a:pPr>
              <a:buClr>
                <a:srgbClr val="000000"/>
              </a:buClr>
            </a:pPr>
            <a:fld id="{00000000-1234-1234-1234-123412341234}" type="slidenum">
              <a:rPr lang="en-US"/>
              <a:pPr>
                <a:buClr>
                  <a:srgbClr val="000000"/>
                </a:buClr>
              </a:pPr>
              <a:t>39</a:t>
            </a:fld>
            <a:endParaRPr dirty="0"/>
          </a:p>
        </p:txBody>
      </p:sp>
      <p:pic>
        <p:nvPicPr>
          <p:cNvPr id="107" name="Google Shape;107;p4"/>
          <p:cNvPicPr preferRelativeResize="0"/>
          <p:nvPr/>
        </p:nvPicPr>
        <p:blipFill>
          <a:blip r:embed="rId3" cstate="print">
            <a:alphaModFix/>
          </a:blip>
          <a:stretch>
            <a:fillRect/>
          </a:stretch>
        </p:blipFill>
        <p:spPr>
          <a:xfrm>
            <a:off x="695325" y="1052736"/>
            <a:ext cx="10441236" cy="5805264"/>
          </a:xfrm>
          <a:prstGeom prst="rect">
            <a:avLst/>
          </a:prstGeom>
          <a:solidFill>
            <a:schemeClr val="accent2">
              <a:lumMod val="40000"/>
              <a:lumOff val="60000"/>
            </a:schemeClr>
          </a:solidFill>
          <a:ln>
            <a:noFill/>
          </a:ln>
        </p:spPr>
      </p:pic>
    </p:spTree>
    <p:extLst>
      <p:ext uri="{BB962C8B-B14F-4D97-AF65-F5344CB8AC3E}">
        <p14:creationId xmlns:p14="http://schemas.microsoft.com/office/powerpoint/2010/main" val="284760735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5065" y="213047"/>
            <a:ext cx="10993271" cy="964936"/>
          </a:xfrm>
        </p:spPr>
        <p:txBody>
          <a:bodyPr/>
          <a:lstStyle/>
          <a:p>
            <a:r>
              <a:rPr lang="en-US" b="1" dirty="0" smtClean="0">
                <a:solidFill>
                  <a:srgbClr val="C00000"/>
                </a:solidFill>
              </a:rPr>
              <a:t>What </a:t>
            </a:r>
            <a:r>
              <a:rPr lang="en-US" b="1" dirty="0">
                <a:solidFill>
                  <a:srgbClr val="C00000"/>
                </a:solidFill>
              </a:rPr>
              <a:t>is Model Code of </a:t>
            </a:r>
            <a:r>
              <a:rPr lang="en-US" b="1" dirty="0" smtClean="0">
                <a:solidFill>
                  <a:srgbClr val="C00000"/>
                </a:solidFill>
              </a:rPr>
              <a:t>Conduct </a:t>
            </a:r>
            <a:r>
              <a:rPr lang="en-US" dirty="0">
                <a:solidFill>
                  <a:srgbClr val="C00000"/>
                </a:solidFill>
              </a:rPr>
              <a:t>(MCC) </a:t>
            </a:r>
            <a:endParaRPr lang="en-IN" dirty="0">
              <a:solidFill>
                <a:srgbClr val="C00000"/>
              </a:solidFill>
            </a:endParaRPr>
          </a:p>
        </p:txBody>
      </p:sp>
      <p:sp>
        <p:nvSpPr>
          <p:cNvPr id="3" name="Content Placeholder 2"/>
          <p:cNvSpPr>
            <a:spLocks noGrp="1"/>
          </p:cNvSpPr>
          <p:nvPr>
            <p:ph idx="1"/>
          </p:nvPr>
        </p:nvSpPr>
        <p:spPr>
          <a:xfrm>
            <a:off x="875730" y="898583"/>
            <a:ext cx="7169435" cy="5547815"/>
          </a:xfrm>
          <a:solidFill>
            <a:schemeClr val="accent4"/>
          </a:solidFill>
        </p:spPr>
        <p:txBody>
          <a:bodyPr>
            <a:normAutofit/>
          </a:bodyPr>
          <a:lstStyle/>
          <a:p>
            <a:pPr marL="355600" indent="-263525">
              <a:buFont typeface="Arial" pitchFamily="34" charset="0"/>
              <a:buChar char="•"/>
            </a:pPr>
            <a:r>
              <a:rPr lang="en-US" b="1" dirty="0" smtClean="0"/>
              <a:t>A set </a:t>
            </a:r>
            <a:r>
              <a:rPr lang="en-US" b="1" dirty="0"/>
              <a:t>of </a:t>
            </a:r>
            <a:r>
              <a:rPr lang="en-US" b="1" dirty="0" smtClean="0"/>
              <a:t>norms </a:t>
            </a:r>
            <a:r>
              <a:rPr lang="en-US" dirty="0" smtClean="0"/>
              <a:t>for guidance of political parties and candidates. Also covers the Public Servants.</a:t>
            </a:r>
          </a:p>
          <a:p>
            <a:pPr marL="355600" indent="-263525">
              <a:buFont typeface="Arial" pitchFamily="34" charset="0"/>
              <a:buChar char="•"/>
            </a:pPr>
            <a:r>
              <a:rPr lang="en-US" b="1" dirty="0" smtClean="0"/>
              <a:t>Aim -  </a:t>
            </a:r>
            <a:r>
              <a:rPr lang="en-US" dirty="0" smtClean="0"/>
              <a:t>conducting  </a:t>
            </a:r>
            <a:r>
              <a:rPr lang="en-US" dirty="0"/>
              <a:t>free and fair </a:t>
            </a:r>
            <a:r>
              <a:rPr lang="en-US" dirty="0" smtClean="0"/>
              <a:t>elections</a:t>
            </a:r>
            <a:endParaRPr lang="en-US" dirty="0"/>
          </a:p>
          <a:p>
            <a:pPr marL="355600" indent="-263525">
              <a:buFont typeface="Arial" pitchFamily="34" charset="0"/>
              <a:buChar char="•"/>
            </a:pPr>
            <a:r>
              <a:rPr lang="en-US" b="1" dirty="0" smtClean="0"/>
              <a:t>Objective</a:t>
            </a:r>
            <a:r>
              <a:rPr lang="en-US" dirty="0" smtClean="0"/>
              <a:t>- to provide</a:t>
            </a:r>
            <a:r>
              <a:rPr lang="en-US" b="1" dirty="0" smtClean="0"/>
              <a:t> </a:t>
            </a:r>
            <a:r>
              <a:rPr lang="en-US" dirty="0"/>
              <a:t>a level playing field for all parties and contesting candidates </a:t>
            </a:r>
            <a:r>
              <a:rPr lang="en-US" dirty="0" smtClean="0"/>
              <a:t> </a:t>
            </a:r>
            <a:endParaRPr lang="en-US" dirty="0"/>
          </a:p>
          <a:p>
            <a:pPr marL="355600" indent="-263525">
              <a:buFont typeface="Arial" pitchFamily="34" charset="0"/>
              <a:buChar char="•"/>
            </a:pPr>
            <a:r>
              <a:rPr lang="en-US" b="1" dirty="0" smtClean="0"/>
              <a:t>Enforced </a:t>
            </a:r>
            <a:r>
              <a:rPr lang="en-US" b="1" dirty="0"/>
              <a:t>by </a:t>
            </a:r>
            <a:r>
              <a:rPr lang="en-US" dirty="0"/>
              <a:t>the Election </a:t>
            </a:r>
            <a:r>
              <a:rPr lang="en-US" dirty="0" smtClean="0"/>
              <a:t>Commission of India.</a:t>
            </a:r>
          </a:p>
          <a:p>
            <a:pPr marL="355600" indent="-263525">
              <a:buFont typeface="Arial" pitchFamily="34" charset="0"/>
              <a:buChar char="•"/>
            </a:pPr>
            <a:r>
              <a:rPr lang="en-US" b="1" dirty="0"/>
              <a:t>Evolved with </a:t>
            </a:r>
            <a:r>
              <a:rPr lang="en-US" dirty="0"/>
              <a:t>the consensus of political </a:t>
            </a:r>
            <a:r>
              <a:rPr lang="en-US" dirty="0" smtClean="0"/>
              <a:t>parties* </a:t>
            </a:r>
          </a:p>
          <a:p>
            <a:pPr marL="92075" indent="0">
              <a:buNone/>
            </a:pPr>
            <a:r>
              <a:rPr lang="en-US" u="sng" dirty="0" smtClean="0"/>
              <a:t>(*one good contribution of the political parties in nation building)</a:t>
            </a:r>
            <a:endParaRPr lang="en-US" u="sng" dirty="0"/>
          </a:p>
        </p:txBody>
      </p:sp>
      <p:pic>
        <p:nvPicPr>
          <p:cNvPr id="7" name="Picture 6"/>
          <p:cNvPicPr>
            <a:picLocks noChangeAspect="1"/>
          </p:cNvPicPr>
          <p:nvPr/>
        </p:nvPicPr>
        <p:blipFill>
          <a:blip r:embed="rId3"/>
          <a:stretch>
            <a:fillRect/>
          </a:stretch>
        </p:blipFill>
        <p:spPr>
          <a:xfrm>
            <a:off x="8373291" y="917442"/>
            <a:ext cx="3361860" cy="5528956"/>
          </a:xfrm>
          <a:prstGeom prst="rect">
            <a:avLst/>
          </a:prstGeom>
        </p:spPr>
      </p:pic>
    </p:spTree>
    <p:extLst>
      <p:ext uri="{BB962C8B-B14F-4D97-AF65-F5344CB8AC3E}">
        <p14:creationId xmlns:p14="http://schemas.microsoft.com/office/powerpoint/2010/main" val="2083695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prstGeom prst="rect">
            <a:avLst/>
          </a:prstGeom>
          <a:noFill/>
          <a:ln>
            <a:noFill/>
          </a:ln>
        </p:spPr>
        <p:txBody>
          <a:bodyPr spcFirstLastPara="1" vert="horz" wrap="square" lIns="39416" tIns="39416" rIns="39416" bIns="39416" rtlCol="0" anchor="b" anchorCtr="0">
            <a:noAutofit/>
          </a:bodyPr>
          <a:lstStyle/>
          <a:p>
            <a:r>
              <a:rPr lang="en-US" dirty="0"/>
              <a:t>How it works?</a:t>
            </a:r>
            <a:endParaRPr dirty="0"/>
          </a:p>
        </p:txBody>
      </p:sp>
      <p:sp>
        <p:nvSpPr>
          <p:cNvPr id="156" name="Google Shape;156;p6"/>
          <p:cNvSpPr txBox="1">
            <a:spLocks noGrp="1"/>
          </p:cNvSpPr>
          <p:nvPr>
            <p:ph type="sldNum" idx="12"/>
          </p:nvPr>
        </p:nvSpPr>
        <p:spPr>
          <a:prstGeom prst="rect">
            <a:avLst/>
          </a:prstGeom>
          <a:noFill/>
          <a:ln>
            <a:noFill/>
          </a:ln>
        </p:spPr>
        <p:txBody>
          <a:bodyPr spcFirstLastPara="1" vert="horz" wrap="square" lIns="70937" tIns="35459" rIns="70937" bIns="35459" rtlCol="0" anchor="t" anchorCtr="0">
            <a:noAutofit/>
          </a:bodyPr>
          <a:lstStyle/>
          <a:p>
            <a:fld id="{00000000-1234-1234-1234-123412341234}" type="slidenum">
              <a:rPr lang="en-US"/>
              <a:pPr/>
              <a:t>40</a:t>
            </a:fld>
            <a:endParaRPr dirty="0"/>
          </a:p>
        </p:txBody>
      </p:sp>
      <p:pic>
        <p:nvPicPr>
          <p:cNvPr id="157" name="Google Shape;157;p6"/>
          <p:cNvPicPr preferRelativeResize="0"/>
          <p:nvPr/>
        </p:nvPicPr>
        <p:blipFill>
          <a:blip r:embed="rId3" cstate="print">
            <a:alphaModFix/>
          </a:blip>
          <a:stretch>
            <a:fillRect/>
          </a:stretch>
        </p:blipFill>
        <p:spPr>
          <a:xfrm>
            <a:off x="1011772" y="2053390"/>
            <a:ext cx="10233015" cy="4067911"/>
          </a:xfrm>
          <a:prstGeom prst="rect">
            <a:avLst/>
          </a:prstGeom>
          <a:noFill/>
          <a:ln>
            <a:noFill/>
          </a:ln>
        </p:spPr>
      </p:pic>
    </p:spTree>
    <p:extLst>
      <p:ext uri="{BB962C8B-B14F-4D97-AF65-F5344CB8AC3E}">
        <p14:creationId xmlns:p14="http://schemas.microsoft.com/office/powerpoint/2010/main" val="4204838741"/>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75b89663f3_0_16"/>
          <p:cNvSpPr txBox="1">
            <a:spLocks noGrp="1"/>
          </p:cNvSpPr>
          <p:nvPr>
            <p:ph type="title"/>
          </p:nvPr>
        </p:nvSpPr>
        <p:spPr>
          <a:xfrm>
            <a:off x="1750147" y="178594"/>
            <a:ext cx="8691793" cy="1428680"/>
          </a:xfrm>
          <a:prstGeom prst="rect">
            <a:avLst/>
          </a:prstGeom>
        </p:spPr>
        <p:txBody>
          <a:bodyPr spcFirstLastPara="1" vert="horz" wrap="square" lIns="39416" tIns="39416" rIns="39416" bIns="39416" rtlCol="0" anchor="b" anchorCtr="0">
            <a:noAutofit/>
          </a:bodyPr>
          <a:lstStyle/>
          <a:p>
            <a:r>
              <a:rPr lang="en-US" dirty="0" err="1"/>
              <a:t>cVIGIL</a:t>
            </a:r>
            <a:r>
              <a:rPr lang="en-US" dirty="0"/>
              <a:t> Module</a:t>
            </a:r>
            <a:endParaRPr dirty="0"/>
          </a:p>
        </p:txBody>
      </p:sp>
      <p:sp>
        <p:nvSpPr>
          <p:cNvPr id="164" name="Google Shape;164;g75b89663f3_0_16"/>
          <p:cNvSpPr txBox="1">
            <a:spLocks noGrp="1"/>
          </p:cNvSpPr>
          <p:nvPr>
            <p:ph type="body" idx="1"/>
          </p:nvPr>
        </p:nvSpPr>
        <p:spPr>
          <a:prstGeom prst="rect">
            <a:avLst/>
          </a:prstGeom>
        </p:spPr>
        <p:txBody>
          <a:bodyPr spcFirstLastPara="1" vert="horz" wrap="square" lIns="39416" tIns="39416" rIns="39416" bIns="39416" rtlCol="0" anchor="t" anchorCtr="0">
            <a:noAutofit/>
          </a:bodyPr>
          <a:lstStyle/>
          <a:p>
            <a:pPr marL="0" indent="0">
              <a:buNone/>
            </a:pPr>
            <a:endParaRPr dirty="0"/>
          </a:p>
        </p:txBody>
      </p:sp>
      <p:sp>
        <p:nvSpPr>
          <p:cNvPr id="165" name="Google Shape;165;g75b89663f3_0_16"/>
          <p:cNvSpPr txBox="1">
            <a:spLocks noGrp="1"/>
          </p:cNvSpPr>
          <p:nvPr>
            <p:ph type="sldNum" idx="12"/>
          </p:nvPr>
        </p:nvSpPr>
        <p:spPr>
          <a:prstGeom prst="rect">
            <a:avLst/>
          </a:prstGeom>
        </p:spPr>
        <p:txBody>
          <a:bodyPr spcFirstLastPara="1" vert="horz" wrap="square" lIns="70937" tIns="35459" rIns="70937" bIns="35459" rtlCol="0" anchor="t" anchorCtr="0">
            <a:noAutofit/>
          </a:bodyPr>
          <a:lstStyle/>
          <a:p>
            <a:fld id="{00000000-1234-1234-1234-123412341234}" type="slidenum">
              <a:rPr lang="en-US"/>
              <a:pPr/>
              <a:t>41</a:t>
            </a:fld>
            <a:endParaRPr dirty="0"/>
          </a:p>
        </p:txBody>
      </p:sp>
      <p:pic>
        <p:nvPicPr>
          <p:cNvPr id="166" name="Google Shape;166;g75b89663f3_0_16"/>
          <p:cNvPicPr preferRelativeResize="0"/>
          <p:nvPr/>
        </p:nvPicPr>
        <p:blipFill>
          <a:blip r:embed="rId3" cstate="print">
            <a:alphaModFix/>
          </a:blip>
          <a:stretch>
            <a:fillRect/>
          </a:stretch>
        </p:blipFill>
        <p:spPr>
          <a:xfrm>
            <a:off x="892575" y="1785940"/>
            <a:ext cx="10522185" cy="4893469"/>
          </a:xfrm>
          <a:prstGeom prst="rect">
            <a:avLst/>
          </a:prstGeom>
          <a:noFill/>
          <a:ln>
            <a:noFill/>
          </a:ln>
        </p:spPr>
      </p:pic>
    </p:spTree>
    <p:extLst>
      <p:ext uri="{BB962C8B-B14F-4D97-AF65-F5344CB8AC3E}">
        <p14:creationId xmlns:p14="http://schemas.microsoft.com/office/powerpoint/2010/main" val="2735047952"/>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853"/>
            <a:ext cx="10515600" cy="1209675"/>
          </a:xfrm>
        </p:spPr>
        <p:txBody>
          <a:bodyPr/>
          <a:lstStyle/>
          <a:p>
            <a:r>
              <a:rPr lang="en-US" dirty="0" smtClean="0"/>
              <a:t>Enforcement Teams :</a:t>
            </a:r>
            <a:endParaRPr lang="en-US" dirty="0"/>
          </a:p>
        </p:txBody>
      </p:sp>
      <p:pic>
        <p:nvPicPr>
          <p:cNvPr id="3" name="Picture 2"/>
          <p:cNvPicPr>
            <a:picLocks noChangeAspect="1"/>
          </p:cNvPicPr>
          <p:nvPr/>
        </p:nvPicPr>
        <p:blipFill>
          <a:blip r:embed="rId2"/>
          <a:stretch>
            <a:fillRect/>
          </a:stretch>
        </p:blipFill>
        <p:spPr>
          <a:xfrm>
            <a:off x="1148642" y="1365504"/>
            <a:ext cx="8385501" cy="4474464"/>
          </a:xfrm>
          <a:prstGeom prst="rect">
            <a:avLst/>
          </a:prstGeom>
        </p:spPr>
      </p:pic>
      <p:sp>
        <p:nvSpPr>
          <p:cNvPr id="4" name="TextBox 3"/>
          <p:cNvSpPr txBox="1"/>
          <p:nvPr/>
        </p:nvSpPr>
        <p:spPr>
          <a:xfrm>
            <a:off x="9253727" y="1365504"/>
            <a:ext cx="2410515" cy="4062651"/>
          </a:xfrm>
          <a:prstGeom prst="rect">
            <a:avLst/>
          </a:prstGeom>
          <a:noFill/>
        </p:spPr>
        <p:txBody>
          <a:bodyPr wrap="square" rtlCol="0">
            <a:spAutoFit/>
          </a:bodyPr>
          <a:lstStyle/>
          <a:p>
            <a:pPr marL="285750" indent="-285750">
              <a:buFont typeface="Wingdings" panose="05000000000000000000" pitchFamily="2" charset="2"/>
              <a:buChar char="Ø"/>
            </a:pPr>
            <a:endParaRPr lang="en-US" dirty="0" smtClean="0">
              <a:solidFill>
                <a:srgbClr val="0070C0"/>
              </a:solidFill>
            </a:endParaRPr>
          </a:p>
          <a:p>
            <a:pPr marL="285750" indent="-285750">
              <a:buFont typeface="Wingdings" panose="05000000000000000000" pitchFamily="2" charset="2"/>
              <a:buChar char="Ø"/>
            </a:pPr>
            <a:r>
              <a:rPr lang="en-US" sz="2000" b="1" dirty="0" smtClean="0">
                <a:solidFill>
                  <a:srgbClr val="0070C0"/>
                </a:solidFill>
              </a:rPr>
              <a:t>3 per AC</a:t>
            </a:r>
          </a:p>
          <a:p>
            <a:pPr marL="285750" indent="-285750">
              <a:buFont typeface="Wingdings" panose="05000000000000000000" pitchFamily="2" charset="2"/>
              <a:buChar char="Ø"/>
            </a:pPr>
            <a:endParaRPr lang="en-US" sz="2000" b="1" dirty="0">
              <a:solidFill>
                <a:srgbClr val="0070C0"/>
              </a:solidFill>
            </a:endParaRPr>
          </a:p>
          <a:p>
            <a:pPr marL="285750" indent="-285750">
              <a:buFont typeface="Wingdings" panose="05000000000000000000" pitchFamily="2" charset="2"/>
              <a:buChar char="Ø"/>
            </a:pPr>
            <a:endParaRPr lang="en-US" sz="2000" b="1" dirty="0" smtClean="0">
              <a:solidFill>
                <a:srgbClr val="0070C0"/>
              </a:solidFill>
            </a:endParaRPr>
          </a:p>
          <a:p>
            <a:pPr marL="285750" indent="-285750">
              <a:buFont typeface="Wingdings" panose="05000000000000000000" pitchFamily="2" charset="2"/>
              <a:buChar char="Ø"/>
            </a:pPr>
            <a:r>
              <a:rPr lang="en-US" sz="2000" b="1" dirty="0" smtClean="0">
                <a:solidFill>
                  <a:srgbClr val="0070C0"/>
                </a:solidFill>
              </a:rPr>
              <a:t>One per AC</a:t>
            </a:r>
          </a:p>
          <a:p>
            <a:endParaRPr lang="en-US" sz="2000" b="1" dirty="0" smtClean="0">
              <a:solidFill>
                <a:srgbClr val="0070C0"/>
              </a:solidFill>
            </a:endParaRPr>
          </a:p>
          <a:p>
            <a:pPr marL="285750" indent="-285750">
              <a:buFont typeface="Wingdings" panose="05000000000000000000" pitchFamily="2" charset="2"/>
              <a:buChar char="Ø"/>
            </a:pPr>
            <a:r>
              <a:rPr lang="en-US" sz="2000" b="1" dirty="0" smtClean="0">
                <a:solidFill>
                  <a:srgbClr val="0070C0"/>
                </a:solidFill>
              </a:rPr>
              <a:t>One per AC</a:t>
            </a:r>
          </a:p>
          <a:p>
            <a:pPr marL="285750" indent="-285750">
              <a:buFont typeface="Wingdings" panose="05000000000000000000" pitchFamily="2" charset="2"/>
              <a:buChar char="Ø"/>
            </a:pPr>
            <a:endParaRPr lang="en-US" sz="2000" b="1" dirty="0">
              <a:solidFill>
                <a:srgbClr val="0070C0"/>
              </a:solidFill>
            </a:endParaRPr>
          </a:p>
          <a:p>
            <a:pPr marL="285750" indent="-285750">
              <a:buFont typeface="Wingdings" panose="05000000000000000000" pitchFamily="2" charset="2"/>
              <a:buChar char="Ø"/>
            </a:pPr>
            <a:r>
              <a:rPr lang="en-US" sz="2000" b="1" dirty="0" smtClean="0">
                <a:solidFill>
                  <a:srgbClr val="0070C0"/>
                </a:solidFill>
              </a:rPr>
              <a:t>One per Ac</a:t>
            </a:r>
          </a:p>
          <a:p>
            <a:endParaRPr lang="en-US" sz="2000" b="1" dirty="0" smtClean="0">
              <a:solidFill>
                <a:srgbClr val="0070C0"/>
              </a:solidFill>
            </a:endParaRPr>
          </a:p>
          <a:p>
            <a:pPr marL="285750" indent="-285750">
              <a:buFont typeface="Wingdings" panose="05000000000000000000" pitchFamily="2" charset="2"/>
              <a:buChar char="Ø"/>
            </a:pPr>
            <a:r>
              <a:rPr lang="en-US" sz="2000" b="1" dirty="0" smtClean="0">
                <a:solidFill>
                  <a:srgbClr val="0070C0"/>
                </a:solidFill>
              </a:rPr>
              <a:t>One per Ac</a:t>
            </a:r>
          </a:p>
          <a:p>
            <a:pPr marL="285750" indent="-285750">
              <a:buFont typeface="Wingdings" panose="05000000000000000000" pitchFamily="2" charset="2"/>
              <a:buChar char="Ø"/>
            </a:pPr>
            <a:endParaRPr lang="en-US" sz="2000" b="1" dirty="0">
              <a:solidFill>
                <a:srgbClr val="0070C0"/>
              </a:solidFill>
            </a:endParaRPr>
          </a:p>
          <a:p>
            <a:pPr marL="285750" indent="-285750">
              <a:buFont typeface="Wingdings" panose="05000000000000000000" pitchFamily="2" charset="2"/>
              <a:buChar char="Ø"/>
            </a:pPr>
            <a:r>
              <a:rPr lang="en-US" sz="2000" b="1" dirty="0" smtClean="0">
                <a:solidFill>
                  <a:srgbClr val="0070C0"/>
                </a:solidFill>
              </a:rPr>
              <a:t>One </a:t>
            </a:r>
            <a:endParaRPr lang="en-US" sz="2000" b="1" dirty="0">
              <a:solidFill>
                <a:srgbClr val="0070C0"/>
              </a:solidFill>
            </a:endParaRPr>
          </a:p>
        </p:txBody>
      </p:sp>
    </p:spTree>
    <p:extLst>
      <p:ext uri="{BB962C8B-B14F-4D97-AF65-F5344CB8AC3E}">
        <p14:creationId xmlns:p14="http://schemas.microsoft.com/office/powerpoint/2010/main" val="1408786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610" y="1888176"/>
            <a:ext cx="10772775" cy="3515097"/>
          </a:xfrm>
        </p:spPr>
        <p:txBody>
          <a:bodyPr>
            <a:normAutofit fontScale="90000"/>
          </a:bodyPr>
          <a:lstStyle/>
          <a:p>
            <a:pPr algn="ctr"/>
            <a:r>
              <a:rPr lang="en-US" sz="9600" b="1" dirty="0" smtClean="0">
                <a:solidFill>
                  <a:srgbClr val="C00000"/>
                </a:solidFill>
              </a:rPr>
              <a:t>A Few Questions to recapitulate</a:t>
            </a:r>
            <a:r>
              <a:rPr lang="en-US" sz="9600" b="1" dirty="0" smtClean="0"/>
              <a:t/>
            </a:r>
            <a:br>
              <a:rPr lang="en-US" sz="9600" b="1" dirty="0" smtClean="0"/>
            </a:br>
            <a:endParaRPr lang="en-US" sz="9600" b="1" dirty="0"/>
          </a:p>
        </p:txBody>
      </p:sp>
    </p:spTree>
    <p:extLst>
      <p:ext uri="{BB962C8B-B14F-4D97-AF65-F5344CB8AC3E}">
        <p14:creationId xmlns:p14="http://schemas.microsoft.com/office/powerpoint/2010/main" val="855088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649" y="564077"/>
            <a:ext cx="11002560" cy="6293923"/>
          </a:xfrm>
        </p:spPr>
        <p:txBody>
          <a:bodyPr>
            <a:normAutofit fontScale="90000"/>
          </a:bodyPr>
          <a:lstStyle/>
          <a:p>
            <a:pPr>
              <a:lnSpc>
                <a:spcPct val="150000"/>
              </a:lnSpc>
            </a:pPr>
            <a:r>
              <a:rPr lang="en-US" sz="2400" b="1" dirty="0" smtClean="0">
                <a:solidFill>
                  <a:srgbClr val="FF0000"/>
                </a:solidFill>
                <a:latin typeface="Arial Narrow" panose="020B0606020202030204" pitchFamily="34" charset="0"/>
                <a:cs typeface="Times New Roman" panose="02020603050405020304" pitchFamily="18" charset="0"/>
              </a:rPr>
              <a:t>Q.1 .  </a:t>
            </a:r>
            <a:r>
              <a:rPr lang="en-US" sz="2400" b="1" dirty="0" smtClean="0">
                <a:solidFill>
                  <a:schemeClr val="tx1"/>
                </a:solidFill>
                <a:latin typeface="Arial Narrow" panose="020B0606020202030204" pitchFamily="34" charset="0"/>
                <a:cs typeface="Times New Roman" panose="02020603050405020304" pitchFamily="18" charset="0"/>
              </a:rPr>
              <a:t>Is the MCC enforceable by Law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Q.2 </a:t>
            </a:r>
            <a:r>
              <a:rPr lang="en-US" sz="2400" b="1" dirty="0" smtClean="0">
                <a:solidFill>
                  <a:schemeClr val="tx1"/>
                </a:solidFill>
                <a:latin typeface="Arial Narrow" panose="020B0606020202030204" pitchFamily="34" charset="0"/>
                <a:cs typeface="Times New Roman" panose="02020603050405020304" pitchFamily="18" charset="0"/>
              </a:rPr>
              <a:t>  What is the area of applicability of MCC during Bye-Elections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Q.3</a:t>
            </a:r>
            <a:r>
              <a:rPr lang="en-US" sz="2400" b="1" dirty="0" smtClean="0">
                <a:solidFill>
                  <a:schemeClr val="tx1"/>
                </a:solidFill>
                <a:latin typeface="Arial Narrow" panose="020B0606020202030204" pitchFamily="34" charset="0"/>
                <a:cs typeface="Times New Roman" panose="02020603050405020304" pitchFamily="18" charset="0"/>
              </a:rPr>
              <a:t>  Suppose an RO has been transferred by Government  before enforcement of MCC but has not taken over charge at new place , can he take charge after announcement of elections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Q.4</a:t>
            </a:r>
            <a:r>
              <a:rPr lang="en-US" sz="2400" b="1" dirty="0" smtClean="0">
                <a:solidFill>
                  <a:schemeClr val="tx1"/>
                </a:solidFill>
                <a:latin typeface="Arial Narrow" panose="020B0606020202030204" pitchFamily="34" charset="0"/>
                <a:cs typeface="Times New Roman" panose="02020603050405020304" pitchFamily="18" charset="0"/>
              </a:rPr>
              <a:t> Whether Ministers or any other political functionary can use pilot car with beacon light affixed with siren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Q.5 </a:t>
            </a:r>
            <a:r>
              <a:rPr lang="en-US" sz="2400" b="1" dirty="0" smtClean="0">
                <a:solidFill>
                  <a:schemeClr val="tx1"/>
                </a:solidFill>
                <a:latin typeface="Arial Narrow" panose="020B0606020202030204" pitchFamily="34" charset="0"/>
                <a:cs typeface="Times New Roman" panose="02020603050405020304" pitchFamily="18" charset="0"/>
              </a:rPr>
              <a:t> Can the candidate or his agent use private fixed wing air craft/ helicopter on days of poll and counting where he is contesting for supervising the process?</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chemeClr val="tx1"/>
                </a:solidFill>
                <a:latin typeface="Arial Narrow" panose="020B0606020202030204" pitchFamily="34" charset="0"/>
                <a:cs typeface="Times New Roman" panose="02020603050405020304" pitchFamily="18" charset="0"/>
              </a:rPr>
              <a:t> </a:t>
            </a:r>
            <a:r>
              <a:rPr lang="en-US" sz="2400" b="1" dirty="0" smtClean="0">
                <a:solidFill>
                  <a:srgbClr val="FF0000"/>
                </a:solidFill>
                <a:latin typeface="Arial Narrow" panose="020B0606020202030204" pitchFamily="34" charset="0"/>
                <a:cs typeface="Times New Roman" panose="02020603050405020304" pitchFamily="18" charset="0"/>
              </a:rPr>
              <a:t>Q.6.</a:t>
            </a:r>
            <a:r>
              <a:rPr lang="en-US" sz="2400" b="1" dirty="0" smtClean="0">
                <a:solidFill>
                  <a:schemeClr val="tx1"/>
                </a:solidFill>
                <a:latin typeface="Arial Narrow" panose="020B0606020202030204" pitchFamily="34" charset="0"/>
                <a:cs typeface="Times New Roman" panose="02020603050405020304" pitchFamily="18" charset="0"/>
              </a:rPr>
              <a:t> Is the PM entitled to use the Government Aircraft and Vehicles during Elections ?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Q7. </a:t>
            </a:r>
            <a:r>
              <a:rPr lang="en-US" sz="2400" b="1" dirty="0" smtClean="0">
                <a:solidFill>
                  <a:schemeClr val="tx1"/>
                </a:solidFill>
                <a:latin typeface="Arial Narrow" panose="020B0606020202030204" pitchFamily="34" charset="0"/>
                <a:cs typeface="Times New Roman" panose="02020603050405020304" pitchFamily="18" charset="0"/>
              </a:rPr>
              <a:t>A  welfare scheme has been sanctioned earlier and budget provision already made but not announced. Can it be announced during MCC period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chemeClr val="tx1"/>
                </a:solidFill>
                <a:latin typeface="Arial Narrow" panose="020B0606020202030204" pitchFamily="34" charset="0"/>
                <a:cs typeface="Times New Roman" panose="02020603050405020304" pitchFamily="18" charset="0"/>
              </a:rPr>
              <a:t>											</a:t>
            </a:r>
            <a:r>
              <a:rPr lang="en-US" sz="2400" b="1" dirty="0" smtClean="0">
                <a:solidFill>
                  <a:srgbClr val="FF0000"/>
                </a:solidFill>
                <a:latin typeface="Arial Narrow" panose="020B0606020202030204" pitchFamily="34" charset="0"/>
                <a:cs typeface="Times New Roman" panose="02020603050405020304" pitchFamily="18" charset="0"/>
              </a:rPr>
              <a:t>Contd.</a:t>
            </a:r>
            <a:r>
              <a:rPr lang="en-US" sz="2400" b="1" dirty="0" smtClean="0">
                <a:solidFill>
                  <a:schemeClr val="tx1"/>
                </a:solidFill>
                <a:latin typeface="Arial Narrow" panose="020B0606020202030204" pitchFamily="34" charset="0"/>
                <a:cs typeface="Times New Roman" panose="02020603050405020304" pitchFamily="18" charset="0"/>
              </a:rPr>
              <a:t/>
            </a:r>
            <a:br>
              <a:rPr lang="en-US" sz="2400" b="1" dirty="0" smtClean="0">
                <a:solidFill>
                  <a:schemeClr val="tx1"/>
                </a:solidFill>
                <a:latin typeface="Arial Narrow" panose="020B0606020202030204" pitchFamily="34" charset="0"/>
                <a:cs typeface="Times New Roman" panose="02020603050405020304" pitchFamily="18" charset="0"/>
              </a:rPr>
            </a:br>
            <a:endParaRPr lang="en-US" sz="2400" b="1" dirty="0">
              <a:solidFill>
                <a:schemeClr val="tx1"/>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1409115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57" y="557315"/>
            <a:ext cx="11349443" cy="5842660"/>
          </a:xfrm>
        </p:spPr>
        <p:txBody>
          <a:bodyPr>
            <a:normAutofit fontScale="90000"/>
          </a:bodyPr>
          <a:lstStyle/>
          <a:p>
            <a:pPr>
              <a:lnSpc>
                <a:spcPct val="150000"/>
              </a:lnSpc>
            </a:pPr>
            <a:r>
              <a:rPr lang="en-US" sz="2400" b="1" dirty="0" smtClean="0">
                <a:solidFill>
                  <a:srgbClr val="FF0000"/>
                </a:solidFill>
                <a:latin typeface="Arial Narrow" panose="020B0606020202030204" pitchFamily="34" charset="0"/>
                <a:cs typeface="Times New Roman" panose="02020603050405020304" pitchFamily="18" charset="0"/>
              </a:rPr>
              <a:t>Q 8. </a:t>
            </a:r>
            <a:r>
              <a:rPr lang="en-US" sz="2400" b="1" dirty="0" smtClean="0">
                <a:solidFill>
                  <a:schemeClr val="tx1"/>
                </a:solidFill>
                <a:latin typeface="Arial Narrow" panose="020B0606020202030204" pitchFamily="34" charset="0"/>
                <a:cs typeface="Times New Roman" panose="02020603050405020304" pitchFamily="18" charset="0"/>
              </a:rPr>
              <a:t>Whether MSP of Paddy or wheat or any agricultural produce be determined without referring the matter to EC during MCC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Q.9</a:t>
            </a:r>
            <a:r>
              <a:rPr lang="en-US" sz="2400" b="1" dirty="0" smtClean="0">
                <a:solidFill>
                  <a:schemeClr val="tx1"/>
                </a:solidFill>
                <a:latin typeface="Arial Narrow" panose="020B0606020202030204" pitchFamily="34" charset="0"/>
                <a:cs typeface="Times New Roman" panose="02020603050405020304" pitchFamily="18" charset="0"/>
              </a:rPr>
              <a:t> Can a vehicle with Party symbol depicted on its “</a:t>
            </a:r>
            <a:r>
              <a:rPr lang="en-US" sz="2400" b="1" dirty="0" err="1" smtClean="0">
                <a:solidFill>
                  <a:schemeClr val="tx1"/>
                </a:solidFill>
                <a:latin typeface="Arial Narrow" panose="020B0606020202030204" pitchFamily="34" charset="0"/>
                <a:cs typeface="Times New Roman" panose="02020603050405020304" pitchFamily="18" charset="0"/>
              </a:rPr>
              <a:t>Stepney</a:t>
            </a:r>
            <a:r>
              <a:rPr lang="en-US" sz="2400" b="1" dirty="0" smtClean="0">
                <a:solidFill>
                  <a:schemeClr val="tx1"/>
                </a:solidFill>
                <a:latin typeface="Arial Narrow" panose="020B0606020202030204" pitchFamily="34" charset="0"/>
                <a:cs typeface="Times New Roman" panose="02020603050405020304" pitchFamily="18" charset="0"/>
              </a:rPr>
              <a:t> cover” be allowed to ply during 48 hours to close of Poll in a constituency going for poll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Q.10</a:t>
            </a:r>
            <a:r>
              <a:rPr lang="en-US" sz="2400" b="1" dirty="0" smtClean="0">
                <a:solidFill>
                  <a:schemeClr val="tx1"/>
                </a:solidFill>
                <a:latin typeface="Arial Narrow" panose="020B0606020202030204" pitchFamily="34" charset="0"/>
                <a:cs typeface="Times New Roman" panose="02020603050405020304" pitchFamily="18" charset="0"/>
              </a:rPr>
              <a:t> Who is the authority to issue permits to “Star campaigners ” of political parties to avail benefits under sec 77(1) of RPAct.1951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 11.</a:t>
            </a:r>
            <a:r>
              <a:rPr lang="en-US" sz="2400" b="1" dirty="0" smtClean="0">
                <a:solidFill>
                  <a:schemeClr val="tx1"/>
                </a:solidFill>
                <a:latin typeface="Arial Narrow" panose="020B0606020202030204" pitchFamily="34" charset="0"/>
                <a:cs typeface="Times New Roman" panose="02020603050405020304" pitchFamily="18" charset="0"/>
              </a:rPr>
              <a:t> what is the maximum no. of vehicles the candidate for an election to House of People  entitled for on poll day ?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Q.12. </a:t>
            </a:r>
            <a:r>
              <a:rPr lang="en-US" sz="2400" b="1" dirty="0" smtClean="0">
                <a:solidFill>
                  <a:schemeClr val="tx1"/>
                </a:solidFill>
                <a:latin typeface="Arial Narrow" panose="020B0606020202030204" pitchFamily="34" charset="0"/>
                <a:cs typeface="Times New Roman" panose="02020603050405020304" pitchFamily="18" charset="0"/>
              </a:rPr>
              <a:t>Can we purchase liquor in the evening  from  an off-shop in 110-Pipili AC (of Odisha) on 25</a:t>
            </a:r>
            <a:r>
              <a:rPr lang="en-US" sz="2400" b="1" baseline="30000" dirty="0" smtClean="0">
                <a:solidFill>
                  <a:schemeClr val="tx1"/>
                </a:solidFill>
                <a:latin typeface="Arial Narrow" panose="020B0606020202030204" pitchFamily="34" charset="0"/>
                <a:cs typeface="Times New Roman" panose="02020603050405020304" pitchFamily="18" charset="0"/>
              </a:rPr>
              <a:t>th</a:t>
            </a:r>
            <a:r>
              <a:rPr lang="en-US" sz="2400" b="1" dirty="0" smtClean="0">
                <a:solidFill>
                  <a:schemeClr val="tx1"/>
                </a:solidFill>
                <a:latin typeface="Arial Narrow" panose="020B0606020202030204" pitchFamily="34" charset="0"/>
                <a:cs typeface="Times New Roman" panose="02020603050405020304" pitchFamily="18" charset="0"/>
              </a:rPr>
              <a:t> Feb 2021 if the Bye-Election to the AC  is on 26</a:t>
            </a:r>
            <a:r>
              <a:rPr lang="en-US" sz="2400" b="1" baseline="30000" dirty="0" smtClean="0">
                <a:solidFill>
                  <a:schemeClr val="tx1"/>
                </a:solidFill>
                <a:latin typeface="Arial Narrow" panose="020B0606020202030204" pitchFamily="34" charset="0"/>
                <a:cs typeface="Times New Roman" panose="02020603050405020304" pitchFamily="18" charset="0"/>
              </a:rPr>
              <a:t>th</a:t>
            </a:r>
            <a:r>
              <a:rPr lang="en-US" sz="2400" b="1" dirty="0" smtClean="0">
                <a:solidFill>
                  <a:schemeClr val="tx1"/>
                </a:solidFill>
                <a:latin typeface="Arial Narrow" panose="020B0606020202030204" pitchFamily="34" charset="0"/>
                <a:cs typeface="Times New Roman" panose="02020603050405020304" pitchFamily="18" charset="0"/>
              </a:rPr>
              <a:t> Feb 2021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rgbClr val="FF0000"/>
                </a:solidFill>
                <a:latin typeface="Arial Narrow" panose="020B0606020202030204" pitchFamily="34" charset="0"/>
                <a:cs typeface="Times New Roman" panose="02020603050405020304" pitchFamily="18" charset="0"/>
              </a:rPr>
              <a:t>Q.13. </a:t>
            </a:r>
            <a:r>
              <a:rPr lang="en-US" sz="2400" b="1" dirty="0" smtClean="0">
                <a:solidFill>
                  <a:schemeClr val="tx1"/>
                </a:solidFill>
                <a:latin typeface="Arial Narrow" panose="020B0606020202030204" pitchFamily="34" charset="0"/>
                <a:cs typeface="Times New Roman" panose="02020603050405020304" pitchFamily="18" charset="0"/>
              </a:rPr>
              <a:t>Can a political person continue to stay during the 48 hours ban period in the  poll bound AC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chemeClr val="tx1"/>
                </a:solidFill>
                <a:latin typeface="Arial Narrow" panose="020B0606020202030204" pitchFamily="34" charset="0"/>
                <a:cs typeface="Times New Roman" panose="02020603050405020304" pitchFamily="18" charset="0"/>
              </a:rPr>
              <a:t>				                        </a:t>
            </a:r>
            <a:r>
              <a:rPr lang="en-US" sz="2400" dirty="0">
                <a:solidFill>
                  <a:srgbClr val="FF0000"/>
                </a:solidFill>
                <a:latin typeface="Arial Narrow" panose="020B0606020202030204" pitchFamily="34" charset="0"/>
                <a:cs typeface="Times New Roman" panose="02020603050405020304" pitchFamily="18" charset="0"/>
              </a:rPr>
              <a:t> </a:t>
            </a:r>
            <a:r>
              <a:rPr lang="en-US" sz="2400" dirty="0" smtClean="0">
                <a:solidFill>
                  <a:srgbClr val="FF0000"/>
                </a:solidFill>
                <a:latin typeface="Arial Narrow" panose="020B0606020202030204" pitchFamily="34" charset="0"/>
                <a:cs typeface="Times New Roman" panose="02020603050405020304" pitchFamily="18" charset="0"/>
              </a:rPr>
              <a:t>                                                                      ……contd..</a:t>
            </a:r>
            <a:endParaRPr lang="en-US" sz="2400" b="1" dirty="0">
              <a:solidFill>
                <a:srgbClr val="FF0000"/>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662690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557" y="570015"/>
            <a:ext cx="11349443" cy="5842660"/>
          </a:xfrm>
        </p:spPr>
        <p:txBody>
          <a:bodyPr>
            <a:normAutofit fontScale="90000"/>
          </a:bodyPr>
          <a:lstStyle/>
          <a:p>
            <a:pPr>
              <a:lnSpc>
                <a:spcPct val="150000"/>
              </a:lnSpc>
            </a:pPr>
            <a:r>
              <a:rPr lang="en-US" sz="2400" b="1" dirty="0" smtClean="0">
                <a:solidFill>
                  <a:srgbClr val="FF0000"/>
                </a:solidFill>
                <a:latin typeface="Arial Narrow" panose="020B0606020202030204" pitchFamily="34" charset="0"/>
                <a:cs typeface="Times New Roman" panose="02020603050405020304" pitchFamily="18" charset="0"/>
              </a:rPr>
              <a:t>Q.14.</a:t>
            </a:r>
            <a:r>
              <a:rPr lang="en-US" sz="2400" b="1" dirty="0" smtClean="0">
                <a:solidFill>
                  <a:schemeClr val="tx1"/>
                </a:solidFill>
                <a:latin typeface="Arial Narrow" panose="020B0606020202030204" pitchFamily="34" charset="0"/>
                <a:cs typeface="Times New Roman" panose="02020603050405020304" pitchFamily="18" charset="0"/>
              </a:rPr>
              <a:t> </a:t>
            </a:r>
            <a:r>
              <a:rPr lang="en-US" sz="2400" b="0" dirty="0" smtClean="0">
                <a:solidFill>
                  <a:schemeClr val="tx1"/>
                </a:solidFill>
                <a:latin typeface="Arial Narrow" panose="020B0606020202030204" pitchFamily="34" charset="0"/>
                <a:cs typeface="Times New Roman" panose="02020603050405020304" pitchFamily="18" charset="0"/>
              </a:rPr>
              <a:t>Whether the </a:t>
            </a:r>
            <a:r>
              <a:rPr lang="en-US" sz="2400" dirty="0" smtClean="0">
                <a:solidFill>
                  <a:schemeClr val="tx1"/>
                </a:solidFill>
                <a:latin typeface="Arial Narrow" panose="020B0606020202030204" pitchFamily="34" charset="0"/>
                <a:cs typeface="Times New Roman" panose="02020603050405020304" pitchFamily="18" charset="0"/>
              </a:rPr>
              <a:t>provision of security cover for the </a:t>
            </a:r>
            <a:r>
              <a:rPr lang="en-US" sz="2400" b="1" dirty="0" smtClean="0">
                <a:solidFill>
                  <a:schemeClr val="tx1"/>
                </a:solidFill>
                <a:latin typeface="Arial Narrow" panose="020B0606020202030204" pitchFamily="34" charset="0"/>
                <a:cs typeface="Times New Roman" panose="02020603050405020304" pitchFamily="18" charset="0"/>
              </a:rPr>
              <a:t>“ Particular Person” (PP) can be availed by the PP covered under Z+ security during enforcement of MCC ? Who will bear the cost of the propulsion of the Bullet Proof car provided to such persons ?</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dirty="0" smtClean="0">
                <a:solidFill>
                  <a:schemeClr val="tx1"/>
                </a:solidFill>
                <a:latin typeface="Arial Narrow" panose="020B0606020202030204" pitchFamily="34" charset="0"/>
                <a:cs typeface="Times New Roman" panose="02020603050405020304" pitchFamily="18" charset="0"/>
              </a:rPr>
              <a:t>-Ans. </a:t>
            </a:r>
            <a:r>
              <a:rPr lang="en-US" sz="2400" dirty="0" smtClean="0">
                <a:solidFill>
                  <a:srgbClr val="FF0000"/>
                </a:solidFill>
                <a:latin typeface="Arial Narrow" panose="020B0606020202030204" pitchFamily="34" charset="0"/>
                <a:cs typeface="Times New Roman" panose="02020603050405020304" pitchFamily="18" charset="0"/>
              </a:rPr>
              <a:t>Yes , Government will bear the cost </a:t>
            </a:r>
            <a:br>
              <a:rPr lang="en-US" sz="2400" dirty="0" smtClean="0">
                <a:solidFill>
                  <a:srgbClr val="FF0000"/>
                </a:solidFill>
                <a:latin typeface="Arial Narrow" panose="020B0606020202030204" pitchFamily="34" charset="0"/>
                <a:cs typeface="Times New Roman" panose="02020603050405020304" pitchFamily="18" charset="0"/>
              </a:rPr>
            </a:br>
            <a:r>
              <a:rPr lang="en-US" sz="2400" dirty="0" smtClean="0">
                <a:solidFill>
                  <a:srgbClr val="FF0000"/>
                </a:solidFill>
                <a:latin typeface="Arial Narrow" panose="020B0606020202030204" pitchFamily="34" charset="0"/>
                <a:cs typeface="Times New Roman" panose="02020603050405020304" pitchFamily="18" charset="0"/>
              </a:rPr>
              <a:t>				(Ref. Commission’s Letter No. 437 / 6 / 2007 / PLN Dt. 24 Oct.2007)</a:t>
            </a:r>
            <a:r>
              <a:rPr lang="en-US" sz="2400" dirty="0" smtClean="0">
                <a:solidFill>
                  <a:schemeClr val="tx1"/>
                </a:solidFill>
                <a:latin typeface="Arial Narrow" panose="020B0606020202030204" pitchFamily="34" charset="0"/>
                <a:cs typeface="Times New Roman" panose="02020603050405020304" pitchFamily="18" charset="0"/>
              </a:rPr>
              <a:t/>
            </a:r>
            <a:br>
              <a:rPr lang="en-US" sz="2400" dirty="0" smtClean="0">
                <a:solidFill>
                  <a:schemeClr val="tx1"/>
                </a:solidFill>
                <a:latin typeface="Arial Narrow" panose="020B0606020202030204" pitchFamily="34" charset="0"/>
                <a:cs typeface="Times New Roman" panose="02020603050405020304" pitchFamily="18" charset="0"/>
              </a:rPr>
            </a:br>
            <a:r>
              <a:rPr lang="en-US" sz="2400" dirty="0" smtClean="0">
                <a:solidFill>
                  <a:srgbClr val="FF0000"/>
                </a:solidFill>
                <a:latin typeface="Arial Narrow" panose="020B0606020202030204" pitchFamily="34" charset="0"/>
                <a:cs typeface="Times New Roman" panose="02020603050405020304" pitchFamily="18" charset="0"/>
              </a:rPr>
              <a:t>Q.15. </a:t>
            </a:r>
            <a:r>
              <a:rPr lang="en-US" sz="2400" dirty="0" smtClean="0">
                <a:solidFill>
                  <a:schemeClr val="tx1"/>
                </a:solidFill>
                <a:latin typeface="Arial Narrow" panose="020B0606020202030204" pitchFamily="34" charset="0"/>
                <a:cs typeface="Times New Roman" panose="02020603050405020304" pitchFamily="18" charset="0"/>
              </a:rPr>
              <a:t>Whether MCC applies to a candidate before filing of his Nomination ?</a:t>
            </a:r>
            <a:br>
              <a:rPr lang="en-US" sz="2400" dirty="0" smtClean="0">
                <a:solidFill>
                  <a:schemeClr val="tx1"/>
                </a:solidFill>
                <a:latin typeface="Arial Narrow" panose="020B0606020202030204" pitchFamily="34" charset="0"/>
                <a:cs typeface="Times New Roman" panose="02020603050405020304" pitchFamily="18" charset="0"/>
              </a:rPr>
            </a:br>
            <a:r>
              <a:rPr lang="en-US" sz="2400" dirty="0" smtClean="0">
                <a:solidFill>
                  <a:schemeClr val="tx1"/>
                </a:solidFill>
                <a:latin typeface="Arial Narrow" panose="020B0606020202030204" pitchFamily="34" charset="0"/>
                <a:cs typeface="Times New Roman" panose="02020603050405020304" pitchFamily="18" charset="0"/>
              </a:rPr>
              <a:t>-Ans. </a:t>
            </a:r>
            <a:r>
              <a:rPr lang="en-US" sz="2400" dirty="0" smtClean="0">
                <a:solidFill>
                  <a:srgbClr val="FF0000"/>
                </a:solidFill>
                <a:latin typeface="Arial Narrow" panose="020B0606020202030204" pitchFamily="34" charset="0"/>
                <a:cs typeface="Times New Roman" panose="02020603050405020304" pitchFamily="18" charset="0"/>
              </a:rPr>
              <a:t>MCC applies to all persons including those who intend to be a candidate . MCC comes into force on the date of announcement of election schedule i.e. release of Press Note by Commission.</a:t>
            </a:r>
            <a:br>
              <a:rPr lang="en-US" sz="2400" dirty="0" smtClean="0">
                <a:solidFill>
                  <a:srgbClr val="FF0000"/>
                </a:solidFill>
                <a:latin typeface="Arial Narrow" panose="020B0606020202030204" pitchFamily="34" charset="0"/>
                <a:cs typeface="Times New Roman" panose="02020603050405020304" pitchFamily="18" charset="0"/>
              </a:rPr>
            </a:br>
            <a:r>
              <a:rPr lang="en-US" sz="2400" dirty="0" smtClean="0">
                <a:solidFill>
                  <a:srgbClr val="FF0000"/>
                </a:solidFill>
                <a:latin typeface="Arial Narrow" panose="020B0606020202030204" pitchFamily="34" charset="0"/>
                <a:cs typeface="Times New Roman" panose="02020603050405020304" pitchFamily="18" charset="0"/>
              </a:rPr>
              <a:t>Election Expenditure shall be counted from the date of filing of Nomination including materials which are prepared before the filing of nominations but used after filing .</a:t>
            </a:r>
            <a:br>
              <a:rPr lang="en-US" sz="2400" dirty="0" smtClean="0">
                <a:solidFill>
                  <a:srgbClr val="FF0000"/>
                </a:solidFill>
                <a:latin typeface="Arial Narrow" panose="020B0606020202030204" pitchFamily="34" charset="0"/>
                <a:cs typeface="Times New Roman" panose="02020603050405020304" pitchFamily="18" charset="0"/>
              </a:rPr>
            </a:br>
            <a:r>
              <a:rPr lang="en-US" sz="2400" dirty="0" smtClean="0">
                <a:solidFill>
                  <a:srgbClr val="FF0000"/>
                </a:solidFill>
                <a:latin typeface="Arial Narrow" panose="020B0606020202030204" pitchFamily="34" charset="0"/>
                <a:cs typeface="Times New Roman" panose="02020603050405020304" pitchFamily="18" charset="0"/>
              </a:rPr>
              <a:t>			(Ref. Commission’s L.No.437/6/INST-CC&amp;BE.Dt.21.01.2012 to all CS&amp;CEOs)</a:t>
            </a:r>
            <a:r>
              <a:rPr lang="en-US" sz="2400" b="1" dirty="0" smtClean="0">
                <a:solidFill>
                  <a:srgbClr val="FF0000"/>
                </a:solidFill>
                <a:latin typeface="Arial Narrow" panose="020B0606020202030204" pitchFamily="34" charset="0"/>
                <a:cs typeface="Times New Roman" panose="02020603050405020304" pitchFamily="18" charset="0"/>
              </a:rPr>
              <a:t>	</a:t>
            </a:r>
            <a:r>
              <a:rPr lang="en-US" sz="2400" b="1" dirty="0" smtClean="0">
                <a:solidFill>
                  <a:schemeClr val="tx1"/>
                </a:solidFill>
                <a:latin typeface="Arial Narrow" panose="020B0606020202030204" pitchFamily="34" charset="0"/>
                <a:cs typeface="Times New Roman" panose="02020603050405020304" pitchFamily="18" charset="0"/>
              </a:rPr>
              <a:t>		                       </a:t>
            </a:r>
            <a:endParaRPr lang="en-US" sz="2400" b="1" dirty="0">
              <a:solidFill>
                <a:srgbClr val="FF0000"/>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41126939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557" y="570015"/>
            <a:ext cx="11197043" cy="5842660"/>
          </a:xfrm>
        </p:spPr>
        <p:txBody>
          <a:bodyPr>
            <a:normAutofit fontScale="90000"/>
          </a:bodyPr>
          <a:lstStyle/>
          <a:p>
            <a:pPr>
              <a:lnSpc>
                <a:spcPct val="150000"/>
              </a:lnSpc>
            </a:pPr>
            <a:r>
              <a:rPr lang="en-US" sz="2400" b="1" dirty="0" smtClean="0">
                <a:solidFill>
                  <a:srgbClr val="FF0000"/>
                </a:solidFill>
                <a:latin typeface="Arial Narrow" panose="020B0606020202030204" pitchFamily="34" charset="0"/>
                <a:cs typeface="Times New Roman" panose="02020603050405020304" pitchFamily="18" charset="0"/>
              </a:rPr>
              <a:t>Q.16.</a:t>
            </a:r>
            <a:r>
              <a:rPr lang="en-US" sz="2400" b="1" dirty="0" smtClean="0">
                <a:solidFill>
                  <a:schemeClr val="tx1"/>
                </a:solidFill>
                <a:latin typeface="Arial Narrow" panose="020B0606020202030204" pitchFamily="34" charset="0"/>
                <a:cs typeface="Times New Roman" panose="02020603050405020304" pitchFamily="18" charset="0"/>
              </a:rPr>
              <a:t> </a:t>
            </a:r>
            <a:r>
              <a:rPr lang="en-US" sz="2400" b="0" dirty="0" smtClean="0">
                <a:solidFill>
                  <a:schemeClr val="tx1"/>
                </a:solidFill>
                <a:latin typeface="Arial Narrow" panose="020B0606020202030204" pitchFamily="34" charset="0"/>
                <a:cs typeface="Times New Roman" panose="02020603050405020304" pitchFamily="18" charset="0"/>
              </a:rPr>
              <a:t>What is the Composition and function of MCC </a:t>
            </a:r>
            <a:r>
              <a:rPr lang="en-US" sz="2400" b="1" dirty="0" smtClean="0">
                <a:solidFill>
                  <a:schemeClr val="tx1"/>
                </a:solidFill>
                <a:latin typeface="Arial Narrow" panose="020B0606020202030204" pitchFamily="34" charset="0"/>
                <a:cs typeface="Times New Roman" panose="02020603050405020304" pitchFamily="18" charset="0"/>
              </a:rPr>
              <a:t>“Screening Committee” </a:t>
            </a:r>
            <a:r>
              <a:rPr lang="en-US" sz="2400" b="0" dirty="0" smtClean="0">
                <a:solidFill>
                  <a:schemeClr val="tx1"/>
                </a:solidFill>
                <a:latin typeface="Arial Narrow" panose="020B0606020202030204" pitchFamily="34" charset="0"/>
                <a:cs typeface="Times New Roman" panose="02020603050405020304" pitchFamily="18" charset="0"/>
              </a:rPr>
              <a:t>at State Level </a:t>
            </a:r>
            <a:r>
              <a:rPr lang="en-US" sz="2400" b="1" dirty="0" smtClean="0">
                <a:solidFill>
                  <a:schemeClr val="tx1"/>
                </a:solidFill>
                <a:latin typeface="Arial Narrow" panose="020B0606020202030204" pitchFamily="34" charset="0"/>
                <a:cs typeface="Times New Roman" panose="02020603050405020304" pitchFamily="18" charset="0"/>
              </a:rPr>
              <a:t>?</a:t>
            </a:r>
            <a:br>
              <a:rPr lang="en-US" sz="2400" b="1" dirty="0" smtClean="0">
                <a:solidFill>
                  <a:schemeClr val="tx1"/>
                </a:solidFill>
                <a:latin typeface="Arial Narrow" panose="020B0606020202030204" pitchFamily="34" charset="0"/>
                <a:cs typeface="Times New Roman" panose="02020603050405020304" pitchFamily="18" charset="0"/>
              </a:rPr>
            </a:br>
            <a:r>
              <a:rPr lang="en-US" sz="2400" b="1" dirty="0" smtClean="0">
                <a:solidFill>
                  <a:schemeClr val="tx1"/>
                </a:solidFill>
                <a:latin typeface="Arial Narrow" panose="020B0606020202030204" pitchFamily="34" charset="0"/>
                <a:cs typeface="Times New Roman" panose="02020603050405020304" pitchFamily="18" charset="0"/>
              </a:rPr>
              <a:t> </a:t>
            </a:r>
            <a:r>
              <a:rPr lang="en-US" sz="2400" dirty="0" smtClean="0">
                <a:solidFill>
                  <a:schemeClr val="tx1"/>
                </a:solidFill>
                <a:latin typeface="Arial Narrow" panose="020B0606020202030204" pitchFamily="34" charset="0"/>
                <a:cs typeface="Times New Roman" panose="02020603050405020304" pitchFamily="18" charset="0"/>
              </a:rPr>
              <a:t>-Ans. </a:t>
            </a:r>
            <a:r>
              <a:rPr lang="en-US" sz="2400" dirty="0">
                <a:solidFill>
                  <a:schemeClr val="accent1"/>
                </a:solidFill>
                <a:latin typeface="Arial Narrow" panose="020B0606020202030204" pitchFamily="34" charset="0"/>
                <a:cs typeface="Times New Roman" panose="02020603050405020304" pitchFamily="18" charset="0"/>
              </a:rPr>
              <a:t>H</a:t>
            </a:r>
            <a:r>
              <a:rPr lang="en-US" sz="2400" dirty="0" smtClean="0">
                <a:solidFill>
                  <a:schemeClr val="accent1"/>
                </a:solidFill>
                <a:latin typeface="Arial Narrow" panose="020B0606020202030204" pitchFamily="34" charset="0"/>
                <a:cs typeface="Times New Roman" panose="02020603050405020304" pitchFamily="18" charset="0"/>
              </a:rPr>
              <a:t>eaded by CS, </a:t>
            </a:r>
            <a:r>
              <a:rPr lang="en-US" sz="2400" dirty="0" err="1" smtClean="0">
                <a:solidFill>
                  <a:schemeClr val="accent1"/>
                </a:solidFill>
                <a:latin typeface="Arial Narrow" panose="020B0606020202030204" pitchFamily="34" charset="0"/>
                <a:cs typeface="Times New Roman" panose="02020603050405020304" pitchFamily="18" charset="0"/>
              </a:rPr>
              <a:t>Secy</a:t>
            </a:r>
            <a:r>
              <a:rPr lang="en-US" sz="2400" dirty="0" smtClean="0">
                <a:solidFill>
                  <a:schemeClr val="accent1"/>
                </a:solidFill>
                <a:latin typeface="Arial Narrow" panose="020B0606020202030204" pitchFamily="34" charset="0"/>
                <a:cs typeface="Times New Roman" panose="02020603050405020304" pitchFamily="18" charset="0"/>
              </a:rPr>
              <a:t>/</a:t>
            </a:r>
            <a:r>
              <a:rPr lang="en-US" sz="2400" dirty="0" err="1" smtClean="0">
                <a:solidFill>
                  <a:schemeClr val="accent1"/>
                </a:solidFill>
                <a:latin typeface="Arial Narrow" panose="020B0606020202030204" pitchFamily="34" charset="0"/>
                <a:cs typeface="Times New Roman" panose="02020603050405020304" pitchFamily="18" charset="0"/>
              </a:rPr>
              <a:t>Pr.Secy</a:t>
            </a:r>
            <a:r>
              <a:rPr lang="en-US" sz="2400" dirty="0" smtClean="0">
                <a:solidFill>
                  <a:schemeClr val="accent1"/>
                </a:solidFill>
                <a:latin typeface="Arial Narrow" panose="020B0606020202030204" pitchFamily="34" charset="0"/>
                <a:cs typeface="Times New Roman" panose="02020603050405020304" pitchFamily="18" charset="0"/>
              </a:rPr>
              <a:t> of the concerned department and </a:t>
            </a:r>
            <a:r>
              <a:rPr lang="en-US" sz="2400" dirty="0" err="1" smtClean="0">
                <a:solidFill>
                  <a:schemeClr val="accent1"/>
                </a:solidFill>
                <a:latin typeface="Arial Narrow" panose="020B0606020202030204" pitchFamily="34" charset="0"/>
                <a:cs typeface="Times New Roman" panose="02020603050405020304" pitchFamily="18" charset="0"/>
              </a:rPr>
              <a:t>Secy</a:t>
            </a:r>
            <a:r>
              <a:rPr lang="en-US" sz="2400" dirty="0" smtClean="0">
                <a:solidFill>
                  <a:schemeClr val="accent1"/>
                </a:solidFill>
                <a:latin typeface="Arial Narrow" panose="020B0606020202030204" pitchFamily="34" charset="0"/>
                <a:cs typeface="Times New Roman" panose="02020603050405020304" pitchFamily="18" charset="0"/>
              </a:rPr>
              <a:t>/</a:t>
            </a:r>
            <a:r>
              <a:rPr lang="en-US" sz="2400" dirty="0" err="1" smtClean="0">
                <a:solidFill>
                  <a:schemeClr val="accent1"/>
                </a:solidFill>
                <a:latin typeface="Arial Narrow" panose="020B0606020202030204" pitchFamily="34" charset="0"/>
                <a:cs typeface="Times New Roman" panose="02020603050405020304" pitchFamily="18" charset="0"/>
              </a:rPr>
              <a:t>Pr.Secy</a:t>
            </a:r>
            <a:r>
              <a:rPr lang="en-US" sz="2400" dirty="0" smtClean="0">
                <a:solidFill>
                  <a:schemeClr val="accent1"/>
                </a:solidFill>
                <a:latin typeface="Arial Narrow" panose="020B0606020202030204" pitchFamily="34" charset="0"/>
                <a:cs typeface="Times New Roman" panose="02020603050405020304" pitchFamily="18" charset="0"/>
              </a:rPr>
              <a:t> of the Coordination Department as members will send the proposal (self contained </a:t>
            </a:r>
            <a:r>
              <a:rPr lang="en-US" sz="2400" dirty="0" err="1" smtClean="0">
                <a:solidFill>
                  <a:schemeClr val="accent1"/>
                </a:solidFill>
                <a:latin typeface="Arial Narrow" panose="020B0606020202030204" pitchFamily="34" charset="0"/>
                <a:cs typeface="Times New Roman" panose="02020603050405020304" pitchFamily="18" charset="0"/>
              </a:rPr>
              <a:t>rerence</a:t>
            </a:r>
            <a:r>
              <a:rPr lang="en-US" sz="2400" dirty="0" smtClean="0">
                <a:solidFill>
                  <a:schemeClr val="accent1"/>
                </a:solidFill>
                <a:latin typeface="Arial Narrow" panose="020B0606020202030204" pitchFamily="34" charset="0"/>
                <a:cs typeface="Times New Roman" panose="02020603050405020304" pitchFamily="18" charset="0"/>
              </a:rPr>
              <a:t>) to CEO not directly to Commission . Should invariably contain  “ Note on Urgency’’  stating why the proposal can’t wait till completion of poll / election. </a:t>
            </a:r>
            <a:br>
              <a:rPr lang="en-US" sz="2400" dirty="0" smtClean="0">
                <a:solidFill>
                  <a:schemeClr val="accent1"/>
                </a:solidFill>
                <a:latin typeface="Arial Narrow" panose="020B0606020202030204" pitchFamily="34" charset="0"/>
                <a:cs typeface="Times New Roman" panose="02020603050405020304" pitchFamily="18" charset="0"/>
              </a:rPr>
            </a:br>
            <a:r>
              <a:rPr lang="en-US" sz="2400" dirty="0" smtClean="0">
                <a:solidFill>
                  <a:srgbClr val="FF0000"/>
                </a:solidFill>
                <a:latin typeface="Arial Narrow" panose="020B0606020202030204" pitchFamily="34" charset="0"/>
                <a:cs typeface="Times New Roman" panose="02020603050405020304" pitchFamily="18" charset="0"/>
              </a:rPr>
              <a:t>	(Ref. Commission’s Letter No. 437 / 6 / POL / LET/FUNC/2017-	CCS ,dt.31.10.2017)</a:t>
            </a:r>
            <a:r>
              <a:rPr lang="en-US" sz="2400" dirty="0" smtClean="0">
                <a:solidFill>
                  <a:schemeClr val="tx1"/>
                </a:solidFill>
                <a:latin typeface="Arial Narrow" panose="020B0606020202030204" pitchFamily="34" charset="0"/>
                <a:cs typeface="Times New Roman" panose="02020603050405020304" pitchFamily="18" charset="0"/>
              </a:rPr>
              <a:t/>
            </a:r>
            <a:br>
              <a:rPr lang="en-US" sz="2400" dirty="0" smtClean="0">
                <a:solidFill>
                  <a:schemeClr val="tx1"/>
                </a:solidFill>
                <a:latin typeface="Arial Narrow" panose="020B0606020202030204" pitchFamily="34" charset="0"/>
                <a:cs typeface="Times New Roman" panose="02020603050405020304" pitchFamily="18" charset="0"/>
              </a:rPr>
            </a:br>
            <a:r>
              <a:rPr lang="en-US" sz="2400" dirty="0" smtClean="0">
                <a:solidFill>
                  <a:srgbClr val="FF0000"/>
                </a:solidFill>
                <a:latin typeface="Arial Narrow" panose="020B0606020202030204" pitchFamily="34" charset="0"/>
                <a:cs typeface="Times New Roman" panose="02020603050405020304" pitchFamily="18" charset="0"/>
              </a:rPr>
              <a:t>Q.17</a:t>
            </a:r>
            <a:r>
              <a:rPr lang="en-US" sz="2400" dirty="0" smtClean="0">
                <a:solidFill>
                  <a:schemeClr val="tx1"/>
                </a:solidFill>
                <a:latin typeface="Arial Narrow" panose="020B0606020202030204" pitchFamily="34" charset="0"/>
                <a:cs typeface="Times New Roman" panose="02020603050405020304" pitchFamily="18" charset="0"/>
              </a:rPr>
              <a:t>. </a:t>
            </a:r>
            <a:r>
              <a:rPr lang="en-US" sz="2400" b="0" dirty="0" smtClean="0">
                <a:solidFill>
                  <a:schemeClr val="tx1"/>
                </a:solidFill>
                <a:latin typeface="Arial Narrow" panose="020B0606020202030204" pitchFamily="34" charset="0"/>
                <a:cs typeface="Times New Roman" panose="02020603050405020304" pitchFamily="18" charset="0"/>
              </a:rPr>
              <a:t>What are the latest instructions of Commission on </a:t>
            </a:r>
            <a:r>
              <a:rPr lang="en-US" sz="2400" dirty="0" smtClean="0">
                <a:solidFill>
                  <a:schemeClr val="tx1"/>
                </a:solidFill>
                <a:latin typeface="Arial Narrow" panose="020B0606020202030204" pitchFamily="34" charset="0"/>
                <a:cs typeface="Times New Roman" panose="02020603050405020304" pitchFamily="18" charset="0"/>
              </a:rPr>
              <a:t>“Election Manifestos’’ </a:t>
            </a:r>
            <a:r>
              <a:rPr lang="en-US" sz="2400" b="0" dirty="0" smtClean="0">
                <a:solidFill>
                  <a:schemeClr val="tx1"/>
                </a:solidFill>
                <a:latin typeface="Arial Narrow" panose="020B0606020202030204" pitchFamily="34" charset="0"/>
                <a:cs typeface="Times New Roman" panose="02020603050405020304" pitchFamily="18" charset="0"/>
              </a:rPr>
              <a:t>of Political Parties</a:t>
            </a:r>
            <a:r>
              <a:rPr lang="en-US" sz="2400" dirty="0" smtClean="0">
                <a:solidFill>
                  <a:schemeClr val="tx1"/>
                </a:solidFill>
                <a:latin typeface="Arial Narrow" panose="020B0606020202030204" pitchFamily="34" charset="0"/>
                <a:cs typeface="Times New Roman" panose="02020603050405020304" pitchFamily="18" charset="0"/>
              </a:rPr>
              <a:t>.	</a:t>
            </a:r>
            <a:br>
              <a:rPr lang="en-US" sz="2400" dirty="0" smtClean="0">
                <a:solidFill>
                  <a:schemeClr val="tx1"/>
                </a:solidFill>
                <a:latin typeface="Arial Narrow" panose="020B0606020202030204" pitchFamily="34" charset="0"/>
                <a:cs typeface="Times New Roman" panose="02020603050405020304" pitchFamily="18" charset="0"/>
              </a:rPr>
            </a:br>
            <a:r>
              <a:rPr lang="en-US" sz="2400" dirty="0" smtClean="0">
                <a:solidFill>
                  <a:schemeClr val="tx1"/>
                </a:solidFill>
                <a:latin typeface="Arial Narrow" panose="020B0606020202030204" pitchFamily="34" charset="0"/>
                <a:cs typeface="Times New Roman" panose="02020603050405020304" pitchFamily="18" charset="0"/>
              </a:rPr>
              <a:t>Ans. </a:t>
            </a:r>
            <a:r>
              <a:rPr lang="en-US" sz="2400" dirty="0" smtClean="0">
                <a:solidFill>
                  <a:schemeClr val="accent1"/>
                </a:solidFill>
                <a:latin typeface="Arial Narrow" panose="020B0606020202030204" pitchFamily="34" charset="0"/>
                <a:cs typeface="Times New Roman" panose="02020603050405020304" pitchFamily="18" charset="0"/>
              </a:rPr>
              <a:t>Program / policies and promises made therein must be in consonance with the Para-VIII	 of MCC. Three copies of the Manifestos in Hindi / English may be sent to CEO within 3 days of its release (Ref. Commission’s L.No.437/6/INST-CCS dated 27.12.2016 to the President / GS of all recognized National and State political Parties) </a:t>
            </a:r>
            <a:r>
              <a:rPr lang="en-US" sz="2400" dirty="0">
                <a:solidFill>
                  <a:schemeClr val="accent1"/>
                </a:solidFill>
                <a:latin typeface="Arial Narrow" panose="020B0606020202030204" pitchFamily="34" charset="0"/>
                <a:cs typeface="Times New Roman" panose="02020603050405020304" pitchFamily="18" charset="0"/>
              </a:rPr>
              <a:t>. </a:t>
            </a:r>
            <a:r>
              <a:rPr lang="en-US" sz="2400" dirty="0">
                <a:solidFill>
                  <a:schemeClr val="tx1"/>
                </a:solidFill>
                <a:latin typeface="Arial Narrow" panose="020B0606020202030204" pitchFamily="34" charset="0"/>
                <a:cs typeface="Times New Roman" panose="02020603050405020304" pitchFamily="18" charset="0"/>
              </a:rPr>
              <a:t>* Not to be released during the 48 hours ban period on eve of poll.</a:t>
            </a:r>
            <a:r>
              <a:rPr lang="en-US" sz="2400" dirty="0">
                <a:solidFill>
                  <a:srgbClr val="FF0000"/>
                </a:solidFill>
                <a:latin typeface="Arial Narrow" panose="020B0606020202030204" pitchFamily="34" charset="0"/>
                <a:cs typeface="Times New Roman" panose="02020603050405020304" pitchFamily="18" charset="0"/>
              </a:rPr>
              <a:t> </a:t>
            </a:r>
            <a:r>
              <a:rPr lang="en-US" sz="2400" b="1" dirty="0" smtClean="0">
                <a:solidFill>
                  <a:srgbClr val="FF0000"/>
                </a:solidFill>
                <a:latin typeface="Arial Narrow" panose="020B0606020202030204" pitchFamily="34" charset="0"/>
                <a:cs typeface="Times New Roman" panose="02020603050405020304" pitchFamily="18" charset="0"/>
              </a:rPr>
              <a:t>	</a:t>
            </a:r>
            <a:r>
              <a:rPr lang="en-US" sz="2400" b="1" dirty="0" smtClean="0">
                <a:solidFill>
                  <a:schemeClr val="tx1"/>
                </a:solidFill>
                <a:latin typeface="Arial Narrow" panose="020B0606020202030204" pitchFamily="34" charset="0"/>
                <a:cs typeface="Times New Roman" panose="02020603050405020304" pitchFamily="18" charset="0"/>
              </a:rPr>
              <a:t>		                       </a:t>
            </a:r>
            <a:endParaRPr lang="en-US" sz="2400" b="1" dirty="0">
              <a:solidFill>
                <a:srgbClr val="FF0000"/>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3738178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983" y="642751"/>
            <a:ext cx="10520461" cy="5569963"/>
          </a:xfrm>
        </p:spPr>
        <p:txBody>
          <a:bodyPr>
            <a:normAutofit/>
          </a:bodyPr>
          <a:lstStyle/>
          <a:p>
            <a:pPr algn="ctr"/>
            <a:r>
              <a:rPr lang="en-US" sz="7200" b="1" dirty="0" smtClean="0"/>
              <a:t/>
            </a:r>
            <a:br>
              <a:rPr lang="en-US" sz="7200" b="1" dirty="0" smtClean="0"/>
            </a:br>
            <a:r>
              <a:rPr lang="en-US" sz="7200" dirty="0"/>
              <a:t/>
            </a:r>
            <a:br>
              <a:rPr lang="en-US" sz="7200" dirty="0"/>
            </a:br>
            <a:r>
              <a:rPr lang="en-US" sz="7200" dirty="0" smtClean="0"/>
              <a:t/>
            </a:r>
            <a:br>
              <a:rPr lang="en-US" sz="7200" dirty="0" smtClean="0"/>
            </a:br>
            <a:r>
              <a:rPr lang="en-US" sz="4800" b="1" dirty="0" smtClean="0"/>
              <a:t>for the patient hearing</a:t>
            </a:r>
            <a:endParaRPr lang="en-US" sz="6600" b="1" dirty="0"/>
          </a:p>
        </p:txBody>
      </p:sp>
      <p:pic>
        <p:nvPicPr>
          <p:cNvPr id="3" name="Picture 2"/>
          <p:cNvPicPr>
            <a:picLocks noChangeAspect="1"/>
          </p:cNvPicPr>
          <p:nvPr/>
        </p:nvPicPr>
        <p:blipFill>
          <a:blip r:embed="rId3"/>
          <a:stretch>
            <a:fillRect/>
          </a:stretch>
        </p:blipFill>
        <p:spPr>
          <a:xfrm>
            <a:off x="2565401" y="1240371"/>
            <a:ext cx="6400800" cy="3153829"/>
          </a:xfrm>
          <a:prstGeom prst="rect">
            <a:avLst/>
          </a:prstGeom>
        </p:spPr>
      </p:pic>
    </p:spTree>
    <p:extLst>
      <p:ext uri="{BB962C8B-B14F-4D97-AF65-F5344CB8AC3E}">
        <p14:creationId xmlns:p14="http://schemas.microsoft.com/office/powerpoint/2010/main" val="380530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99474703"/>
              </p:ext>
            </p:extLst>
          </p:nvPr>
        </p:nvGraphicFramePr>
        <p:xfrm>
          <a:off x="775855" y="1191472"/>
          <a:ext cx="11208327" cy="5310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36913" y="483586"/>
            <a:ext cx="8723087" cy="707886"/>
          </a:xfrm>
          <a:prstGeom prst="rect">
            <a:avLst/>
          </a:prstGeom>
          <a:noFill/>
        </p:spPr>
        <p:txBody>
          <a:bodyPr wrap="square" rtlCol="0">
            <a:spAutoFit/>
          </a:bodyPr>
          <a:lstStyle/>
          <a:p>
            <a:pPr algn="ctr"/>
            <a:r>
              <a:rPr lang="en-US" sz="4000" b="1" dirty="0">
                <a:solidFill>
                  <a:srgbClr val="C00000"/>
                </a:solidFill>
                <a:effectLst>
                  <a:outerShdw sx="0" sy="0">
                    <a:srgbClr val="000000"/>
                  </a:outerShdw>
                </a:effectLst>
              </a:rPr>
              <a:t>Mile stones in the </a:t>
            </a:r>
            <a:r>
              <a:rPr lang="en-US" sz="4000" b="1" dirty="0" smtClean="0">
                <a:solidFill>
                  <a:srgbClr val="C00000"/>
                </a:solidFill>
                <a:effectLst>
                  <a:outerShdw sx="0" sy="0">
                    <a:srgbClr val="000000"/>
                  </a:outerShdw>
                </a:effectLst>
              </a:rPr>
              <a:t>Evolution </a:t>
            </a:r>
            <a:r>
              <a:rPr lang="en-US" sz="4000" b="1" dirty="0">
                <a:solidFill>
                  <a:srgbClr val="C00000"/>
                </a:solidFill>
                <a:effectLst>
                  <a:outerShdw sx="0" sy="0">
                    <a:srgbClr val="000000"/>
                  </a:outerShdw>
                </a:effectLst>
              </a:rPr>
              <a:t>of </a:t>
            </a:r>
            <a:r>
              <a:rPr lang="en-US" sz="4000" b="1" dirty="0" smtClean="0">
                <a:solidFill>
                  <a:srgbClr val="C00000"/>
                </a:solidFill>
                <a:effectLst>
                  <a:outerShdw sx="0" sy="0">
                    <a:srgbClr val="000000"/>
                  </a:outerShdw>
                </a:effectLst>
              </a:rPr>
              <a:t>MCC :</a:t>
            </a:r>
            <a:endParaRPr lang="en-US" sz="4000" dirty="0"/>
          </a:p>
        </p:txBody>
      </p:sp>
      <p:sp>
        <p:nvSpPr>
          <p:cNvPr id="3" name="TextBox 2"/>
          <p:cNvSpPr txBox="1"/>
          <p:nvPr/>
        </p:nvSpPr>
        <p:spPr>
          <a:xfrm>
            <a:off x="1193801" y="1386292"/>
            <a:ext cx="9588500" cy="843697"/>
          </a:xfrm>
          <a:prstGeom prst="rect">
            <a:avLst/>
          </a:prstGeom>
          <a:solidFill>
            <a:schemeClr val="accent5">
              <a:lumMod val="20000"/>
              <a:lumOff val="80000"/>
            </a:schemeClr>
          </a:solidFill>
        </p:spPr>
        <p:txBody>
          <a:bodyPr wrap="square" rtlCol="0">
            <a:spAutoFit/>
          </a:bodyPr>
          <a:lstStyle/>
          <a:p>
            <a:pPr marL="92075" algn="ctr"/>
            <a:r>
              <a:rPr lang="en-US" sz="2400" b="1" dirty="0" smtClean="0"/>
              <a:t>In </a:t>
            </a:r>
            <a:r>
              <a:rPr lang="en-US" sz="2400" b="1" dirty="0"/>
              <a:t>the present day Not only the political parties and candidates but also the public servants </a:t>
            </a:r>
            <a:r>
              <a:rPr lang="en-US" sz="2400" b="1" dirty="0" smtClean="0"/>
              <a:t>are under the ambit of ECI.</a:t>
            </a:r>
            <a:endParaRPr lang="en-US" sz="2400" b="1" dirty="0"/>
          </a:p>
        </p:txBody>
      </p:sp>
      <p:sp>
        <p:nvSpPr>
          <p:cNvPr id="9" name="TextBox 8"/>
          <p:cNvSpPr txBox="1"/>
          <p:nvPr/>
        </p:nvSpPr>
        <p:spPr>
          <a:xfrm>
            <a:off x="927100" y="2279897"/>
            <a:ext cx="10350500" cy="830997"/>
          </a:xfrm>
          <a:prstGeom prst="rect">
            <a:avLst/>
          </a:prstGeom>
          <a:solidFill>
            <a:schemeClr val="accent4">
              <a:lumMod val="60000"/>
              <a:lumOff val="40000"/>
            </a:schemeClr>
          </a:solidFill>
        </p:spPr>
        <p:txBody>
          <a:bodyPr wrap="square" rtlCol="0">
            <a:spAutoFit/>
          </a:bodyPr>
          <a:lstStyle/>
          <a:p>
            <a:r>
              <a:rPr lang="en-US" sz="2400" b="1" dirty="0"/>
              <a:t>2014</a:t>
            </a:r>
            <a:r>
              <a:rPr lang="en-US" sz="2400" dirty="0"/>
              <a:t>- </a:t>
            </a:r>
            <a:r>
              <a:rPr lang="en-US" sz="2400" b="1" dirty="0">
                <a:solidFill>
                  <a:srgbClr val="002060"/>
                </a:solidFill>
              </a:rPr>
              <a:t>Election Manifestos </a:t>
            </a:r>
            <a:r>
              <a:rPr lang="en-US" sz="2400" dirty="0"/>
              <a:t>brought into the key provisions of MCC , included as 8</a:t>
            </a:r>
            <a:r>
              <a:rPr lang="en-US" sz="2400" baseline="30000" dirty="0"/>
              <a:t>th</a:t>
            </a:r>
            <a:r>
              <a:rPr lang="en-US" sz="2400" dirty="0"/>
              <a:t> Para </a:t>
            </a:r>
            <a:r>
              <a:rPr lang="en-US" sz="2400" dirty="0" smtClean="0"/>
              <a:t>(Ref- </a:t>
            </a:r>
            <a:r>
              <a:rPr lang="en-US" sz="2400" dirty="0" err="1"/>
              <a:t>Subramaniam</a:t>
            </a:r>
            <a:r>
              <a:rPr lang="en-US" sz="2400" dirty="0"/>
              <a:t> </a:t>
            </a:r>
            <a:r>
              <a:rPr lang="en-US" sz="2400" dirty="0" err="1" smtClean="0"/>
              <a:t>Balaji</a:t>
            </a:r>
            <a:r>
              <a:rPr lang="en-US" sz="2400" dirty="0" smtClean="0"/>
              <a:t> </a:t>
            </a:r>
            <a:r>
              <a:rPr lang="en-US" sz="2400" dirty="0"/>
              <a:t>case of TN </a:t>
            </a:r>
            <a:r>
              <a:rPr lang="en-US" sz="2400" dirty="0" smtClean="0"/>
              <a:t>)</a:t>
            </a:r>
            <a:endParaRPr lang="en-US" sz="2400" dirty="0"/>
          </a:p>
        </p:txBody>
      </p:sp>
    </p:spTree>
    <p:extLst>
      <p:ext uri="{BB962C8B-B14F-4D97-AF65-F5344CB8AC3E}">
        <p14:creationId xmlns:p14="http://schemas.microsoft.com/office/powerpoint/2010/main" val="1691968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406400"/>
            <a:ext cx="9917874" cy="434798"/>
          </a:xfrm>
        </p:spPr>
        <p:txBody>
          <a:bodyPr>
            <a:normAutofit fontScale="90000"/>
          </a:bodyPr>
          <a:lstStyle/>
          <a:p>
            <a:r>
              <a:rPr lang="en-US" dirty="0">
                <a:solidFill>
                  <a:srgbClr val="C00000"/>
                </a:solidFill>
              </a:rPr>
              <a:t/>
            </a:r>
            <a:br>
              <a:rPr lang="en-US" dirty="0">
                <a:solidFill>
                  <a:srgbClr val="C00000"/>
                </a:solidFill>
              </a:rPr>
            </a:br>
            <a:r>
              <a:rPr lang="en-US" dirty="0">
                <a:solidFill>
                  <a:srgbClr val="C00000"/>
                </a:solidFill>
              </a:rPr>
              <a:t>Key provisions of MCC</a:t>
            </a:r>
            <a:endParaRPr lang="en-IN" dirty="0">
              <a:solidFill>
                <a:srgbClr val="C00000"/>
              </a:solidFill>
            </a:endParaRPr>
          </a:p>
        </p:txBody>
      </p:sp>
      <p:sp>
        <p:nvSpPr>
          <p:cNvPr id="3" name="Content Placeholder 2"/>
          <p:cNvSpPr>
            <a:spLocks noGrp="1"/>
          </p:cNvSpPr>
          <p:nvPr>
            <p:ph idx="1"/>
          </p:nvPr>
        </p:nvSpPr>
        <p:spPr>
          <a:xfrm>
            <a:off x="778256" y="1058912"/>
            <a:ext cx="5448373" cy="5208104"/>
          </a:xfrm>
          <a:solidFill>
            <a:srgbClr val="92D050"/>
          </a:solidFill>
        </p:spPr>
        <p:txBody>
          <a:bodyPr>
            <a:noAutofit/>
          </a:bodyPr>
          <a:lstStyle/>
          <a:p>
            <a:pPr marL="0" lvl="0" indent="0" fontAlgn="base">
              <a:buNone/>
            </a:pPr>
            <a:r>
              <a:rPr lang="en-US" sz="3200" dirty="0" smtClean="0"/>
              <a:t>The  </a:t>
            </a:r>
            <a:r>
              <a:rPr lang="en-US" sz="3200" b="1" dirty="0" smtClean="0"/>
              <a:t>eight paras / provisions </a:t>
            </a:r>
            <a:r>
              <a:rPr lang="en-US" sz="3200" dirty="0" smtClean="0"/>
              <a:t>:-  </a:t>
            </a:r>
            <a:endParaRPr lang="en-IN" sz="3200" dirty="0" smtClean="0"/>
          </a:p>
          <a:p>
            <a:pPr marL="663575" lvl="0" indent="-571500" fontAlgn="base">
              <a:buFont typeface="+mj-lt"/>
              <a:buAutoNum type="romanUcPeriod"/>
            </a:pPr>
            <a:r>
              <a:rPr lang="en-US" sz="3200" dirty="0" smtClean="0"/>
              <a:t>General Conduct </a:t>
            </a:r>
          </a:p>
          <a:p>
            <a:pPr marL="663575" lvl="0" indent="-571500" fontAlgn="base">
              <a:buFont typeface="+mj-lt"/>
              <a:buAutoNum type="romanUcPeriod"/>
            </a:pPr>
            <a:r>
              <a:rPr lang="en-US" sz="3200" dirty="0" smtClean="0"/>
              <a:t>Meetings </a:t>
            </a:r>
          </a:p>
          <a:p>
            <a:pPr marL="663575" lvl="0" indent="-571500" fontAlgn="base">
              <a:buFont typeface="+mj-lt"/>
              <a:buAutoNum type="romanUcPeriod"/>
            </a:pPr>
            <a:r>
              <a:rPr lang="en-US" sz="3200" dirty="0" smtClean="0"/>
              <a:t>Processions</a:t>
            </a:r>
          </a:p>
          <a:p>
            <a:pPr marL="663575" lvl="0" indent="-571500" fontAlgn="base">
              <a:buFont typeface="+mj-lt"/>
              <a:buAutoNum type="romanUcPeriod"/>
            </a:pPr>
            <a:r>
              <a:rPr lang="en-US" sz="3200" dirty="0" smtClean="0"/>
              <a:t>Polling day </a:t>
            </a:r>
          </a:p>
          <a:p>
            <a:pPr marL="663575" lvl="0" indent="-571500" fontAlgn="base">
              <a:buFont typeface="+mj-lt"/>
              <a:buAutoNum type="romanUcPeriod"/>
            </a:pPr>
            <a:r>
              <a:rPr lang="en-US" sz="3200" dirty="0" smtClean="0"/>
              <a:t>Polling Booth </a:t>
            </a:r>
          </a:p>
          <a:p>
            <a:pPr marL="663575" lvl="0" indent="-571500" fontAlgn="base">
              <a:buFont typeface="+mj-lt"/>
              <a:buAutoNum type="romanUcPeriod"/>
            </a:pPr>
            <a:r>
              <a:rPr lang="en-US" sz="3200" dirty="0" smtClean="0"/>
              <a:t>Observers </a:t>
            </a:r>
          </a:p>
          <a:p>
            <a:pPr marL="663575" lvl="0" indent="-571500" fontAlgn="base">
              <a:buFont typeface="+mj-lt"/>
              <a:buAutoNum type="romanUcPeriod"/>
            </a:pPr>
            <a:r>
              <a:rPr lang="en-US" sz="3200" dirty="0" smtClean="0"/>
              <a:t>Party in power </a:t>
            </a:r>
          </a:p>
          <a:p>
            <a:pPr marL="663575" lvl="0" indent="-571500" fontAlgn="base">
              <a:buFont typeface="+mj-lt"/>
              <a:buAutoNum type="romanUcPeriod"/>
            </a:pPr>
            <a:r>
              <a:rPr lang="en-US" sz="3200" dirty="0" smtClean="0"/>
              <a:t>Election manifestos </a:t>
            </a:r>
          </a:p>
          <a:p>
            <a:pPr marL="357188" lvl="0" indent="-265113" fontAlgn="base">
              <a:buFont typeface="Arial" panose="020B0604020202020204" pitchFamily="34" charset="0"/>
              <a:buChar char="•"/>
            </a:pPr>
            <a:endParaRPr lang="en-US" sz="3200" dirty="0" smtClean="0">
              <a:effectLst>
                <a:outerShdw sx="0" sy="0">
                  <a:srgbClr val="000000"/>
                </a:outerShdw>
              </a:effectLst>
            </a:endParaRPr>
          </a:p>
          <a:p>
            <a:pPr marL="92075" lvl="0" indent="0" algn="just" fontAlgn="base">
              <a:buNone/>
            </a:pPr>
            <a:endParaRPr lang="en-IN" sz="2800" dirty="0">
              <a:effectLst>
                <a:outerShdw sx="0" sy="0">
                  <a:srgbClr val="000000"/>
                </a:outerShdw>
              </a:effectLst>
            </a:endParaRPr>
          </a:p>
        </p:txBody>
      </p:sp>
      <p:pic>
        <p:nvPicPr>
          <p:cNvPr id="6" name="Picture 5"/>
          <p:cNvPicPr>
            <a:picLocks noChangeAspect="1"/>
          </p:cNvPicPr>
          <p:nvPr/>
        </p:nvPicPr>
        <p:blipFill>
          <a:blip r:embed="rId3"/>
          <a:stretch>
            <a:fillRect/>
          </a:stretch>
        </p:blipFill>
        <p:spPr>
          <a:xfrm>
            <a:off x="5664200" y="1058912"/>
            <a:ext cx="6527800" cy="5208104"/>
          </a:xfrm>
          <a:prstGeom prst="rect">
            <a:avLst/>
          </a:prstGeom>
        </p:spPr>
      </p:pic>
    </p:spTree>
    <p:extLst>
      <p:ext uri="{BB962C8B-B14F-4D97-AF65-F5344CB8AC3E}">
        <p14:creationId xmlns:p14="http://schemas.microsoft.com/office/powerpoint/2010/main" val="2074750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9" y="449943"/>
            <a:ext cx="10813142" cy="4216539"/>
          </a:xfrm>
          <a:prstGeom prst="rect">
            <a:avLst/>
          </a:prstGeom>
        </p:spPr>
        <p:txBody>
          <a:bodyPr wrap="square">
            <a:spAutoFit/>
          </a:bodyPr>
          <a:lstStyle/>
          <a:p>
            <a:pPr marL="357188" lvl="0" indent="-265113" algn="just">
              <a:buFont typeface="Arial" pitchFamily="34" charset="0"/>
              <a:buChar char="•"/>
            </a:pPr>
            <a:endParaRPr lang="en-US" sz="1600" dirty="0">
              <a:effectLst>
                <a:outerShdw sx="0" sy="0">
                  <a:srgbClr val="000000"/>
                </a:outerShdw>
              </a:effectLst>
            </a:endParaRPr>
          </a:p>
          <a:p>
            <a:pPr marL="92075" lvl="0" indent="0" algn="just">
              <a:buNone/>
            </a:pPr>
            <a:r>
              <a:rPr lang="en-US" sz="3600" b="1" dirty="0">
                <a:solidFill>
                  <a:srgbClr val="C00000"/>
                </a:solidFill>
                <a:effectLst>
                  <a:outerShdw sx="0" sy="0">
                    <a:srgbClr val="000000"/>
                  </a:outerShdw>
                </a:effectLst>
              </a:rPr>
              <a:t>Period of enforcement </a:t>
            </a:r>
            <a:r>
              <a:rPr lang="en-US" sz="3600" b="1" dirty="0" smtClean="0">
                <a:effectLst>
                  <a:outerShdw sx="0" sy="0">
                    <a:srgbClr val="000000"/>
                  </a:outerShdw>
                </a:effectLst>
              </a:rPr>
              <a:t>–</a:t>
            </a:r>
          </a:p>
          <a:p>
            <a:pPr marL="92075" lvl="0" indent="0" algn="just">
              <a:buNone/>
            </a:pPr>
            <a:endParaRPr lang="en-US" b="1" dirty="0">
              <a:effectLst>
                <a:outerShdw sx="0" sy="0">
                  <a:srgbClr val="000000"/>
                </a:outerShdw>
              </a:effectLst>
            </a:endParaRPr>
          </a:p>
          <a:p>
            <a:pPr marL="92075" lvl="0" indent="0" algn="just">
              <a:buNone/>
            </a:pPr>
            <a:endParaRPr lang="en-US" b="1" dirty="0" smtClean="0">
              <a:effectLst>
                <a:outerShdw sx="0" sy="0">
                  <a:srgbClr val="000000"/>
                </a:outerShdw>
              </a:effectLst>
            </a:endParaRPr>
          </a:p>
          <a:p>
            <a:pPr marL="92075" lvl="0" indent="0" algn="just">
              <a:buNone/>
            </a:pPr>
            <a:endParaRPr lang="en-US" b="1" dirty="0">
              <a:effectLst>
                <a:outerShdw sx="0" sy="0">
                  <a:srgbClr val="000000"/>
                </a:outerShdw>
              </a:effectLst>
            </a:endParaRPr>
          </a:p>
          <a:p>
            <a:pPr marL="663575" indent="-571500" algn="just">
              <a:buFont typeface="Arial" panose="020B0604020202020204" pitchFamily="34" charset="0"/>
              <a:buChar char="•"/>
            </a:pPr>
            <a:endParaRPr lang="en-US" b="1" dirty="0" smtClean="0">
              <a:effectLst>
                <a:outerShdw sx="0" sy="0">
                  <a:srgbClr val="000000"/>
                </a:outerShdw>
              </a:effectLst>
            </a:endParaRPr>
          </a:p>
          <a:p>
            <a:pPr marL="663575" indent="-571500" algn="just">
              <a:buFont typeface="Arial" panose="020B0604020202020204" pitchFamily="34" charset="0"/>
              <a:buChar char="•"/>
            </a:pPr>
            <a:endParaRPr lang="en-US" b="1" dirty="0" smtClean="0">
              <a:effectLst>
                <a:outerShdw sx="0" sy="0">
                  <a:srgbClr val="000000"/>
                </a:outerShdw>
              </a:effectLst>
            </a:endParaRPr>
          </a:p>
          <a:p>
            <a:pPr marL="663575" indent="-571500" algn="just">
              <a:buFont typeface="Arial" panose="020B0604020202020204" pitchFamily="34" charset="0"/>
              <a:buChar char="•"/>
            </a:pPr>
            <a:endParaRPr lang="en-US" b="1" dirty="0">
              <a:effectLst>
                <a:outerShdw sx="0" sy="0">
                  <a:srgbClr val="000000"/>
                </a:outerShdw>
              </a:effectLst>
            </a:endParaRPr>
          </a:p>
          <a:p>
            <a:pPr marL="663575" indent="-571500" algn="just">
              <a:buFont typeface="Arial" panose="020B0604020202020204" pitchFamily="34" charset="0"/>
              <a:buChar char="•"/>
            </a:pPr>
            <a:endParaRPr lang="en-US" b="1" dirty="0" smtClean="0">
              <a:effectLst>
                <a:outerShdw sx="0" sy="0">
                  <a:srgbClr val="000000"/>
                </a:outerShdw>
              </a:effectLst>
            </a:endParaRPr>
          </a:p>
          <a:p>
            <a:pPr marL="663575" indent="-571500" algn="just">
              <a:buFont typeface="Arial" panose="020B0604020202020204" pitchFamily="34" charset="0"/>
              <a:buChar char="•"/>
            </a:pPr>
            <a:endParaRPr lang="en-US" b="1" dirty="0">
              <a:effectLst>
                <a:outerShdw sx="0" sy="0">
                  <a:srgbClr val="000000"/>
                </a:outerShdw>
              </a:effectLst>
            </a:endParaRPr>
          </a:p>
          <a:p>
            <a:pPr marL="663575" indent="-571500" algn="just">
              <a:buFont typeface="Arial" panose="020B0604020202020204" pitchFamily="34" charset="0"/>
              <a:buChar char="•"/>
            </a:pPr>
            <a:endParaRPr lang="en-US" b="1" dirty="0" smtClean="0">
              <a:effectLst>
                <a:outerShdw sx="0" sy="0">
                  <a:srgbClr val="000000"/>
                </a:outerShdw>
              </a:effectLst>
            </a:endParaRPr>
          </a:p>
          <a:p>
            <a:pPr marL="663575" indent="-571500" algn="just">
              <a:buFont typeface="Arial" panose="020B0604020202020204" pitchFamily="34" charset="0"/>
              <a:buChar char="•"/>
            </a:pPr>
            <a:endParaRPr lang="en-US" b="1" dirty="0">
              <a:effectLst>
                <a:outerShdw sx="0" sy="0">
                  <a:srgbClr val="000000"/>
                </a:outerShdw>
              </a:effectLst>
            </a:endParaRPr>
          </a:p>
          <a:p>
            <a:pPr marL="663575" indent="-571500" algn="just">
              <a:buFont typeface="Arial" panose="020B0604020202020204" pitchFamily="34" charset="0"/>
              <a:buChar char="•"/>
            </a:pPr>
            <a:endParaRPr lang="en-US" b="1" dirty="0" smtClean="0">
              <a:effectLst>
                <a:outerShdw sx="0" sy="0">
                  <a:srgbClr val="000000"/>
                </a:outerShdw>
              </a:effectLst>
            </a:endParaRPr>
          </a:p>
          <a:p>
            <a:pPr marL="663575" indent="-571500" algn="just">
              <a:buFont typeface="Arial" panose="020B0604020202020204" pitchFamily="34" charset="0"/>
              <a:buChar char="•"/>
            </a:pPr>
            <a:endParaRPr lang="en-US" b="1" dirty="0">
              <a:effectLst>
                <a:outerShdw sx="0" sy="0">
                  <a:srgbClr val="000000"/>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890564525"/>
              </p:ext>
            </p:extLst>
          </p:nvPr>
        </p:nvGraphicFramePr>
        <p:xfrm>
          <a:off x="1219200" y="1391529"/>
          <a:ext cx="10638971" cy="4367097"/>
        </p:xfrm>
        <a:graphic>
          <a:graphicData uri="http://schemas.openxmlformats.org/drawingml/2006/table">
            <a:tbl>
              <a:tblPr firstRow="1" bandRow="1">
                <a:tableStyleId>{5C22544A-7EE6-4342-B048-85BDC9FD1C3A}</a:tableStyleId>
              </a:tblPr>
              <a:tblGrid>
                <a:gridCol w="4547575">
                  <a:extLst>
                    <a:ext uri="{9D8B030D-6E8A-4147-A177-3AD203B41FA5}">
                      <a16:colId xmlns:a16="http://schemas.microsoft.com/office/drawing/2014/main" xmlns="" val="797422631"/>
                    </a:ext>
                  </a:extLst>
                </a:gridCol>
                <a:gridCol w="6091396">
                  <a:extLst>
                    <a:ext uri="{9D8B030D-6E8A-4147-A177-3AD203B41FA5}">
                      <a16:colId xmlns:a16="http://schemas.microsoft.com/office/drawing/2014/main" xmlns="" val="1424286258"/>
                    </a:ext>
                  </a:extLst>
                </a:gridCol>
              </a:tblGrid>
              <a:tr h="2541842">
                <a:tc>
                  <a:txBody>
                    <a:bodyPr/>
                    <a:lstStyle/>
                    <a:p>
                      <a:r>
                        <a:rPr lang="en-US" sz="2800" dirty="0" smtClean="0">
                          <a:solidFill>
                            <a:srgbClr val="002060"/>
                          </a:solidFill>
                        </a:rPr>
                        <a:t>General</a:t>
                      </a:r>
                      <a:r>
                        <a:rPr lang="en-US" sz="2800" baseline="0" dirty="0" smtClean="0">
                          <a:solidFill>
                            <a:srgbClr val="002060"/>
                          </a:solidFill>
                        </a:rPr>
                        <a:t> Elections to </a:t>
                      </a:r>
                      <a:r>
                        <a:rPr lang="en-US" sz="2800" baseline="0" dirty="0" err="1" smtClean="0">
                          <a:solidFill>
                            <a:srgbClr val="002060"/>
                          </a:solidFill>
                        </a:rPr>
                        <a:t>Loksabha</a:t>
                      </a:r>
                      <a:r>
                        <a:rPr lang="en-US" sz="2800" baseline="0" dirty="0" smtClean="0">
                          <a:solidFill>
                            <a:srgbClr val="002060"/>
                          </a:solidFill>
                        </a:rPr>
                        <a:t> / Assembly</a:t>
                      </a:r>
                      <a:endParaRPr lang="en-US" sz="2800" dirty="0">
                        <a:solidFill>
                          <a:srgbClr val="002060"/>
                        </a:solidFill>
                      </a:endParaRPr>
                    </a:p>
                  </a:txBody>
                  <a:tcPr>
                    <a:solidFill>
                      <a:schemeClr val="accent2"/>
                    </a:solidFill>
                  </a:tcPr>
                </a:tc>
                <a:tc>
                  <a:txBody>
                    <a:bodyPr/>
                    <a:lstStyle/>
                    <a:p>
                      <a:pPr marL="457200" indent="-457200">
                        <a:buFont typeface="Wingdings" panose="05000000000000000000" pitchFamily="2" charset="2"/>
                        <a:buChar char="Ø"/>
                      </a:pPr>
                      <a:r>
                        <a:rPr lang="en-US" sz="3200" b="1" u="none" dirty="0" smtClean="0">
                          <a:solidFill>
                            <a:schemeClr val="tx1"/>
                          </a:solidFill>
                          <a:effectLst>
                            <a:outerShdw sx="0" sy="0">
                              <a:srgbClr val="000000"/>
                            </a:outerShdw>
                          </a:effectLst>
                        </a:rPr>
                        <a:t>Till  completion of election process after declaration of results</a:t>
                      </a:r>
                      <a:r>
                        <a:rPr lang="en-US" sz="1600" b="1" u="none" dirty="0" smtClean="0">
                          <a:solidFill>
                            <a:schemeClr val="tx1"/>
                          </a:solidFill>
                          <a:effectLst>
                            <a:outerShdw sx="0" sy="0">
                              <a:srgbClr val="000000"/>
                            </a:outerShdw>
                          </a:effectLst>
                        </a:rPr>
                        <a:t>*</a:t>
                      </a:r>
                    </a:p>
                    <a:p>
                      <a:endParaRPr lang="en-US" sz="1600" b="1" u="none" dirty="0" smtClean="0">
                        <a:solidFill>
                          <a:schemeClr val="tx1"/>
                        </a:solidFill>
                        <a:effectLst>
                          <a:outerShdw sx="0" sy="0">
                            <a:srgbClr val="000000"/>
                          </a:outerShdw>
                        </a:effectLst>
                      </a:endParaRPr>
                    </a:p>
                    <a:p>
                      <a:r>
                        <a:rPr lang="en-US" sz="1600" b="1" u="none" dirty="0" smtClean="0">
                          <a:solidFill>
                            <a:schemeClr val="tx1"/>
                          </a:solidFill>
                          <a:effectLst>
                            <a:outerShdw sx="0" sy="0">
                              <a:srgbClr val="000000"/>
                            </a:outerShdw>
                          </a:effectLst>
                        </a:rPr>
                        <a:t>*Ref-Commissions L.No.437/LA/2017(policy)</a:t>
                      </a:r>
                      <a:r>
                        <a:rPr lang="en-US" sz="1600" b="1" u="none" baseline="0" dirty="0" smtClean="0">
                          <a:solidFill>
                            <a:schemeClr val="tx1"/>
                          </a:solidFill>
                          <a:effectLst>
                            <a:outerShdw sx="0" sy="0">
                              <a:srgbClr val="000000"/>
                            </a:outerShdw>
                          </a:effectLst>
                        </a:rPr>
                        <a:t> Dated25.02.2017 to all CSs and CEOs</a:t>
                      </a:r>
                      <a:endParaRPr lang="en-US" sz="1600" u="none" dirty="0">
                        <a:solidFill>
                          <a:schemeClr val="tx1"/>
                        </a:solidFill>
                      </a:endParaRPr>
                    </a:p>
                  </a:txBody>
                  <a:tcPr>
                    <a:solidFill>
                      <a:schemeClr val="accent4"/>
                    </a:solidFill>
                  </a:tcPr>
                </a:tc>
                <a:extLst>
                  <a:ext uri="{0D108BD9-81ED-4DB2-BD59-A6C34878D82A}">
                    <a16:rowId xmlns:a16="http://schemas.microsoft.com/office/drawing/2014/main" xmlns="" val="3169922921"/>
                  </a:ext>
                </a:extLst>
              </a:tr>
              <a:tr h="18252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effectLst>
                            <a:outerShdw sx="0" sy="0">
                              <a:srgbClr val="000000"/>
                            </a:outerShdw>
                          </a:effectLst>
                        </a:rPr>
                        <a:t> </a:t>
                      </a:r>
                      <a:r>
                        <a:rPr lang="en-US" sz="3200" b="0" dirty="0" smtClean="0">
                          <a:effectLst>
                            <a:outerShdw sx="0" sy="0">
                              <a:srgbClr val="000000"/>
                            </a:outerShdw>
                          </a:effectLst>
                        </a:rPr>
                        <a:t>Bye-Elections</a:t>
                      </a:r>
                      <a:r>
                        <a:rPr lang="en-US" sz="4000" b="1" dirty="0" smtClean="0">
                          <a:effectLst>
                            <a:outerShdw sx="0" sy="0">
                              <a:srgbClr val="000000"/>
                            </a:outerShdw>
                          </a:effectLst>
                        </a:rPr>
                        <a:t> </a:t>
                      </a:r>
                      <a:endParaRPr lang="en-US" sz="4000" dirty="0"/>
                    </a:p>
                  </a:txBody>
                  <a:tcPr>
                    <a:solidFill>
                      <a:schemeClr val="accent1">
                        <a:lumMod val="60000"/>
                        <a:lumOff val="40000"/>
                      </a:schemeClr>
                    </a:solidFill>
                  </a:tcPr>
                </a:tc>
                <a:tc>
                  <a:txBody>
                    <a:bodyPr/>
                    <a:lstStyle/>
                    <a:p>
                      <a:pPr marL="571500" indent="-571500">
                        <a:buFont typeface="Wingdings" panose="05000000000000000000" pitchFamily="2" charset="2"/>
                        <a:buChar char="Ø"/>
                      </a:pPr>
                      <a:r>
                        <a:rPr lang="en-US" sz="3600" u="none" dirty="0" smtClean="0">
                          <a:effectLst>
                            <a:outerShdw sx="0" sy="0">
                              <a:srgbClr val="000000"/>
                            </a:outerShdw>
                          </a:effectLst>
                        </a:rPr>
                        <a:t>Till</a:t>
                      </a:r>
                      <a:r>
                        <a:rPr lang="en-US" sz="3600" u="none" baseline="0" dirty="0" smtClean="0">
                          <a:effectLst>
                            <a:outerShdw sx="0" sy="0">
                              <a:srgbClr val="000000"/>
                            </a:outerShdw>
                          </a:effectLst>
                        </a:rPr>
                        <a:t> </a:t>
                      </a:r>
                      <a:r>
                        <a:rPr lang="en-US" sz="3600" u="none" dirty="0" smtClean="0">
                          <a:effectLst>
                            <a:outerShdw sx="0" sy="0">
                              <a:srgbClr val="000000"/>
                            </a:outerShdw>
                          </a:effectLst>
                        </a:rPr>
                        <a:t> declaration of results Only</a:t>
                      </a:r>
                      <a:endParaRPr lang="en-US" sz="3600" dirty="0"/>
                    </a:p>
                  </a:txBody>
                  <a:tcPr/>
                </a:tc>
                <a:extLst>
                  <a:ext uri="{0D108BD9-81ED-4DB2-BD59-A6C34878D82A}">
                    <a16:rowId xmlns:a16="http://schemas.microsoft.com/office/drawing/2014/main" xmlns="" val="2084410664"/>
                  </a:ext>
                </a:extLst>
              </a:tr>
            </a:tbl>
          </a:graphicData>
        </a:graphic>
      </p:graphicFrame>
    </p:spTree>
    <p:extLst>
      <p:ext uri="{BB962C8B-B14F-4D97-AF65-F5344CB8AC3E}">
        <p14:creationId xmlns:p14="http://schemas.microsoft.com/office/powerpoint/2010/main" val="147628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026" y="159026"/>
            <a:ext cx="10990184" cy="6546574"/>
          </a:xfrm>
        </p:spPr>
        <p:txBody>
          <a:bodyPr>
            <a:normAutofit/>
          </a:bodyPr>
          <a:lstStyle/>
          <a:p>
            <a:pPr marL="357188" lvl="0" indent="-265113" algn="just">
              <a:buFont typeface="Arial" pitchFamily="34" charset="0"/>
              <a:buChar char="•"/>
            </a:pPr>
            <a:endParaRPr lang="en-US" sz="3600" dirty="0" smtClean="0">
              <a:effectLst>
                <a:outerShdw sx="0" sy="0">
                  <a:srgbClr val="000000"/>
                </a:outerShdw>
              </a:effectLst>
            </a:endParaRPr>
          </a:p>
          <a:p>
            <a:pPr marL="92075" lvl="0" indent="0" algn="just">
              <a:buNone/>
            </a:pPr>
            <a:r>
              <a:rPr lang="en-US" sz="3800" b="1" dirty="0" smtClean="0">
                <a:solidFill>
                  <a:srgbClr val="C00000"/>
                </a:solidFill>
                <a:effectLst>
                  <a:outerShdw sx="0" sy="0">
                    <a:srgbClr val="000000"/>
                  </a:outerShdw>
                </a:effectLst>
              </a:rPr>
              <a:t>Extent of Application of MCC</a:t>
            </a:r>
            <a:r>
              <a:rPr lang="en-US" sz="3800" b="1" dirty="0" smtClean="0">
                <a:effectLst>
                  <a:outerShdw sx="0" sy="0">
                    <a:srgbClr val="000000"/>
                  </a:outerShdw>
                </a:effectLst>
              </a:rPr>
              <a:t>- </a:t>
            </a:r>
          </a:p>
          <a:p>
            <a:endParaRPr lang="en-IN" dirty="0"/>
          </a:p>
        </p:txBody>
      </p:sp>
      <p:graphicFrame>
        <p:nvGraphicFramePr>
          <p:cNvPr id="2" name="Table 1"/>
          <p:cNvGraphicFramePr>
            <a:graphicFrameLocks noGrp="1"/>
          </p:cNvGraphicFramePr>
          <p:nvPr>
            <p:extLst>
              <p:ext uri="{D42A27DB-BD31-4B8C-83A1-F6EECF244321}">
                <p14:modId xmlns:p14="http://schemas.microsoft.com/office/powerpoint/2010/main" val="1850682205"/>
              </p:ext>
            </p:extLst>
          </p:nvPr>
        </p:nvGraphicFramePr>
        <p:xfrm>
          <a:off x="1074055" y="1416352"/>
          <a:ext cx="10866154" cy="4756816"/>
        </p:xfrm>
        <a:graphic>
          <a:graphicData uri="http://schemas.openxmlformats.org/drawingml/2006/table">
            <a:tbl>
              <a:tblPr firstRow="1" bandRow="1">
                <a:tableStyleId>{5C22544A-7EE6-4342-B048-85BDC9FD1C3A}</a:tableStyleId>
              </a:tblPr>
              <a:tblGrid>
                <a:gridCol w="4064002">
                  <a:extLst>
                    <a:ext uri="{9D8B030D-6E8A-4147-A177-3AD203B41FA5}">
                      <a16:colId xmlns:a16="http://schemas.microsoft.com/office/drawing/2014/main" xmlns="" val="1636931527"/>
                    </a:ext>
                  </a:extLst>
                </a:gridCol>
                <a:gridCol w="6802152">
                  <a:extLst>
                    <a:ext uri="{9D8B030D-6E8A-4147-A177-3AD203B41FA5}">
                      <a16:colId xmlns:a16="http://schemas.microsoft.com/office/drawing/2014/main" xmlns="" val="2323809596"/>
                    </a:ext>
                  </a:extLst>
                </a:gridCol>
              </a:tblGrid>
              <a:tr h="370840">
                <a:tc>
                  <a:txBody>
                    <a:bodyPr/>
                    <a:lstStyle/>
                    <a:p>
                      <a:pPr marL="92075" lvl="0" indent="0" algn="r">
                        <a:buFont typeface="Arial" panose="020B0604020202020204" pitchFamily="34" charset="0"/>
                        <a:buNone/>
                      </a:pPr>
                      <a:r>
                        <a:rPr lang="en-US" sz="2800" dirty="0" smtClean="0">
                          <a:effectLst>
                            <a:outerShdw sx="0" sy="0">
                              <a:srgbClr val="000000"/>
                            </a:outerShdw>
                          </a:effectLst>
                        </a:rPr>
                        <a:t>In General Election </a:t>
                      </a:r>
                    </a:p>
                    <a:p>
                      <a:pPr marL="92075" lvl="0" indent="0" algn="r">
                        <a:buFont typeface="Arial" panose="020B0604020202020204" pitchFamily="34" charset="0"/>
                        <a:buNone/>
                      </a:pPr>
                      <a:r>
                        <a:rPr lang="en-US" sz="2800" dirty="0" smtClean="0">
                          <a:effectLst>
                            <a:outerShdw sx="0" sy="0">
                              <a:srgbClr val="000000"/>
                            </a:outerShdw>
                          </a:effectLst>
                        </a:rPr>
                        <a:t>to </a:t>
                      </a:r>
                      <a:r>
                        <a:rPr lang="en-US" sz="2800" dirty="0" err="1" smtClean="0">
                          <a:effectLst>
                            <a:outerShdw sx="0" sy="0">
                              <a:srgbClr val="000000"/>
                            </a:outerShdw>
                          </a:effectLst>
                        </a:rPr>
                        <a:t>Lok</a:t>
                      </a:r>
                      <a:r>
                        <a:rPr lang="en-US" sz="2800" dirty="0" smtClean="0">
                          <a:effectLst>
                            <a:outerShdw sx="0" sy="0">
                              <a:srgbClr val="000000"/>
                            </a:outerShdw>
                          </a:effectLst>
                        </a:rPr>
                        <a:t> Sabha</a:t>
                      </a:r>
                    </a:p>
                  </a:txBody>
                  <a:tcPr/>
                </a:tc>
                <a:tc>
                  <a:txBody>
                    <a:bodyPr/>
                    <a:lstStyle/>
                    <a:p>
                      <a:pPr algn="l"/>
                      <a:r>
                        <a:rPr lang="en-US" sz="2800" dirty="0" smtClean="0">
                          <a:effectLst>
                            <a:outerShdw sx="0" sy="0">
                              <a:srgbClr val="000000"/>
                            </a:outerShdw>
                          </a:effectLst>
                        </a:rPr>
                        <a:t> Throughout the country </a:t>
                      </a:r>
                      <a:endParaRPr lang="en-US" sz="2800" dirty="0"/>
                    </a:p>
                  </a:txBody>
                  <a:tcPr/>
                </a:tc>
                <a:extLst>
                  <a:ext uri="{0D108BD9-81ED-4DB2-BD59-A6C34878D82A}">
                    <a16:rowId xmlns:a16="http://schemas.microsoft.com/office/drawing/2014/main" xmlns="" val="3642476312"/>
                  </a:ext>
                </a:extLst>
              </a:tr>
              <a:tr h="12201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smtClean="0">
                          <a:effectLst>
                            <a:outerShdw sx="0" sy="0">
                              <a:srgbClr val="000000"/>
                            </a:outerShdw>
                          </a:effectLst>
                        </a:rPr>
                        <a:t>In  Elections to Legislative Assemblies/Councils, </a:t>
                      </a:r>
                      <a:endParaRPr lang="en-US" sz="2800" dirty="0"/>
                    </a:p>
                  </a:txBody>
                  <a:tcP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effectLst>
                            <a:outerShdw sx="0" sy="0">
                              <a:srgbClr val="000000"/>
                            </a:outerShdw>
                          </a:effectLst>
                        </a:rPr>
                        <a:t>Within the State concerned. </a:t>
                      </a:r>
                    </a:p>
                    <a:p>
                      <a:pPr algn="l"/>
                      <a:endParaRPr lang="en-US" sz="2800" dirty="0"/>
                    </a:p>
                  </a:txBody>
                  <a:tcPr>
                    <a:solidFill>
                      <a:srgbClr val="FFFF00"/>
                    </a:solidFill>
                  </a:tcPr>
                </a:tc>
                <a:extLst>
                  <a:ext uri="{0D108BD9-81ED-4DB2-BD59-A6C34878D82A}">
                    <a16:rowId xmlns:a16="http://schemas.microsoft.com/office/drawing/2014/main" xmlns="" val="3367704066"/>
                  </a:ext>
                </a:extLst>
              </a:tr>
              <a:tr h="2591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800" b="1" dirty="0" smtClean="0">
                        <a:effectLst>
                          <a:outerShdw sx="0" sy="0">
                            <a:srgbClr val="000000"/>
                          </a:outerShdw>
                        </a:effectLs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800" b="1" dirty="0" smtClean="0">
                        <a:effectLst>
                          <a:outerShdw sx="0" sy="0">
                            <a:srgbClr val="000000"/>
                          </a:outerShdw>
                        </a:effectLs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smtClean="0">
                          <a:effectLst>
                            <a:outerShdw sx="0" sy="0">
                              <a:srgbClr val="000000"/>
                            </a:outerShdw>
                          </a:effectLst>
                        </a:rPr>
                        <a:t>During bye-elections</a:t>
                      </a:r>
                      <a:endParaRPr lang="en-US" sz="2800" dirty="0"/>
                    </a:p>
                  </a:txBody>
                  <a:tcPr>
                    <a:solidFill>
                      <a:schemeClr val="accent2">
                        <a:lumMod val="40000"/>
                        <a:lumOff val="60000"/>
                      </a:schemeClr>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effectLst>
                            <a:outerShdw sx="0" sy="0">
                              <a:srgbClr val="000000"/>
                            </a:outerShdw>
                          </a:effectLst>
                        </a:rPr>
                        <a:t>Applies to whole district(s) consisting of the constituency where bye-election is being held.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effectLst>
                            <a:outerShdw sx="0" sy="0">
                              <a:srgbClr val="000000"/>
                            </a:outerShdw>
                          </a:effectLst>
                        </a:rPr>
                        <a:t> </a:t>
                      </a:r>
                      <a:r>
                        <a:rPr lang="en-US" sz="2800" dirty="0" smtClean="0">
                          <a:solidFill>
                            <a:srgbClr val="FF0000"/>
                          </a:solidFill>
                          <a:effectLst>
                            <a:outerShdw sx="0" sy="0">
                              <a:srgbClr val="000000"/>
                            </a:outerShdw>
                          </a:effectLst>
                        </a:rPr>
                        <a:t>In case of State capital/metropolitan cities etc. it may be restricted to AC/PC only. </a:t>
                      </a:r>
                      <a:endParaRPr lang="en-IN" sz="2800" dirty="0" smtClean="0">
                        <a:solidFill>
                          <a:srgbClr val="FF0000"/>
                        </a:solidFill>
                        <a:effectLst>
                          <a:outerShdw sx="0" sy="0">
                            <a:srgbClr val="000000"/>
                          </a:outerShdw>
                        </a:effectLst>
                      </a:endParaRPr>
                    </a:p>
                  </a:txBody>
                  <a:tcPr>
                    <a:solidFill>
                      <a:schemeClr val="accent2">
                        <a:lumMod val="60000"/>
                        <a:lumOff val="40000"/>
                      </a:schemeClr>
                    </a:solidFill>
                  </a:tcPr>
                </a:tc>
                <a:extLst>
                  <a:ext uri="{0D108BD9-81ED-4DB2-BD59-A6C34878D82A}">
                    <a16:rowId xmlns:a16="http://schemas.microsoft.com/office/drawing/2014/main" xmlns="" val="3309928301"/>
                  </a:ext>
                </a:extLst>
              </a:tr>
            </a:tbl>
          </a:graphicData>
        </a:graphic>
      </p:graphicFrame>
    </p:spTree>
    <p:extLst>
      <p:ext uri="{BB962C8B-B14F-4D97-AF65-F5344CB8AC3E}">
        <p14:creationId xmlns:p14="http://schemas.microsoft.com/office/powerpoint/2010/main" val="352936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01" y="121714"/>
            <a:ext cx="10201145" cy="993913"/>
          </a:xfrm>
        </p:spPr>
        <p:txBody>
          <a:bodyPr>
            <a:normAutofit fontScale="90000"/>
          </a:bodyPr>
          <a:lstStyle/>
          <a:p>
            <a:pPr lvl="0" algn="ctr"/>
            <a:r>
              <a:rPr lang="en-US" dirty="0" smtClean="0">
                <a:effectLst>
                  <a:outerShdw sx="0" sy="0">
                    <a:srgbClr val="000000"/>
                  </a:outerShdw>
                </a:effectLst>
              </a:rPr>
              <a:t/>
            </a:r>
            <a:br>
              <a:rPr lang="en-US" dirty="0" smtClean="0">
                <a:effectLst>
                  <a:outerShdw sx="0" sy="0">
                    <a:srgbClr val="000000"/>
                  </a:outerShdw>
                </a:effectLst>
              </a:rPr>
            </a:br>
            <a:r>
              <a:rPr lang="en-US" dirty="0" smtClean="0">
                <a:effectLst>
                  <a:outerShdw sx="0" sy="0">
                    <a:srgbClr val="000000"/>
                  </a:outerShdw>
                </a:effectLst>
              </a:rPr>
              <a:t/>
            </a:r>
            <a:br>
              <a:rPr lang="en-US" dirty="0" smtClean="0">
                <a:effectLst>
                  <a:outerShdw sx="0" sy="0">
                    <a:srgbClr val="000000"/>
                  </a:outerShdw>
                </a:effectLst>
              </a:rPr>
            </a:br>
            <a:r>
              <a:rPr lang="en-US" dirty="0" smtClean="0">
                <a:effectLst>
                  <a:outerShdw sx="0" sy="0">
                    <a:srgbClr val="000000"/>
                  </a:outerShdw>
                </a:effectLst>
              </a:rPr>
              <a:t/>
            </a:r>
            <a:br>
              <a:rPr lang="en-US" dirty="0" smtClean="0">
                <a:effectLst>
                  <a:outerShdw sx="0" sy="0">
                    <a:srgbClr val="000000"/>
                  </a:outerShdw>
                </a:effectLst>
              </a:rPr>
            </a:br>
            <a:r>
              <a:rPr lang="en-US" sz="5300" b="1" dirty="0" smtClean="0">
                <a:solidFill>
                  <a:srgbClr val="C00000"/>
                </a:solidFill>
                <a:effectLst>
                  <a:outerShdw sx="0" sy="0">
                    <a:srgbClr val="000000"/>
                  </a:outerShdw>
                </a:effectLst>
              </a:rPr>
              <a:t>Legal standing </a:t>
            </a:r>
            <a:r>
              <a:rPr lang="en-US" sz="5300" b="1" dirty="0">
                <a:solidFill>
                  <a:srgbClr val="C00000"/>
                </a:solidFill>
                <a:effectLst>
                  <a:outerShdw sx="0" sy="0">
                    <a:srgbClr val="000000"/>
                  </a:outerShdw>
                </a:effectLst>
              </a:rPr>
              <a:t>of MCC </a:t>
            </a:r>
            <a:r>
              <a:rPr lang="en-US" dirty="0">
                <a:solidFill>
                  <a:srgbClr val="C00000"/>
                </a:solidFill>
                <a:effectLst>
                  <a:outerShdw sx="0" sy="0">
                    <a:srgbClr val="000000"/>
                  </a:outerShdw>
                </a:effectLst>
              </a:rPr>
              <a:t>?</a:t>
            </a:r>
            <a:r>
              <a:rPr lang="en-IN" dirty="0">
                <a:solidFill>
                  <a:srgbClr val="C00000"/>
                </a:solidFill>
                <a:effectLst>
                  <a:outerShdw sx="0" sy="0">
                    <a:srgbClr val="000000"/>
                  </a:outerShdw>
                </a:effectLst>
              </a:rPr>
              <a:t/>
            </a:r>
            <a:br>
              <a:rPr lang="en-IN" dirty="0">
                <a:solidFill>
                  <a:srgbClr val="C00000"/>
                </a:solidFill>
                <a:effectLst>
                  <a:outerShdw sx="0" sy="0">
                    <a:srgbClr val="000000"/>
                  </a:outerShdw>
                </a:effectLst>
              </a:rPr>
            </a:br>
            <a:endParaRPr lang="en-IN" dirty="0">
              <a:solidFill>
                <a:srgbClr val="C00000"/>
              </a:solidFill>
            </a:endParaRPr>
          </a:p>
        </p:txBody>
      </p:sp>
      <p:sp>
        <p:nvSpPr>
          <p:cNvPr id="3" name="Content Placeholder 2"/>
          <p:cNvSpPr>
            <a:spLocks noGrp="1"/>
          </p:cNvSpPr>
          <p:nvPr>
            <p:ph idx="1"/>
          </p:nvPr>
        </p:nvSpPr>
        <p:spPr>
          <a:xfrm>
            <a:off x="884832" y="1394711"/>
            <a:ext cx="10929797" cy="5217255"/>
          </a:xfrm>
        </p:spPr>
        <p:txBody>
          <a:bodyPr>
            <a:noAutofit/>
          </a:bodyPr>
          <a:lstStyle/>
          <a:p>
            <a:pPr marL="92075" lvl="0" indent="0" algn="just" fontAlgn="base">
              <a:buNone/>
            </a:pPr>
            <a:endParaRPr lang="en-US" sz="3000" dirty="0">
              <a:solidFill>
                <a:srgbClr val="FF0000"/>
              </a:solidFill>
              <a:effectLst>
                <a:outerShdw sx="0" sy="0">
                  <a:srgbClr val="000000"/>
                </a:outerShdw>
              </a:effectLst>
            </a:endParaRPr>
          </a:p>
          <a:p>
            <a:pPr marL="549275" indent="-457200" algn="just" fontAlgn="base">
              <a:buFont typeface="Wingdings" panose="05000000000000000000" pitchFamily="2" charset="2"/>
              <a:buChar char="ü"/>
            </a:pPr>
            <a:endParaRPr lang="en-US" sz="3000" dirty="0" smtClean="0">
              <a:effectLst>
                <a:outerShdw sx="0" sy="0">
                  <a:srgbClr val="000000"/>
                </a:outerShdw>
              </a:effectLst>
            </a:endParaRPr>
          </a:p>
          <a:p>
            <a:pPr marL="549275" indent="-457200" algn="just" fontAlgn="base">
              <a:buFont typeface="Wingdings" panose="05000000000000000000" pitchFamily="2" charset="2"/>
              <a:buChar char="ü"/>
            </a:pPr>
            <a:r>
              <a:rPr lang="en-US" sz="3000" dirty="0" smtClean="0">
                <a:effectLst>
                  <a:outerShdw sx="0" sy="0">
                    <a:srgbClr val="000000"/>
                  </a:outerShdw>
                </a:effectLst>
              </a:rPr>
              <a:t>But can be enforced through corresponding </a:t>
            </a:r>
            <a:r>
              <a:rPr lang="en-US" sz="3000" dirty="0">
                <a:effectLst>
                  <a:outerShdw sx="0" sy="0">
                    <a:srgbClr val="000000"/>
                  </a:outerShdw>
                </a:effectLst>
              </a:rPr>
              <a:t>provisions </a:t>
            </a:r>
            <a:r>
              <a:rPr lang="en-US" sz="3000" dirty="0" smtClean="0">
                <a:effectLst>
                  <a:outerShdw sx="0" sy="0">
                    <a:srgbClr val="000000"/>
                  </a:outerShdw>
                </a:effectLst>
              </a:rPr>
              <a:t>in </a:t>
            </a:r>
          </a:p>
          <a:p>
            <a:pPr marL="0" indent="0">
              <a:buNone/>
            </a:pPr>
            <a:endParaRPr lang="en-US" dirty="0" smtClean="0"/>
          </a:p>
          <a:p>
            <a:pPr marL="0" indent="0">
              <a:buNone/>
            </a:pPr>
            <a:endParaRPr lang="en-US" dirty="0" smtClean="0"/>
          </a:p>
          <a:p>
            <a:pPr marL="0" indent="0">
              <a:buNone/>
            </a:pPr>
            <a:endParaRPr lang="en-US" dirty="0"/>
          </a:p>
          <a:p>
            <a:pPr>
              <a:buFont typeface="Wingdings" panose="05000000000000000000" pitchFamily="2" charset="2"/>
              <a:buChar char="ü"/>
            </a:pPr>
            <a:r>
              <a:rPr lang="en-US" dirty="0" smtClean="0"/>
              <a:t>Corrupt </a:t>
            </a:r>
            <a:r>
              <a:rPr lang="en-US" dirty="0"/>
              <a:t>Practices and Electoral Offences in connection with </a:t>
            </a:r>
            <a:endParaRPr lang="en-US" dirty="0" smtClean="0"/>
          </a:p>
          <a:p>
            <a:pPr marL="0" indent="0">
              <a:buNone/>
            </a:pPr>
            <a:r>
              <a:rPr lang="en-US" dirty="0"/>
              <a:t> </a:t>
            </a:r>
            <a:r>
              <a:rPr lang="en-US" dirty="0" smtClean="0"/>
              <a:t>   Elections </a:t>
            </a:r>
            <a:r>
              <a:rPr lang="en-US" b="1" dirty="0"/>
              <a:t>under</a:t>
            </a:r>
            <a:r>
              <a:rPr lang="en-US" dirty="0"/>
              <a:t> </a:t>
            </a:r>
            <a:r>
              <a:rPr lang="en-US" b="1" dirty="0" smtClean="0"/>
              <a:t>RPA-1951</a:t>
            </a:r>
            <a:r>
              <a:rPr lang="en-US" dirty="0" smtClean="0"/>
              <a:t> </a:t>
            </a:r>
            <a:r>
              <a:rPr lang="en-US" dirty="0">
                <a:solidFill>
                  <a:srgbClr val="FF0000"/>
                </a:solidFill>
              </a:rPr>
              <a:t>[ Corrupt Practices- </a:t>
            </a:r>
            <a:r>
              <a:rPr lang="en-US" b="1" dirty="0">
                <a:solidFill>
                  <a:schemeClr val="tx1"/>
                </a:solidFill>
              </a:rPr>
              <a:t>S. 123 </a:t>
            </a:r>
            <a:endParaRPr lang="en-US" b="1" dirty="0" smtClean="0">
              <a:solidFill>
                <a:schemeClr val="tx1"/>
              </a:solidFill>
            </a:endParaRPr>
          </a:p>
          <a:p>
            <a:pPr marL="0" indent="0">
              <a:buNone/>
            </a:pPr>
            <a:r>
              <a:rPr lang="en-US" dirty="0" smtClean="0">
                <a:solidFill>
                  <a:srgbClr val="FF0000"/>
                </a:solidFill>
              </a:rPr>
              <a:t>                                                 &amp; Electoral </a:t>
            </a:r>
            <a:r>
              <a:rPr lang="en-US" dirty="0">
                <a:solidFill>
                  <a:srgbClr val="FF0000"/>
                </a:solidFill>
              </a:rPr>
              <a:t>Offences- </a:t>
            </a:r>
            <a:r>
              <a:rPr lang="en-US" b="1" dirty="0" smtClean="0">
                <a:solidFill>
                  <a:schemeClr val="tx1"/>
                </a:solidFill>
              </a:rPr>
              <a:t>S. 125 -</a:t>
            </a:r>
            <a:r>
              <a:rPr lang="en-US" b="1" dirty="0">
                <a:solidFill>
                  <a:schemeClr val="tx1"/>
                </a:solidFill>
              </a:rPr>
              <a:t>136</a:t>
            </a:r>
            <a:r>
              <a:rPr lang="en-US" dirty="0">
                <a:solidFill>
                  <a:srgbClr val="FF0000"/>
                </a:solidFill>
              </a:rPr>
              <a:t> ]</a:t>
            </a:r>
          </a:p>
          <a:p>
            <a:pPr marL="355600" indent="-263525" algn="just" fontAlgn="base">
              <a:buFont typeface="Arial" pitchFamily="34" charset="0"/>
              <a:buChar char="•"/>
            </a:pPr>
            <a:endParaRPr lang="en-IN" sz="3000" dirty="0" smtClean="0">
              <a:effectLst>
                <a:outerShdw sx="0" sy="0">
                  <a:srgbClr val="000000"/>
                </a:outerShdw>
              </a:effectLst>
            </a:endParaRPr>
          </a:p>
          <a:p>
            <a:pPr marL="357187" indent="0" algn="just">
              <a:buNone/>
            </a:pPr>
            <a:r>
              <a:rPr lang="en-US" sz="3000" dirty="0" smtClean="0"/>
              <a:t> </a:t>
            </a:r>
            <a:endParaRPr lang="en-IN" sz="2800" dirty="0"/>
          </a:p>
        </p:txBody>
      </p:sp>
      <p:sp>
        <p:nvSpPr>
          <p:cNvPr id="4" name="Rectangle 3"/>
          <p:cNvSpPr/>
          <p:nvPr/>
        </p:nvSpPr>
        <p:spPr>
          <a:xfrm>
            <a:off x="2148115" y="1561626"/>
            <a:ext cx="8186057"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9275" lvl="0" indent="-457200" algn="ctr" fontAlgn="base"/>
            <a:r>
              <a:rPr lang="en-US" sz="3200" b="1" dirty="0" smtClean="0">
                <a:solidFill>
                  <a:srgbClr val="FF0000"/>
                </a:solidFill>
                <a:effectLst>
                  <a:outerShdw sx="0" sy="0">
                    <a:srgbClr val="000000"/>
                  </a:outerShdw>
                </a:effectLst>
              </a:rPr>
              <a:t>MCC not </a:t>
            </a:r>
            <a:r>
              <a:rPr lang="en-US" sz="3200" b="1" dirty="0">
                <a:solidFill>
                  <a:srgbClr val="FF0000"/>
                </a:solidFill>
                <a:effectLst>
                  <a:outerShdw sx="0" sy="0">
                    <a:srgbClr val="000000"/>
                  </a:outerShdw>
                </a:effectLst>
              </a:rPr>
              <a:t>enforceable by law !</a:t>
            </a:r>
          </a:p>
        </p:txBody>
      </p:sp>
      <p:sp>
        <p:nvSpPr>
          <p:cNvPr id="5" name="Rectangle 4"/>
          <p:cNvSpPr/>
          <p:nvPr/>
        </p:nvSpPr>
        <p:spPr>
          <a:xfrm>
            <a:off x="2599376" y="2962254"/>
            <a:ext cx="7734796" cy="1538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9275" indent="-457200" algn="just" fontAlgn="base">
              <a:buFont typeface="Arial" panose="020B0604020202020204" pitchFamily="34" charset="0"/>
              <a:buChar char="•"/>
            </a:pPr>
            <a:r>
              <a:rPr lang="en-US" sz="2800" dirty="0" smtClean="0">
                <a:solidFill>
                  <a:srgbClr val="002060"/>
                </a:solidFill>
                <a:effectLst>
                  <a:outerShdw sx="0" sy="0">
                    <a:srgbClr val="000000"/>
                  </a:outerShdw>
                </a:effectLst>
              </a:rPr>
              <a:t>Code </a:t>
            </a:r>
            <a:r>
              <a:rPr lang="en-US" sz="2800" dirty="0">
                <a:solidFill>
                  <a:srgbClr val="002060"/>
                </a:solidFill>
                <a:effectLst>
                  <a:outerShdw sx="0" sy="0">
                    <a:srgbClr val="000000"/>
                  </a:outerShdw>
                </a:effectLst>
              </a:rPr>
              <a:t>of Criminal Procedure, 1973 and </a:t>
            </a:r>
          </a:p>
          <a:p>
            <a:pPr marL="549275" indent="-457200" algn="just" fontAlgn="base">
              <a:buFont typeface="Arial" panose="020B0604020202020204" pitchFamily="34" charset="0"/>
              <a:buChar char="•"/>
            </a:pPr>
            <a:r>
              <a:rPr lang="en-US" sz="2800" dirty="0" smtClean="0">
                <a:solidFill>
                  <a:srgbClr val="002060"/>
                </a:solidFill>
                <a:effectLst>
                  <a:outerShdw sx="0" sy="0">
                    <a:srgbClr val="000000"/>
                  </a:outerShdw>
                </a:effectLst>
              </a:rPr>
              <a:t>Representation of the People Act, 1951</a:t>
            </a:r>
          </a:p>
          <a:p>
            <a:pPr marL="549275" indent="-457200" algn="just" fontAlgn="base">
              <a:buFont typeface="Arial" panose="020B0604020202020204" pitchFamily="34" charset="0"/>
              <a:buChar char="•"/>
            </a:pPr>
            <a:r>
              <a:rPr lang="en-US" sz="2800" dirty="0" smtClean="0">
                <a:solidFill>
                  <a:srgbClr val="002060"/>
                </a:solidFill>
                <a:effectLst>
                  <a:outerShdw sx="0" sy="0">
                    <a:srgbClr val="000000"/>
                  </a:outerShdw>
                </a:effectLst>
              </a:rPr>
              <a:t>Indian </a:t>
            </a:r>
            <a:r>
              <a:rPr lang="en-US" sz="2800" dirty="0">
                <a:solidFill>
                  <a:srgbClr val="002060"/>
                </a:solidFill>
                <a:effectLst>
                  <a:outerShdw sx="0" sy="0">
                    <a:srgbClr val="000000"/>
                  </a:outerShdw>
                </a:effectLst>
              </a:rPr>
              <a:t>Penal Code, 1860,</a:t>
            </a:r>
          </a:p>
        </p:txBody>
      </p:sp>
    </p:spTree>
    <p:extLst>
      <p:ext uri="{BB962C8B-B14F-4D97-AF65-F5344CB8AC3E}">
        <p14:creationId xmlns:p14="http://schemas.microsoft.com/office/powerpoint/2010/main" val="1043866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8D7D7705-868C-425C-84B2-4961F21CBC30}" vid="{1331EEA5-EB90-4EEE-8183-7A62C3219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4093</TotalTime>
  <Words>3312</Words>
  <Application>Microsoft Office PowerPoint</Application>
  <PresentationFormat>Custom</PresentationFormat>
  <Paragraphs>458</Paragraphs>
  <Slides>48</Slides>
  <Notes>25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theme1</vt:lpstr>
      <vt:lpstr>Model Code of Conduct (for conduct of free, fair and peaceful elections)</vt:lpstr>
      <vt:lpstr>PowerPoint Presentation</vt:lpstr>
      <vt:lpstr>EXPECTED LEARNING OUT COMES !!!</vt:lpstr>
      <vt:lpstr>What is Model Code of Conduct (MCC) </vt:lpstr>
      <vt:lpstr>PowerPoint Presentation</vt:lpstr>
      <vt:lpstr> Key provisions of MCC</vt:lpstr>
      <vt:lpstr>PowerPoint Presentation</vt:lpstr>
      <vt:lpstr>PowerPoint Presentation</vt:lpstr>
      <vt:lpstr>   Legal standing of MCC ? </vt:lpstr>
      <vt:lpstr>PowerPoint Presentation</vt:lpstr>
      <vt:lpstr>PowerPoint Presentation</vt:lpstr>
      <vt:lpstr>PowerPoint Presentation</vt:lpstr>
      <vt:lpstr>PowerPoint Presentation</vt:lpstr>
      <vt:lpstr>PowerPoint Presentation</vt:lpstr>
      <vt:lpstr>PowerPoint Presentation</vt:lpstr>
      <vt:lpstr>Why the Election Commission has argued against making the MCC legally binding; </vt:lpstr>
      <vt:lpstr>MCC is self-regulatory: </vt:lpstr>
      <vt:lpstr>ECI’s Jurisdiction on MCC: </vt:lpstr>
      <vt:lpstr>SPL Measures taken by ECI to enforce MCC : Model Code related directions shall be issued only by ECI </vt:lpstr>
      <vt:lpstr>MCC Relaxation Process Flow</vt:lpstr>
      <vt:lpstr>MCC Relaxation to be considered by ECI :</vt:lpstr>
      <vt:lpstr>Broad areas of application of MCC – HOW ?</vt:lpstr>
      <vt:lpstr>PowerPoint Presentation</vt:lpstr>
      <vt:lpstr>PowerPoint Presentation</vt:lpstr>
      <vt:lpstr>MCC on Political parties and candidates : Advisory on do’s and don’ts for electioneering. (Ref. Letter No.464   Dated 07.01.2007 of ECI)</vt:lpstr>
      <vt:lpstr>PowerPoint Presentation</vt:lpstr>
      <vt:lpstr>PowerPoint Presentation</vt:lpstr>
      <vt:lpstr>PowerPoint Presentation</vt:lpstr>
      <vt:lpstr>PowerPoint Presentation</vt:lpstr>
      <vt:lpstr>PowerPoint Presentation</vt:lpstr>
      <vt:lpstr>MCC on Use of Helicopter/Aircrafts</vt:lpstr>
      <vt:lpstr>MCC on Printing of Pamphlets , Surrogate advertisements , Traceable advertisements , PAID NEWS :</vt:lpstr>
      <vt:lpstr>MCC on  Multimedia campaigns / advertisements –  Media Certification and Monitoring Committees (MCMC)</vt:lpstr>
      <vt:lpstr>PowerPoint Presentation</vt:lpstr>
      <vt:lpstr>PowerPoint Presentation</vt:lpstr>
      <vt:lpstr>PowerPoint Presentation</vt:lpstr>
      <vt:lpstr>PowerPoint Presentation</vt:lpstr>
      <vt:lpstr>PowerPoint Presentation</vt:lpstr>
      <vt:lpstr>Features</vt:lpstr>
      <vt:lpstr>How it works?</vt:lpstr>
      <vt:lpstr>cVIGIL Module</vt:lpstr>
      <vt:lpstr>Enforcement Teams :</vt:lpstr>
      <vt:lpstr>A Few Questions to recapitulate </vt:lpstr>
      <vt:lpstr>Q.1 .  Is the MCC enforceable by Law ? Q.2   What is the area of applicability of MCC during Bye-Elections ? Q.3  Suppose an RO has been transferred by Government  before enforcement of MCC but has not taken over charge at new place , can he take charge after announcement of elections ? Q.4 Whether Ministers or any other political functionary can use pilot car with beacon light affixed with siren ? Q.5  Can the candidate or his agent use private fixed wing air craft/ helicopter on days of poll and counting where he is contesting for supervising the process?  Q.6. Is the PM entitled to use the Government Aircraft and Vehicles during Elections ?  Q7. A  welfare scheme has been sanctioned earlier and budget provision already made but not announced. Can it be announced during MCC period ?            Contd. </vt:lpstr>
      <vt:lpstr>Q 8. Whether MSP of Paddy or wheat or any agricultural produce be determined without referring the matter to EC during MCC ? Q.9 Can a vehicle with Party symbol depicted on its “Stepney cover” be allowed to ply during 48 hours to close of Poll in a constituency going for poll ? Q.10 Who is the authority to issue permits to “Star campaigners ” of political parties to avail benefits under sec 77(1) of RPAct.1951 ? Q. 11. what is the maximum no. of vehicles the candidate for an election to House of People  entitled for on poll day ?  Q.12. Can we purchase liquor in the evening  from  an off-shop in 110-Pipili AC (of Odisha) on 25th Feb 2021 if the Bye-Election to the AC  is on 26th Feb 2021 ? Q.13. Can a political person continue to stay during the 48 hours ban period in the  poll bound AC ?                                                                                                    ……contd..</vt:lpstr>
      <vt:lpstr>Q.14. Whether the provision of security cover for the “ Particular Person” (PP) can be availed by the PP covered under Z+ security during enforcement of MCC ? Who will bear the cost of the propulsion of the Bullet Proof car provided to such persons ? -Ans. Yes , Government will bear the cost      (Ref. Commission’s Letter No. 437 / 6 / 2007 / PLN Dt. 24 Oct.2007) Q.15. Whether MCC applies to a candidate before filing of his Nomination ? -Ans. MCC applies to all persons including those who intend to be a candidate . MCC comes into force on the date of announcement of election schedule i.e. release of Press Note by Commission. Election Expenditure shall be counted from the date of filing of Nomination including materials which are prepared before the filing of nominations but used after filing .    (Ref. Commission’s L.No.437/6/INST-CC&amp;BE.Dt.21.01.2012 to all CS&amp;CEOs)                          </vt:lpstr>
      <vt:lpstr>Q.16. What is the Composition and function of MCC “Screening Committee” at State Level ?  -Ans. Headed by CS, Secy/Pr.Secy of the concerned department and Secy/Pr.Secy of the Coordination Department as members will send the proposal (self contained rerence) to CEO not directly to Commission . Should invariably contain  “ Note on Urgency’’  stating why the proposal can’t wait till completion of poll / election.   (Ref. Commission’s Letter No. 437 / 6 / POL / LET/FUNC/2017- CCS ,dt.31.10.2017) Q.17. What are the latest instructions of Commission on “Election Manifestos’’ of Political Parties.  Ans. Program / policies and promises made therein must be in consonance with the Para-VIII  of MCC. Three copies of the Manifestos in Hindi / English may be sent to CEO within 3 days of its release (Ref. Commission’s L.No.437/6/INST-CCS dated 27.12.2016 to the President / GS of all recognized National and State political Parties) . * Not to be released during the 48 hours ban period on eve of poll.                           </vt:lpstr>
      <vt:lpstr>   for the patient hearing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pc</dc:creator>
  <cp:lastModifiedBy>CONDUCT2019</cp:lastModifiedBy>
  <cp:revision>444</cp:revision>
  <cp:lastPrinted>2020-07-02T05:26:22Z</cp:lastPrinted>
  <dcterms:created xsi:type="dcterms:W3CDTF">2017-12-12T09:23:11Z</dcterms:created>
  <dcterms:modified xsi:type="dcterms:W3CDTF">2021-10-11T06:53:09Z</dcterms:modified>
</cp:coreProperties>
</file>