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57"/>
  </p:notesMasterIdLst>
  <p:sldIdLst>
    <p:sldId id="256" r:id="rId2"/>
    <p:sldId id="261" r:id="rId3"/>
    <p:sldId id="284" r:id="rId4"/>
    <p:sldId id="286" r:id="rId5"/>
    <p:sldId id="287" r:id="rId6"/>
    <p:sldId id="288" r:id="rId7"/>
    <p:sldId id="289" r:id="rId8"/>
    <p:sldId id="257" r:id="rId9"/>
    <p:sldId id="290" r:id="rId10"/>
    <p:sldId id="291" r:id="rId11"/>
    <p:sldId id="292" r:id="rId12"/>
    <p:sldId id="265" r:id="rId13"/>
    <p:sldId id="293" r:id="rId14"/>
    <p:sldId id="294" r:id="rId15"/>
    <p:sldId id="295" r:id="rId16"/>
    <p:sldId id="374" r:id="rId17"/>
    <p:sldId id="297" r:id="rId18"/>
    <p:sldId id="298" r:id="rId19"/>
    <p:sldId id="299" r:id="rId20"/>
    <p:sldId id="300" r:id="rId21"/>
    <p:sldId id="301" r:id="rId22"/>
    <p:sldId id="302" r:id="rId23"/>
    <p:sldId id="304" r:id="rId24"/>
    <p:sldId id="305" r:id="rId25"/>
    <p:sldId id="338" r:id="rId26"/>
    <p:sldId id="379" r:id="rId27"/>
    <p:sldId id="380" r:id="rId28"/>
    <p:sldId id="381" r:id="rId29"/>
    <p:sldId id="382" r:id="rId30"/>
    <p:sldId id="383" r:id="rId31"/>
    <p:sldId id="384" r:id="rId32"/>
    <p:sldId id="385" r:id="rId33"/>
    <p:sldId id="386" r:id="rId34"/>
    <p:sldId id="387" r:id="rId35"/>
    <p:sldId id="388" r:id="rId36"/>
    <p:sldId id="390" r:id="rId37"/>
    <p:sldId id="394" r:id="rId38"/>
    <p:sldId id="395" r:id="rId39"/>
    <p:sldId id="398" r:id="rId40"/>
    <p:sldId id="400" r:id="rId41"/>
    <p:sldId id="401" r:id="rId42"/>
    <p:sldId id="402" r:id="rId43"/>
    <p:sldId id="403" r:id="rId44"/>
    <p:sldId id="404" r:id="rId45"/>
    <p:sldId id="409" r:id="rId46"/>
    <p:sldId id="410" r:id="rId47"/>
    <p:sldId id="411" r:id="rId48"/>
    <p:sldId id="412" r:id="rId49"/>
    <p:sldId id="413" r:id="rId50"/>
    <p:sldId id="418" r:id="rId51"/>
    <p:sldId id="431" r:id="rId52"/>
    <p:sldId id="432" r:id="rId53"/>
    <p:sldId id="433" r:id="rId54"/>
    <p:sldId id="434" r:id="rId55"/>
    <p:sldId id="258" r:id="rId5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E0036C4-2853-493D-A196-58B0986B6795}">
  <a:tblStyle styleId="{6E0036C4-2853-493D-A196-58B0986B67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3B3EF-8EC6-42D9-A3E0-FFCACF2010BE}"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0B1ED242-30A6-48F9-8D0D-CCA8BAF45BAE}">
      <dgm:prSet phldrT="[Text]" custT="1"/>
      <dgm:spPr/>
      <dgm:t>
        <a:bodyPr/>
        <a:lstStyle/>
        <a:p>
          <a:pPr algn="just"/>
          <a:r>
            <a:rPr lang="en-IN" sz="1600" dirty="0">
              <a:latin typeface="Palatino"/>
            </a:rPr>
            <a:t>Voter Verifiable Paper Audit </a:t>
          </a:r>
          <a:r>
            <a:rPr lang="en-IN" sz="1600" dirty="0" smtClean="0">
              <a:latin typeface="Palatino"/>
            </a:rPr>
            <a:t>Trail</a:t>
          </a:r>
          <a:endParaRPr lang="en-US" sz="1600" dirty="0">
            <a:latin typeface="Palatino"/>
          </a:endParaRPr>
        </a:p>
      </dgm:t>
    </dgm:pt>
    <dgm:pt modelId="{08868CCB-C7B9-4349-BCD3-5B645F6C2594}" type="parTrans" cxnId="{5379CF48-B118-4A45-8571-AE6F3BD69782}">
      <dgm:prSet/>
      <dgm:spPr/>
      <dgm:t>
        <a:bodyPr/>
        <a:lstStyle/>
        <a:p>
          <a:pPr algn="just"/>
          <a:endParaRPr lang="en-US" sz="1600">
            <a:latin typeface="Palatino"/>
          </a:endParaRPr>
        </a:p>
      </dgm:t>
    </dgm:pt>
    <dgm:pt modelId="{3C0D56B1-B280-4F2B-B24F-359DB60E0874}" type="sibTrans" cxnId="{5379CF48-B118-4A45-8571-AE6F3BD69782}">
      <dgm:prSet/>
      <dgm:spPr/>
      <dgm:t>
        <a:bodyPr/>
        <a:lstStyle/>
        <a:p>
          <a:pPr algn="just"/>
          <a:endParaRPr lang="en-US" sz="1600">
            <a:latin typeface="Palatino"/>
          </a:endParaRPr>
        </a:p>
      </dgm:t>
    </dgm:pt>
    <dgm:pt modelId="{C1418EFC-CA98-4C45-B557-841A585A39EA}">
      <dgm:prSet custT="1"/>
      <dgm:spPr/>
      <dgm:t>
        <a:bodyPr/>
        <a:lstStyle/>
        <a:p>
          <a:pPr algn="just"/>
          <a:r>
            <a:rPr lang="en-IN" sz="1600" dirty="0">
              <a:latin typeface="Palatino"/>
            </a:rPr>
            <a:t>When a vote is cast, a slip is printed containing the serial number, name and symbol of the candidate and remains exposed through a transparent window for 7 seconds.</a:t>
          </a:r>
        </a:p>
      </dgm:t>
    </dgm:pt>
    <dgm:pt modelId="{5A5BD4AB-C27F-438A-A9BE-EE5DFF00679C}" type="parTrans" cxnId="{3AFC3BFA-9962-4B66-A4DF-7B0C8E518789}">
      <dgm:prSet/>
      <dgm:spPr/>
      <dgm:t>
        <a:bodyPr/>
        <a:lstStyle/>
        <a:p>
          <a:pPr algn="just"/>
          <a:endParaRPr lang="en-US" sz="1600">
            <a:latin typeface="Palatino"/>
          </a:endParaRPr>
        </a:p>
      </dgm:t>
    </dgm:pt>
    <dgm:pt modelId="{9905B837-A745-41CE-9695-F2BA23360CC8}" type="sibTrans" cxnId="{3AFC3BFA-9962-4B66-A4DF-7B0C8E518789}">
      <dgm:prSet/>
      <dgm:spPr/>
      <dgm:t>
        <a:bodyPr/>
        <a:lstStyle/>
        <a:p>
          <a:pPr algn="just"/>
          <a:endParaRPr lang="en-US" sz="1600">
            <a:latin typeface="Palatino"/>
          </a:endParaRPr>
        </a:p>
      </dgm:t>
    </dgm:pt>
    <dgm:pt modelId="{76D5FAEE-ADBC-46E7-B626-CB48E3C520B3}">
      <dgm:prSet custT="1"/>
      <dgm:spPr/>
      <dgm:t>
        <a:bodyPr/>
        <a:lstStyle/>
        <a:p>
          <a:pPr algn="just"/>
          <a:r>
            <a:rPr lang="en-IN" sz="1600" dirty="0">
              <a:latin typeface="Palatino"/>
            </a:rPr>
            <a:t>Thereafter, this printed slip automatically gets cut and falls in sealed drop box of the VVPAT.</a:t>
          </a:r>
        </a:p>
      </dgm:t>
    </dgm:pt>
    <dgm:pt modelId="{CD8D713F-A693-4B71-BE9A-F63EEDEB959E}" type="parTrans" cxnId="{E54579A7-9336-4FDA-82D6-ABD1812C70F8}">
      <dgm:prSet/>
      <dgm:spPr/>
      <dgm:t>
        <a:bodyPr/>
        <a:lstStyle/>
        <a:p>
          <a:pPr algn="just"/>
          <a:endParaRPr lang="en-US" sz="1600">
            <a:latin typeface="Palatino"/>
          </a:endParaRPr>
        </a:p>
      </dgm:t>
    </dgm:pt>
    <dgm:pt modelId="{1BE3A39F-DE55-4614-B75A-1578EC9871E3}" type="sibTrans" cxnId="{E54579A7-9336-4FDA-82D6-ABD1812C70F8}">
      <dgm:prSet/>
      <dgm:spPr/>
      <dgm:t>
        <a:bodyPr/>
        <a:lstStyle/>
        <a:p>
          <a:pPr algn="just"/>
          <a:endParaRPr lang="en-US" sz="1600">
            <a:latin typeface="Palatino"/>
          </a:endParaRPr>
        </a:p>
      </dgm:t>
    </dgm:pt>
    <dgm:pt modelId="{16FE2279-4308-465C-83A3-5C19FAED6AD4}">
      <dgm:prSet phldrT="[Text]" custT="1"/>
      <dgm:spPr/>
      <dgm:t>
        <a:bodyPr/>
        <a:lstStyle/>
        <a:p>
          <a:pPr algn="just"/>
          <a:r>
            <a:rPr lang="en-IN" sz="1600" dirty="0" smtClean="0">
              <a:latin typeface="Palatino"/>
            </a:rPr>
            <a:t>A printer based accessory used in the set up of EVM</a:t>
          </a:r>
          <a:endParaRPr lang="en-US" sz="1600" dirty="0">
            <a:latin typeface="Palatino"/>
          </a:endParaRPr>
        </a:p>
      </dgm:t>
    </dgm:pt>
    <dgm:pt modelId="{C564DEBA-54A4-4921-89D8-16D129CD0C69}" type="parTrans" cxnId="{D76B7F29-C060-43AD-8EA3-598301907146}">
      <dgm:prSet/>
      <dgm:spPr/>
      <dgm:t>
        <a:bodyPr/>
        <a:lstStyle/>
        <a:p>
          <a:pPr algn="just"/>
          <a:endParaRPr lang="en-IN" sz="1600">
            <a:latin typeface="Palatino"/>
          </a:endParaRPr>
        </a:p>
      </dgm:t>
    </dgm:pt>
    <dgm:pt modelId="{9B591FA1-EA35-4573-ACA6-1245990F3D4D}" type="sibTrans" cxnId="{D76B7F29-C060-43AD-8EA3-598301907146}">
      <dgm:prSet/>
      <dgm:spPr/>
      <dgm:t>
        <a:bodyPr/>
        <a:lstStyle/>
        <a:p>
          <a:pPr algn="just"/>
          <a:endParaRPr lang="en-IN" sz="1600">
            <a:latin typeface="Palatino"/>
          </a:endParaRPr>
        </a:p>
      </dgm:t>
    </dgm:pt>
    <dgm:pt modelId="{FC9AC8AD-EA94-48D9-BF65-8879C3207314}">
      <dgm:prSet phldrT="[Text]" custT="1"/>
      <dgm:spPr/>
      <dgm:t>
        <a:bodyPr/>
        <a:lstStyle/>
        <a:p>
          <a:pPr algn="just"/>
          <a:r>
            <a:rPr lang="en-US" sz="1600" dirty="0" smtClean="0">
              <a:latin typeface="Palatino"/>
            </a:rPr>
            <a:t>Prints the voter's franchise on thermal paper ballot slip for voter verification when EVM is used in elections as well as an audit trail.</a:t>
          </a:r>
          <a:endParaRPr lang="en-US" sz="1600" dirty="0">
            <a:latin typeface="Palatino"/>
          </a:endParaRPr>
        </a:p>
      </dgm:t>
    </dgm:pt>
    <dgm:pt modelId="{122BAA74-D727-4A62-93DD-58FD6CCCDC39}" type="parTrans" cxnId="{44C8D3F5-D0D8-4BAC-8213-A686F58D08F3}">
      <dgm:prSet/>
      <dgm:spPr/>
      <dgm:t>
        <a:bodyPr/>
        <a:lstStyle/>
        <a:p>
          <a:pPr algn="just"/>
          <a:endParaRPr lang="en-IN" sz="1600">
            <a:latin typeface="Palatino"/>
          </a:endParaRPr>
        </a:p>
      </dgm:t>
    </dgm:pt>
    <dgm:pt modelId="{1783A315-80A4-469E-8B6C-01A95CFA54C9}" type="sibTrans" cxnId="{44C8D3F5-D0D8-4BAC-8213-A686F58D08F3}">
      <dgm:prSet/>
      <dgm:spPr/>
      <dgm:t>
        <a:bodyPr/>
        <a:lstStyle/>
        <a:p>
          <a:pPr algn="just"/>
          <a:endParaRPr lang="en-IN" sz="1600">
            <a:latin typeface="Palatino"/>
          </a:endParaRPr>
        </a:p>
      </dgm:t>
    </dgm:pt>
    <dgm:pt modelId="{B0CB8AB3-37C4-4D40-AEAC-BB987FF7317C}">
      <dgm:prSet phldrT="[Text]" custT="1"/>
      <dgm:spPr/>
      <dgm:t>
        <a:bodyPr/>
        <a:lstStyle/>
        <a:p>
          <a:pPr algn="just"/>
          <a:r>
            <a:rPr lang="en-IN" sz="1600" dirty="0" smtClean="0">
              <a:latin typeface="Palatino"/>
            </a:rPr>
            <a:t>To print selection of voter on a printer for the voter to physically verify the vote cast.</a:t>
          </a:r>
          <a:endParaRPr lang="en-US" sz="1600" dirty="0">
            <a:latin typeface="Palatino"/>
          </a:endParaRPr>
        </a:p>
      </dgm:t>
    </dgm:pt>
    <dgm:pt modelId="{A310346F-FA65-495E-9212-D774FC819211}" type="parTrans" cxnId="{9CDDEAE3-80F3-4F6D-A9FB-D51553E3A8C4}">
      <dgm:prSet/>
      <dgm:spPr/>
      <dgm:t>
        <a:bodyPr/>
        <a:lstStyle/>
        <a:p>
          <a:endParaRPr lang="en-US"/>
        </a:p>
      </dgm:t>
    </dgm:pt>
    <dgm:pt modelId="{DDA32986-7478-4A4E-A5B3-F716CDFE6A25}" type="sibTrans" cxnId="{9CDDEAE3-80F3-4F6D-A9FB-D51553E3A8C4}">
      <dgm:prSet/>
      <dgm:spPr/>
      <dgm:t>
        <a:bodyPr/>
        <a:lstStyle/>
        <a:p>
          <a:endParaRPr lang="en-US"/>
        </a:p>
      </dgm:t>
    </dgm:pt>
    <dgm:pt modelId="{CCC60536-FA11-4503-82B4-EED9E842F2D7}" type="pres">
      <dgm:prSet presAssocID="{B7C3B3EF-8EC6-42D9-A3E0-FFCACF2010BE}" presName="linear" presStyleCnt="0">
        <dgm:presLayoutVars>
          <dgm:animLvl val="lvl"/>
          <dgm:resizeHandles val="exact"/>
        </dgm:presLayoutVars>
      </dgm:prSet>
      <dgm:spPr/>
      <dgm:t>
        <a:bodyPr/>
        <a:lstStyle/>
        <a:p>
          <a:endParaRPr lang="en-IN"/>
        </a:p>
      </dgm:t>
    </dgm:pt>
    <dgm:pt modelId="{76CE6A1F-0FB0-40A5-BF61-1BACBCFA651F}" type="pres">
      <dgm:prSet presAssocID="{0B1ED242-30A6-48F9-8D0D-CCA8BAF45BAE}" presName="parentText" presStyleLbl="node1" presStyleIdx="0" presStyleCnt="3" custScaleY="60661" custLinFactNeighborY="-70">
        <dgm:presLayoutVars>
          <dgm:chMax val="0"/>
          <dgm:bulletEnabled val="1"/>
        </dgm:presLayoutVars>
      </dgm:prSet>
      <dgm:spPr/>
      <dgm:t>
        <a:bodyPr/>
        <a:lstStyle/>
        <a:p>
          <a:endParaRPr lang="en-IN"/>
        </a:p>
      </dgm:t>
    </dgm:pt>
    <dgm:pt modelId="{241EBB2F-4496-4BB9-8C49-B35A2CD76FA1}" type="pres">
      <dgm:prSet presAssocID="{0B1ED242-30A6-48F9-8D0D-CCA8BAF45BAE}" presName="childText" presStyleLbl="revTx" presStyleIdx="0" presStyleCnt="1">
        <dgm:presLayoutVars>
          <dgm:bulletEnabled val="1"/>
        </dgm:presLayoutVars>
      </dgm:prSet>
      <dgm:spPr/>
      <dgm:t>
        <a:bodyPr/>
        <a:lstStyle/>
        <a:p>
          <a:endParaRPr lang="en-IN"/>
        </a:p>
      </dgm:t>
    </dgm:pt>
    <dgm:pt modelId="{49D41B41-7291-4D6D-AB24-A14B38F3F08F}" type="pres">
      <dgm:prSet presAssocID="{C1418EFC-CA98-4C45-B557-841A585A39EA}" presName="parentText" presStyleLbl="node1" presStyleIdx="1" presStyleCnt="3" custLinFactNeighborY="55380">
        <dgm:presLayoutVars>
          <dgm:chMax val="0"/>
          <dgm:bulletEnabled val="1"/>
        </dgm:presLayoutVars>
      </dgm:prSet>
      <dgm:spPr/>
      <dgm:t>
        <a:bodyPr/>
        <a:lstStyle/>
        <a:p>
          <a:endParaRPr lang="en-IN"/>
        </a:p>
      </dgm:t>
    </dgm:pt>
    <dgm:pt modelId="{D7ABD12F-8BB6-4886-98DA-5D495FA8F6C6}" type="pres">
      <dgm:prSet presAssocID="{9905B837-A745-41CE-9695-F2BA23360CC8}" presName="spacer" presStyleCnt="0"/>
      <dgm:spPr/>
      <dgm:t>
        <a:bodyPr/>
        <a:lstStyle/>
        <a:p>
          <a:endParaRPr lang="en-IN"/>
        </a:p>
      </dgm:t>
    </dgm:pt>
    <dgm:pt modelId="{1A157D9D-1143-45A7-B49B-E5E536758ED8}" type="pres">
      <dgm:prSet presAssocID="{76D5FAEE-ADBC-46E7-B626-CB48E3C520B3}" presName="parentText" presStyleLbl="node1" presStyleIdx="2" presStyleCnt="3" custLinFactNeighborY="-27690">
        <dgm:presLayoutVars>
          <dgm:chMax val="0"/>
          <dgm:bulletEnabled val="1"/>
        </dgm:presLayoutVars>
      </dgm:prSet>
      <dgm:spPr/>
      <dgm:t>
        <a:bodyPr/>
        <a:lstStyle/>
        <a:p>
          <a:endParaRPr lang="en-IN"/>
        </a:p>
      </dgm:t>
    </dgm:pt>
  </dgm:ptLst>
  <dgm:cxnLst>
    <dgm:cxn modelId="{9CDDEAE3-80F3-4F6D-A9FB-D51553E3A8C4}" srcId="{0B1ED242-30A6-48F9-8D0D-CCA8BAF45BAE}" destId="{B0CB8AB3-37C4-4D40-AEAC-BB987FF7317C}" srcOrd="1" destOrd="0" parTransId="{A310346F-FA65-495E-9212-D774FC819211}" sibTransId="{DDA32986-7478-4A4E-A5B3-F716CDFE6A25}"/>
    <dgm:cxn modelId="{44C8D3F5-D0D8-4BAC-8213-A686F58D08F3}" srcId="{0B1ED242-30A6-48F9-8D0D-CCA8BAF45BAE}" destId="{FC9AC8AD-EA94-48D9-BF65-8879C3207314}" srcOrd="2" destOrd="0" parTransId="{122BAA74-D727-4A62-93DD-58FD6CCCDC39}" sibTransId="{1783A315-80A4-469E-8B6C-01A95CFA54C9}"/>
    <dgm:cxn modelId="{3AFC3BFA-9962-4B66-A4DF-7B0C8E518789}" srcId="{B7C3B3EF-8EC6-42D9-A3E0-FFCACF2010BE}" destId="{C1418EFC-CA98-4C45-B557-841A585A39EA}" srcOrd="1" destOrd="0" parTransId="{5A5BD4AB-C27F-438A-A9BE-EE5DFF00679C}" sibTransId="{9905B837-A745-41CE-9695-F2BA23360CC8}"/>
    <dgm:cxn modelId="{70BD0DD5-A814-4EEF-BD38-A8DEB4BE38DB}" type="presOf" srcId="{B7C3B3EF-8EC6-42D9-A3E0-FFCACF2010BE}" destId="{CCC60536-FA11-4503-82B4-EED9E842F2D7}" srcOrd="0" destOrd="0" presId="urn:microsoft.com/office/officeart/2005/8/layout/vList2"/>
    <dgm:cxn modelId="{AEA553CB-B851-43C1-AA4C-A4256E327E60}" type="presOf" srcId="{C1418EFC-CA98-4C45-B557-841A585A39EA}" destId="{49D41B41-7291-4D6D-AB24-A14B38F3F08F}" srcOrd="0" destOrd="0" presId="urn:microsoft.com/office/officeart/2005/8/layout/vList2"/>
    <dgm:cxn modelId="{4D4B21AB-DCF8-44BC-BB9A-FF393ED89313}" type="presOf" srcId="{76D5FAEE-ADBC-46E7-B626-CB48E3C520B3}" destId="{1A157D9D-1143-45A7-B49B-E5E536758ED8}" srcOrd="0" destOrd="0" presId="urn:microsoft.com/office/officeart/2005/8/layout/vList2"/>
    <dgm:cxn modelId="{CD654C7D-1E4D-4968-834D-159DDFDB8F20}" type="presOf" srcId="{B0CB8AB3-37C4-4D40-AEAC-BB987FF7317C}" destId="{241EBB2F-4496-4BB9-8C49-B35A2CD76FA1}" srcOrd="0" destOrd="1" presId="urn:microsoft.com/office/officeart/2005/8/layout/vList2"/>
    <dgm:cxn modelId="{D76B7F29-C060-43AD-8EA3-598301907146}" srcId="{0B1ED242-30A6-48F9-8D0D-CCA8BAF45BAE}" destId="{16FE2279-4308-465C-83A3-5C19FAED6AD4}" srcOrd="0" destOrd="0" parTransId="{C564DEBA-54A4-4921-89D8-16D129CD0C69}" sibTransId="{9B591FA1-EA35-4573-ACA6-1245990F3D4D}"/>
    <dgm:cxn modelId="{7AC40688-E003-4356-8A43-71D09AEFA945}" type="presOf" srcId="{FC9AC8AD-EA94-48D9-BF65-8879C3207314}" destId="{241EBB2F-4496-4BB9-8C49-B35A2CD76FA1}" srcOrd="0" destOrd="2" presId="urn:microsoft.com/office/officeart/2005/8/layout/vList2"/>
    <dgm:cxn modelId="{E02A8097-9943-47E9-9862-46B52EF72670}" type="presOf" srcId="{0B1ED242-30A6-48F9-8D0D-CCA8BAF45BAE}" destId="{76CE6A1F-0FB0-40A5-BF61-1BACBCFA651F}" srcOrd="0" destOrd="0" presId="urn:microsoft.com/office/officeart/2005/8/layout/vList2"/>
    <dgm:cxn modelId="{19F79397-B6BC-4642-8CF2-4CD31AD042F1}" type="presOf" srcId="{16FE2279-4308-465C-83A3-5C19FAED6AD4}" destId="{241EBB2F-4496-4BB9-8C49-B35A2CD76FA1}" srcOrd="0" destOrd="0" presId="urn:microsoft.com/office/officeart/2005/8/layout/vList2"/>
    <dgm:cxn modelId="{E54579A7-9336-4FDA-82D6-ABD1812C70F8}" srcId="{B7C3B3EF-8EC6-42D9-A3E0-FFCACF2010BE}" destId="{76D5FAEE-ADBC-46E7-B626-CB48E3C520B3}" srcOrd="2" destOrd="0" parTransId="{CD8D713F-A693-4B71-BE9A-F63EEDEB959E}" sibTransId="{1BE3A39F-DE55-4614-B75A-1578EC9871E3}"/>
    <dgm:cxn modelId="{5379CF48-B118-4A45-8571-AE6F3BD69782}" srcId="{B7C3B3EF-8EC6-42D9-A3E0-FFCACF2010BE}" destId="{0B1ED242-30A6-48F9-8D0D-CCA8BAF45BAE}" srcOrd="0" destOrd="0" parTransId="{08868CCB-C7B9-4349-BCD3-5B645F6C2594}" sibTransId="{3C0D56B1-B280-4F2B-B24F-359DB60E0874}"/>
    <dgm:cxn modelId="{C8C57983-56DA-400C-98B9-94AD825C43BB}" type="presParOf" srcId="{CCC60536-FA11-4503-82B4-EED9E842F2D7}" destId="{76CE6A1F-0FB0-40A5-BF61-1BACBCFA651F}" srcOrd="0" destOrd="0" presId="urn:microsoft.com/office/officeart/2005/8/layout/vList2"/>
    <dgm:cxn modelId="{064811F1-031B-49B5-9BCC-15295F7C9A12}" type="presParOf" srcId="{CCC60536-FA11-4503-82B4-EED9E842F2D7}" destId="{241EBB2F-4496-4BB9-8C49-B35A2CD76FA1}" srcOrd="1" destOrd="0" presId="urn:microsoft.com/office/officeart/2005/8/layout/vList2"/>
    <dgm:cxn modelId="{E6EC6F12-4DC2-4CDC-846A-E6F003C1C830}" type="presParOf" srcId="{CCC60536-FA11-4503-82B4-EED9E842F2D7}" destId="{49D41B41-7291-4D6D-AB24-A14B38F3F08F}" srcOrd="2" destOrd="0" presId="urn:microsoft.com/office/officeart/2005/8/layout/vList2"/>
    <dgm:cxn modelId="{D43E464A-1001-4288-B539-CB31F18F7EA2}" type="presParOf" srcId="{CCC60536-FA11-4503-82B4-EED9E842F2D7}" destId="{D7ABD12F-8BB6-4886-98DA-5D495FA8F6C6}" srcOrd="3" destOrd="0" presId="urn:microsoft.com/office/officeart/2005/8/layout/vList2"/>
    <dgm:cxn modelId="{3A0C1F11-ADA6-4EA3-B0A5-8A25DFE51AD3}" type="presParOf" srcId="{CCC60536-FA11-4503-82B4-EED9E842F2D7}" destId="{1A157D9D-1143-45A7-B49B-E5E536758ED8}" srcOrd="4" destOrd="0" presId="urn:microsoft.com/office/officeart/2005/8/layout/vList2"/>
  </dgm:cxnLst>
  <dgm:bg>
    <a:solidFill>
      <a:schemeClr val="bg1"/>
    </a:solidFill>
  </dgm:bg>
  <dgm:whole/>
</dgm:dataModel>
</file>

<file path=ppt/diagrams/data2.xml><?xml version="1.0" encoding="utf-8"?>
<dgm:dataModel xmlns:dgm="http://schemas.openxmlformats.org/drawingml/2006/diagram" xmlns:a="http://schemas.openxmlformats.org/drawingml/2006/main">
  <dgm:ptLst>
    <dgm:pt modelId="{8CEA7E0E-A601-4056-B54E-FA36C5CEB661}" type="doc">
      <dgm:prSet loTypeId="urn:microsoft.com/office/officeart/2005/8/layout/vList2" loCatId="list" qsTypeId="urn:microsoft.com/office/officeart/2005/8/quickstyle/simple3" qsCatId="simple" csTypeId="urn:microsoft.com/office/officeart/2005/8/colors/colorful1#27" csCatId="colorful" phldr="1"/>
      <dgm:spPr/>
      <dgm:t>
        <a:bodyPr/>
        <a:lstStyle/>
        <a:p>
          <a:endParaRPr lang="en-US"/>
        </a:p>
      </dgm:t>
    </dgm:pt>
    <dgm:pt modelId="{98A689B1-3E18-40EC-AF72-AF013A71CE44}" type="pres">
      <dgm:prSet presAssocID="{8CEA7E0E-A601-4056-B54E-FA36C5CEB661}" presName="linear" presStyleCnt="0">
        <dgm:presLayoutVars>
          <dgm:animLvl val="lvl"/>
          <dgm:resizeHandles val="exact"/>
        </dgm:presLayoutVars>
      </dgm:prSet>
      <dgm:spPr/>
      <dgm:t>
        <a:bodyPr/>
        <a:lstStyle/>
        <a:p>
          <a:endParaRPr lang="en-US"/>
        </a:p>
      </dgm:t>
    </dgm:pt>
  </dgm:ptLst>
  <dgm:cxnLst>
    <dgm:cxn modelId="{B88DFDF9-3439-4CA9-8DD1-9ABFEC560F36}" type="presOf" srcId="{8CEA7E0E-A601-4056-B54E-FA36C5CEB661}" destId="{98A689B1-3E18-40EC-AF72-AF013A71CE44}"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p14="http://schemas.microsoft.com/office/powerpoint/2010/main" val="4266304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43901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15120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701794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040058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11886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33233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39392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19807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71506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605305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68155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2407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111896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290569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351214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71511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507305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110982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439010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056323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59928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50746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557787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240772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557787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227879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600870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73162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990603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324040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945979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837606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78552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081153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724847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337819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21146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5422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6098107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132450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055855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267744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33593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78027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2278792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75815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04348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70374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66107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46753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41076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atin typeface="Palatino" panose="02040502050505030304" pitchFamily="18"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4" y="40"/>
            <a:ext cx="7072430" cy="1327315"/>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70" name="Google Shape;70;p5"/>
          <p:cNvGrpSpPr/>
          <p:nvPr/>
        </p:nvGrpSpPr>
        <p:grpSpPr>
          <a:xfrm>
            <a:off x="6946842" y="4472723"/>
            <a:ext cx="2202830" cy="67079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atin typeface="Palatino" panose="02040502050505030304" pitchFamily="18"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t" anchorCtr="0"/>
          <a:lstStyle>
            <a:lvl1pPr marL="457200" lvl="0" indent="-381000" algn="just">
              <a:spcBef>
                <a:spcPts val="600"/>
              </a:spcBef>
              <a:spcAft>
                <a:spcPts val="0"/>
              </a:spcAft>
              <a:buSzPts val="2400"/>
              <a:buChar char="▰"/>
              <a:defRPr>
                <a:latin typeface="Palatino" panose="02040502050505030304" pitchFamily="18" charset="0"/>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dirty="0"/>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atin typeface="Palatino" panose="02040502050505030304" pitchFamily="18"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dirty="0"/>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254000" y="1090750"/>
            <a:ext cx="5799700" cy="296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EVM &amp; VVPAT</a:t>
            </a:r>
            <a:br>
              <a:rPr lang="en" dirty="0" smtClean="0"/>
            </a:br>
            <a:r>
              <a:rPr lang="en" dirty="0" smtClean="0"/>
              <a:t>(M3)</a:t>
            </a:r>
            <a:br>
              <a:rPr lang="en" dirty="0" smtClean="0"/>
            </a:br>
            <a:r>
              <a:rPr lang="en" dirty="0" smtClean="0"/>
              <a:t>Introduction</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BALLOT UNIT</a:t>
            </a:r>
            <a:endParaRPr dirty="0"/>
          </a:p>
        </p:txBody>
      </p:sp>
      <p:sp>
        <p:nvSpPr>
          <p:cNvPr id="237" name="Google Shape;237;p16"/>
          <p:cNvSpPr txBox="1">
            <a:spLocks noGrp="1"/>
          </p:cNvSpPr>
          <p:nvPr>
            <p:ph type="body" idx="1"/>
          </p:nvPr>
        </p:nvSpPr>
        <p:spPr>
          <a:xfrm>
            <a:off x="282216" y="1296870"/>
            <a:ext cx="8597624" cy="3145500"/>
          </a:xfrm>
          <a:prstGeom prst="rect">
            <a:avLst/>
          </a:prstGeom>
        </p:spPr>
        <p:txBody>
          <a:bodyPr spcFirstLastPara="1" wrap="square" lIns="91425" tIns="91425" rIns="91425" bIns="91425" anchor="t" anchorCtr="0">
            <a:noAutofit/>
          </a:bodyPr>
          <a:lstStyle/>
          <a:p>
            <a:pPr lvl="0">
              <a:lnSpc>
                <a:spcPct val="114000"/>
              </a:lnSpc>
              <a:spcBef>
                <a:spcPts val="0"/>
              </a:spcBef>
              <a:buClrTx/>
              <a:buSzPct val="100000"/>
            </a:pPr>
            <a:r>
              <a:rPr lang="en-US" sz="1800" dirty="0" smtClean="0"/>
              <a:t>an </a:t>
            </a:r>
            <a:r>
              <a:rPr lang="en-US" sz="1800" dirty="0"/>
              <a:t>unit in which the voter operates to exercise his / her franchise</a:t>
            </a:r>
            <a:r>
              <a:rPr lang="en-US" sz="1800" dirty="0" smtClean="0"/>
              <a:t>.</a:t>
            </a:r>
            <a:endParaRPr lang="en-IN" sz="1800" dirty="0"/>
          </a:p>
          <a:p>
            <a:pPr lvl="0">
              <a:lnSpc>
                <a:spcPct val="114000"/>
              </a:lnSpc>
              <a:spcBef>
                <a:spcPts val="0"/>
              </a:spcBef>
              <a:buClrTx/>
              <a:buSzPct val="100000"/>
            </a:pPr>
            <a:r>
              <a:rPr lang="en-US" sz="1800" dirty="0" smtClean="0"/>
              <a:t>it consists </a:t>
            </a:r>
            <a:r>
              <a:rPr lang="en-US" sz="1800" dirty="0"/>
              <a:t>of :</a:t>
            </a:r>
            <a:endParaRPr lang="en-IN" sz="1800" dirty="0"/>
          </a:p>
          <a:p>
            <a:pPr marL="812800" lvl="0" indent="-365125">
              <a:lnSpc>
                <a:spcPct val="114000"/>
              </a:lnSpc>
              <a:spcBef>
                <a:spcPts val="0"/>
              </a:spcBef>
              <a:buClrTx/>
              <a:buSzPct val="100000"/>
              <a:buFont typeface="Wingdings" panose="05000000000000000000" pitchFamily="2" charset="2"/>
              <a:buChar char="ü"/>
            </a:pPr>
            <a:r>
              <a:rPr lang="en-US" sz="1800" dirty="0"/>
              <a:t>Interconnecting cable</a:t>
            </a:r>
            <a:endParaRPr lang="en-IN" sz="1800" dirty="0"/>
          </a:p>
          <a:p>
            <a:pPr marL="812800" lvl="0" indent="-365125">
              <a:lnSpc>
                <a:spcPct val="114000"/>
              </a:lnSpc>
              <a:spcBef>
                <a:spcPts val="0"/>
              </a:spcBef>
              <a:buClrTx/>
              <a:buSzPct val="100000"/>
              <a:buFont typeface="Wingdings" panose="05000000000000000000" pitchFamily="2" charset="2"/>
              <a:buChar char="ü"/>
            </a:pPr>
            <a:r>
              <a:rPr lang="en-US" sz="1800" dirty="0"/>
              <a:t>Ready lamp</a:t>
            </a:r>
            <a:endParaRPr lang="en-IN" sz="1800" dirty="0"/>
          </a:p>
          <a:p>
            <a:pPr marL="812800" lvl="0" indent="-365125">
              <a:lnSpc>
                <a:spcPct val="114000"/>
              </a:lnSpc>
              <a:spcBef>
                <a:spcPts val="0"/>
              </a:spcBef>
              <a:buClrTx/>
              <a:buSzPct val="100000"/>
              <a:buFont typeface="Wingdings" panose="05000000000000000000" pitchFamily="2" charset="2"/>
              <a:buChar char="ü"/>
            </a:pPr>
            <a:r>
              <a:rPr lang="en-US" sz="1800" dirty="0"/>
              <a:t>Thumbwheel switch window</a:t>
            </a:r>
            <a:endParaRPr lang="en-IN" sz="1800" dirty="0"/>
          </a:p>
          <a:p>
            <a:pPr marL="812800" lvl="0" indent="-365125">
              <a:lnSpc>
                <a:spcPct val="114000"/>
              </a:lnSpc>
              <a:spcBef>
                <a:spcPts val="0"/>
              </a:spcBef>
              <a:buClrTx/>
              <a:buSzPct val="100000"/>
              <a:buFont typeface="Wingdings" panose="05000000000000000000" pitchFamily="2" charset="2"/>
              <a:buChar char="ü"/>
            </a:pPr>
            <a:r>
              <a:rPr lang="en-US" sz="1800" dirty="0"/>
              <a:t>Candidates’ buttons (16 Nos.)</a:t>
            </a:r>
            <a:endParaRPr lang="en-IN" sz="1800" dirty="0"/>
          </a:p>
          <a:p>
            <a:pPr marL="812800" lvl="0" indent="-365125">
              <a:lnSpc>
                <a:spcPct val="114000"/>
              </a:lnSpc>
              <a:spcBef>
                <a:spcPts val="0"/>
              </a:spcBef>
              <a:buClrTx/>
              <a:buSzPct val="100000"/>
              <a:buFont typeface="Wingdings" panose="05000000000000000000" pitchFamily="2" charset="2"/>
              <a:buChar char="ü"/>
            </a:pPr>
            <a:r>
              <a:rPr lang="en-US" sz="1800" dirty="0"/>
              <a:t>Candidates’ lamps (16 Nos.)</a:t>
            </a:r>
            <a:endParaRPr lang="en-IN" sz="1800" dirty="0"/>
          </a:p>
          <a:p>
            <a:pPr marL="812800" lvl="0" indent="-365125">
              <a:lnSpc>
                <a:spcPct val="114000"/>
              </a:lnSpc>
              <a:spcBef>
                <a:spcPts val="0"/>
              </a:spcBef>
              <a:buClrTx/>
              <a:buSzPct val="100000"/>
              <a:buFont typeface="Wingdings" panose="05000000000000000000" pitchFamily="2" charset="2"/>
              <a:buChar char="ü"/>
            </a:pPr>
            <a:r>
              <a:rPr lang="en-US" sz="1800" dirty="0"/>
              <a:t>Provision for insertion of ballot </a:t>
            </a:r>
            <a:r>
              <a:rPr lang="en-US" sz="1800" dirty="0" smtClean="0"/>
              <a:t>paper</a:t>
            </a:r>
            <a:r>
              <a:rPr lang="en-US" sz="1800" dirty="0"/>
              <a:t>.</a:t>
            </a:r>
            <a:endParaRPr lang="en-IN" sz="1800" dirty="0"/>
          </a:p>
          <a:p>
            <a:pPr marL="812800" lvl="0" indent="-365125">
              <a:lnSpc>
                <a:spcPct val="114000"/>
              </a:lnSpc>
              <a:spcBef>
                <a:spcPts val="0"/>
              </a:spcBef>
              <a:buClrTx/>
              <a:buSzPct val="100000"/>
              <a:buFont typeface="Wingdings" panose="05000000000000000000" pitchFamily="2" charset="2"/>
              <a:buChar char="ü"/>
            </a:pPr>
            <a:r>
              <a:rPr lang="en-US" sz="1800" dirty="0"/>
              <a:t>Provision for insertion of a Battery (power pack), if more than four BUs are used. This battery (power pack) should be inserted in the 5th, 9th, 13th, 17th and 21st BU.</a:t>
            </a:r>
            <a:endParaRPr lang="en-IN" sz="1800" dirty="0"/>
          </a:p>
          <a:p>
            <a:pPr marL="381000" lvl="1" algn="just">
              <a:lnSpc>
                <a:spcPct val="114000"/>
              </a:lnSpc>
              <a:spcBef>
                <a:spcPts val="0"/>
              </a:spcBef>
              <a:buClrTx/>
              <a:buSzPct val="100000"/>
            </a:pPr>
            <a:endParaRPr lang="en-IN" sz="1800" dirty="0">
              <a:solidFill>
                <a:schemeClr val="tx1"/>
              </a:solidFill>
              <a:latin typeface="Palatino" panose="02040502050505030304" pitchFamily="18" charset="0"/>
              <a:ea typeface="Roboto Condensed"/>
              <a:cs typeface="Roboto Condensed"/>
              <a:sym typeface="Roboto Condensed"/>
            </a:endParaRPr>
          </a:p>
          <a:p>
            <a:pPr marL="76200" lvl="0" indent="0" algn="just" rtl="0">
              <a:lnSpc>
                <a:spcPct val="114000"/>
              </a:lnSpc>
              <a:spcBef>
                <a:spcPts val="0"/>
              </a:spcBef>
              <a:buClrTx/>
              <a:buSzPct val="100000"/>
              <a:buNone/>
            </a:pP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901924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IN" dirty="0"/>
              <a:t>Ballot Unit</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p:cNvPicPr/>
          <p:nvPr/>
        </p:nvPicPr>
        <p:blipFill rotWithShape="1">
          <a:blip r:embed="rId3"/>
          <a:srcRect l="33862" t="68326" r="32647" b="8385"/>
          <a:stretch/>
        </p:blipFill>
        <p:spPr bwMode="auto">
          <a:xfrm>
            <a:off x="284669" y="1533782"/>
            <a:ext cx="4074730" cy="2879598"/>
          </a:xfrm>
          <a:prstGeom prst="rect">
            <a:avLst/>
          </a:prstGeom>
          <a:ln w="28575">
            <a:solidFill>
              <a:schemeClr val="tx1"/>
            </a:solidFill>
          </a:ln>
          <a:extLst>
            <a:ext uri="{53640926-AAD7-44D8-BBD7-CCE9431645EC}">
              <a14:shadowObscured xmlns="" xmlns:a14="http://schemas.microsoft.com/office/drawing/2010/main"/>
            </a:ext>
          </a:extLst>
        </p:spPr>
      </p:pic>
      <p:pic>
        <p:nvPicPr>
          <p:cNvPr id="23" name="Picture 22"/>
          <p:cNvPicPr/>
          <p:nvPr/>
        </p:nvPicPr>
        <p:blipFill rotWithShape="1">
          <a:blip r:embed="rId4"/>
          <a:srcRect l="41030" t="19993" r="36231" b="54302"/>
          <a:stretch/>
        </p:blipFill>
        <p:spPr bwMode="auto">
          <a:xfrm>
            <a:off x="4777113" y="1546139"/>
            <a:ext cx="4091418" cy="2867179"/>
          </a:xfrm>
          <a:prstGeom prst="rect">
            <a:avLst/>
          </a:prstGeom>
          <a:ln w="28575">
            <a:solidFill>
              <a:schemeClr val="tx1"/>
            </a:solid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602476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Thumbwheel Switch Window</a:t>
            </a:r>
            <a:endParaRPr dirty="0"/>
          </a:p>
        </p:txBody>
      </p:sp>
      <p:sp>
        <p:nvSpPr>
          <p:cNvPr id="301" name="Google Shape;301;p20"/>
          <p:cNvSpPr txBox="1">
            <a:spLocks noGrp="1"/>
          </p:cNvSpPr>
          <p:nvPr>
            <p:ph type="body" idx="1"/>
          </p:nvPr>
        </p:nvSpPr>
        <p:spPr>
          <a:xfrm>
            <a:off x="299071" y="1327350"/>
            <a:ext cx="8552382" cy="1574470"/>
          </a:xfrm>
          <a:prstGeom prst="rect">
            <a:avLst/>
          </a:prstGeom>
        </p:spPr>
        <p:txBody>
          <a:bodyPr spcFirstLastPara="1" wrap="square" lIns="91425" tIns="91425" rIns="91425" bIns="91425" anchor="t" anchorCtr="0">
            <a:noAutofit/>
          </a:bodyPr>
          <a:lstStyle/>
          <a:p>
            <a:pPr lvl="0">
              <a:buClrTx/>
              <a:buSzPct val="100000"/>
              <a:buFont typeface="Wingdings" panose="05000000000000000000" pitchFamily="2" charset="2"/>
              <a:buChar char="§"/>
            </a:pPr>
            <a:r>
              <a:rPr lang="en-US" sz="1800" dirty="0"/>
              <a:t>on the top right side of the BU</a:t>
            </a:r>
            <a:endParaRPr lang="en-IN" sz="1800" dirty="0"/>
          </a:p>
          <a:p>
            <a:pPr lvl="0">
              <a:buClrTx/>
              <a:buSzPct val="100000"/>
              <a:buFont typeface="Wingdings" panose="05000000000000000000" pitchFamily="2" charset="2"/>
              <a:buChar char="§"/>
            </a:pPr>
            <a:r>
              <a:rPr lang="en-US" sz="1800" dirty="0"/>
              <a:t>consists of two thumbwheels</a:t>
            </a:r>
            <a:endParaRPr lang="en-IN" sz="1800" dirty="0"/>
          </a:p>
          <a:p>
            <a:pPr lvl="0">
              <a:buClrTx/>
              <a:buSzPct val="100000"/>
              <a:buFont typeface="Wingdings" panose="05000000000000000000" pitchFamily="2" charset="2"/>
              <a:buChar char="§"/>
            </a:pPr>
            <a:r>
              <a:rPr lang="en-US" sz="1800" dirty="0"/>
              <a:t>The right thumbwheel - the numbers ‘0’, ‘1’, ‘2’, ‘3’ up to ‘9’</a:t>
            </a:r>
            <a:endParaRPr lang="en-IN" sz="1800" dirty="0"/>
          </a:p>
          <a:p>
            <a:pPr>
              <a:buClrTx/>
              <a:buSzPct val="100000"/>
              <a:buFont typeface="Wingdings" panose="05000000000000000000" pitchFamily="2" charset="2"/>
              <a:buChar char="§"/>
            </a:pPr>
            <a:r>
              <a:rPr lang="en-US" sz="1800" dirty="0"/>
              <a:t>The left thumbwheel - the numbers ‘0’, ‘1’ and ‘2’ only</a:t>
            </a:r>
            <a:endParaRPr lang="en-IN" sz="1800"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11390" y="2920255"/>
            <a:ext cx="2440063" cy="1525607"/>
          </a:xfrm>
          <a:prstGeom prst="rect">
            <a:avLst/>
          </a:prstGeom>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1783" y="2897063"/>
            <a:ext cx="2440063" cy="1525607"/>
          </a:xfrm>
          <a:prstGeom prst="rect">
            <a:avLst/>
          </a:prstGeom>
        </p:spPr>
      </p:pic>
      <p:pic>
        <p:nvPicPr>
          <p:cNvPr id="14" name="Pictur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55230" y="2920255"/>
            <a:ext cx="2440063" cy="152560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IN" dirty="0"/>
              <a:t>Connecting another BU</a:t>
            </a:r>
            <a:endParaRPr dirty="0"/>
          </a:p>
        </p:txBody>
      </p:sp>
      <p:sp>
        <p:nvSpPr>
          <p:cNvPr id="301" name="Google Shape;301;p20"/>
          <p:cNvSpPr txBox="1">
            <a:spLocks noGrp="1"/>
          </p:cNvSpPr>
          <p:nvPr>
            <p:ph type="body" idx="1"/>
          </p:nvPr>
        </p:nvSpPr>
        <p:spPr>
          <a:xfrm>
            <a:off x="299071" y="1327350"/>
            <a:ext cx="4254268" cy="3309150"/>
          </a:xfrm>
          <a:prstGeom prst="rect">
            <a:avLst/>
          </a:prstGeom>
        </p:spPr>
        <p:txBody>
          <a:bodyPr spcFirstLastPara="1" wrap="square" lIns="91425" tIns="91425" rIns="91425" bIns="91425" anchor="t" anchorCtr="0">
            <a:noAutofit/>
          </a:bodyPr>
          <a:lstStyle/>
          <a:p>
            <a:pPr>
              <a:lnSpc>
                <a:spcPct val="200000"/>
              </a:lnSpc>
              <a:buClrTx/>
              <a:buSzPct val="100000"/>
              <a:buFont typeface="Wingdings" panose="05000000000000000000" pitchFamily="2" charset="2"/>
              <a:buChar char="§"/>
            </a:pPr>
            <a:r>
              <a:rPr lang="en-US" sz="1800" dirty="0"/>
              <a:t>A 9-pin socket is provided at the bottom side of the Ballot Unit for cascading the Ballot Units (in case of more than 16 contesting candidates).</a:t>
            </a:r>
            <a:endParaRPr lang="en-IN" sz="1800"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p:cNvPicPr/>
          <p:nvPr/>
        </p:nvPicPr>
        <p:blipFill rotWithShape="1">
          <a:blip r:embed="rId3"/>
          <a:srcRect l="39423" t="21970" r="37838" b="54962"/>
          <a:stretch/>
        </p:blipFill>
        <p:spPr bwMode="auto">
          <a:xfrm>
            <a:off x="5122506" y="1409565"/>
            <a:ext cx="3740018" cy="2985163"/>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705020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IN" dirty="0"/>
              <a:t>Inside View of Ballot Unit</a:t>
            </a:r>
            <a:endParaRPr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p:nvPr/>
        </p:nvPicPr>
        <p:blipFill rotWithShape="1">
          <a:blip r:embed="rId3"/>
          <a:srcRect l="35345" t="47455" r="35489" b="16075"/>
          <a:stretch/>
        </p:blipFill>
        <p:spPr bwMode="auto">
          <a:xfrm>
            <a:off x="1073023" y="1403336"/>
            <a:ext cx="6991663" cy="297272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954552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CONTROL  UNIT</a:t>
            </a:r>
            <a:endParaRPr dirty="0"/>
          </a:p>
        </p:txBody>
      </p:sp>
      <p:sp>
        <p:nvSpPr>
          <p:cNvPr id="301" name="Google Shape;301;p20"/>
          <p:cNvSpPr txBox="1">
            <a:spLocks noGrp="1"/>
          </p:cNvSpPr>
          <p:nvPr>
            <p:ph type="body" idx="1"/>
          </p:nvPr>
        </p:nvSpPr>
        <p:spPr>
          <a:xfrm>
            <a:off x="299070" y="1327350"/>
            <a:ext cx="4758121" cy="3309150"/>
          </a:xfrm>
          <a:prstGeom prst="rect">
            <a:avLst/>
          </a:prstGeom>
        </p:spPr>
        <p:txBody>
          <a:bodyPr spcFirstLastPara="1" wrap="square" lIns="91425" tIns="91425" rIns="91425" bIns="91425" anchor="t" anchorCtr="0">
            <a:noAutofit/>
          </a:bodyPr>
          <a:lstStyle/>
          <a:p>
            <a:pPr>
              <a:buClrTx/>
              <a:buSzPct val="100000"/>
              <a:buFont typeface="Wingdings" panose="05000000000000000000" pitchFamily="2" charset="2"/>
              <a:buChar char="§"/>
            </a:pPr>
            <a:r>
              <a:rPr lang="en-US" sz="1800" dirty="0" smtClean="0"/>
              <a:t>controls </a:t>
            </a:r>
            <a:r>
              <a:rPr lang="en-US" sz="1800" dirty="0"/>
              <a:t>the polling process</a:t>
            </a:r>
          </a:p>
          <a:p>
            <a:pPr>
              <a:buClrTx/>
              <a:buSzPct val="100000"/>
              <a:buFont typeface="Wingdings" panose="05000000000000000000" pitchFamily="2" charset="2"/>
              <a:buChar char="§"/>
            </a:pPr>
            <a:r>
              <a:rPr lang="en-US" sz="1800" dirty="0"/>
              <a:t>Top portion of the </a:t>
            </a:r>
            <a:r>
              <a:rPr lang="en-US" sz="1800" dirty="0" smtClean="0"/>
              <a:t>CU consists </a:t>
            </a:r>
            <a:r>
              <a:rPr lang="en-US" sz="1800" dirty="0"/>
              <a:t>of 5 sections</a:t>
            </a:r>
          </a:p>
          <a:p>
            <a:pPr marL="447675" indent="0">
              <a:buClrTx/>
              <a:buSzPct val="100000"/>
              <a:buNone/>
            </a:pPr>
            <a:r>
              <a:rPr lang="en-US" sz="1800" dirty="0"/>
              <a:t>(a) Display Section</a:t>
            </a:r>
          </a:p>
          <a:p>
            <a:pPr marL="447675" indent="0">
              <a:buClrTx/>
              <a:buSzPct val="100000"/>
              <a:buNone/>
            </a:pPr>
            <a:r>
              <a:rPr lang="en-US" sz="1800" dirty="0"/>
              <a:t>(b) Battery Section</a:t>
            </a:r>
          </a:p>
          <a:p>
            <a:pPr marL="447675" indent="0">
              <a:buClrTx/>
              <a:buSzPct val="100000"/>
              <a:buNone/>
            </a:pPr>
            <a:r>
              <a:rPr lang="en-US" sz="1800" dirty="0"/>
              <a:t>(c) Candidate Set Section</a:t>
            </a:r>
          </a:p>
          <a:p>
            <a:pPr marL="447675" indent="0">
              <a:buClrTx/>
              <a:buSzPct val="100000"/>
              <a:buNone/>
            </a:pPr>
            <a:r>
              <a:rPr lang="en-US" sz="1800" dirty="0"/>
              <a:t>(d) Result Section</a:t>
            </a:r>
          </a:p>
          <a:p>
            <a:pPr marL="447675" indent="0">
              <a:buClrTx/>
              <a:buSzPct val="100000"/>
              <a:buNone/>
            </a:pPr>
            <a:r>
              <a:rPr lang="en-US" sz="1800" dirty="0"/>
              <a:t>(e) Ballot Section</a:t>
            </a:r>
            <a:endParaRPr lang="en-IN" sz="1800"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p:nvPr/>
        </p:nvPicPr>
        <p:blipFill rotWithShape="1">
          <a:blip r:embed="rId3"/>
          <a:srcRect l="37446" t="64233" r="35118" b="9704"/>
          <a:stretch/>
        </p:blipFill>
        <p:spPr bwMode="auto">
          <a:xfrm>
            <a:off x="5635690" y="1364674"/>
            <a:ext cx="3246295" cy="3020715"/>
          </a:xfrm>
          <a:prstGeom prst="rect">
            <a:avLst/>
          </a:prstGeom>
          <a:ln w="28575">
            <a:solidFill>
              <a:schemeClr val="tx1"/>
            </a:solid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70048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IN" dirty="0"/>
              <a:t>Side View of Control Unit</a:t>
            </a:r>
            <a:endParaRPr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75360" y="1870710"/>
            <a:ext cx="3596640" cy="2145792"/>
          </a:xfrm>
          <a:prstGeom prst="rect">
            <a:avLst/>
          </a:prstGeom>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344153" y="1847710"/>
            <a:ext cx="2822448" cy="2194560"/>
          </a:xfrm>
          <a:prstGeom prst="rect">
            <a:avLst/>
          </a:prstGeom>
        </p:spPr>
      </p:pic>
    </p:spTree>
    <p:extLst>
      <p:ext uri="{BB962C8B-B14F-4D97-AF65-F5344CB8AC3E}">
        <p14:creationId xmlns="" xmlns:p14="http://schemas.microsoft.com/office/powerpoint/2010/main" val="1133332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84485" y="2275551"/>
            <a:ext cx="2913888" cy="2231136"/>
          </a:xfrm>
          <a:prstGeom prst="rect">
            <a:avLst/>
          </a:prstGeom>
          <a:ln>
            <a:noFill/>
          </a:ln>
        </p:spPr>
      </p:pic>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The Display Section</a:t>
            </a:r>
            <a:endParaRPr dirty="0"/>
          </a:p>
        </p:txBody>
      </p:sp>
      <p:sp>
        <p:nvSpPr>
          <p:cNvPr id="301" name="Google Shape;301;p20"/>
          <p:cNvSpPr txBox="1">
            <a:spLocks noGrp="1"/>
          </p:cNvSpPr>
          <p:nvPr>
            <p:ph type="body" idx="1"/>
          </p:nvPr>
        </p:nvSpPr>
        <p:spPr>
          <a:xfrm>
            <a:off x="3143399" y="1354646"/>
            <a:ext cx="2675107" cy="3597454"/>
          </a:xfrm>
          <a:prstGeom prst="rect">
            <a:avLst/>
          </a:prstGeom>
          <a:ln w="28575">
            <a:solidFill>
              <a:srgbClr val="0070C0"/>
            </a:solidFill>
          </a:ln>
        </p:spPr>
        <p:txBody>
          <a:bodyPr spcFirstLastPara="1" wrap="square" lIns="91425" tIns="91425" rIns="91425" bIns="91425" anchor="t" anchorCtr="0">
            <a:noAutofit/>
          </a:bodyPr>
          <a:lstStyle/>
          <a:p>
            <a:pPr marL="76200" lvl="0" indent="0">
              <a:spcBef>
                <a:spcPts val="0"/>
              </a:spcBef>
              <a:buClrTx/>
              <a:buSzPct val="100000"/>
              <a:buNone/>
            </a:pPr>
            <a:r>
              <a:rPr lang="en-US" sz="1600" dirty="0"/>
              <a:t>consists of </a:t>
            </a:r>
            <a:endParaRPr lang="en-IN" sz="1600" dirty="0"/>
          </a:p>
          <a:p>
            <a:pPr>
              <a:spcBef>
                <a:spcPts val="0"/>
              </a:spcBef>
              <a:buClrTx/>
              <a:buSzPct val="100000"/>
              <a:buFont typeface="Wingdings" panose="05000000000000000000" pitchFamily="2" charset="2"/>
              <a:buChar char="§"/>
            </a:pPr>
            <a:r>
              <a:rPr lang="en-US" sz="1600" dirty="0"/>
              <a:t>two lamps, ON &amp; BUSY, </a:t>
            </a:r>
            <a:endParaRPr lang="en-IN" sz="1600" dirty="0"/>
          </a:p>
          <a:p>
            <a:pPr>
              <a:spcBef>
                <a:spcPts val="0"/>
              </a:spcBef>
              <a:buClrTx/>
              <a:buSzPct val="100000"/>
              <a:buFont typeface="Wingdings" panose="05000000000000000000" pitchFamily="2" charset="2"/>
              <a:buChar char="§"/>
            </a:pPr>
            <a:r>
              <a:rPr lang="en-US" sz="1600" dirty="0"/>
              <a:t>a display panel, which consists of 24 red </a:t>
            </a:r>
            <a:r>
              <a:rPr lang="en-US" sz="1600" dirty="0" err="1"/>
              <a:t>coloured</a:t>
            </a:r>
            <a:r>
              <a:rPr lang="en-US" sz="1600" dirty="0"/>
              <a:t> 17 segment alpha-numeric characters in two equal rows </a:t>
            </a:r>
            <a:endParaRPr lang="en-IN" sz="1600" dirty="0"/>
          </a:p>
          <a:p>
            <a:pPr lvl="0">
              <a:spcBef>
                <a:spcPts val="0"/>
              </a:spcBef>
              <a:buClrTx/>
              <a:buSzPct val="100000"/>
              <a:buFont typeface="Wingdings" panose="05000000000000000000" pitchFamily="2" charset="2"/>
              <a:buChar char="§"/>
            </a:pPr>
            <a:r>
              <a:rPr lang="en-US" sz="1600" dirty="0"/>
              <a:t>The Battery (Power Pack) section has an outer door, which opens from left to right</a:t>
            </a:r>
            <a:endParaRPr lang="en-IN" sz="1600"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847879" y="2175701"/>
            <a:ext cx="3041252" cy="2222117"/>
          </a:xfrm>
          <a:prstGeom prst="rect">
            <a:avLst/>
          </a:prstGeom>
          <a:ln>
            <a:noFill/>
          </a:ln>
        </p:spPr>
      </p:pic>
    </p:spTree>
    <p:extLst>
      <p:ext uri="{BB962C8B-B14F-4D97-AF65-F5344CB8AC3E}">
        <p14:creationId xmlns="" xmlns:p14="http://schemas.microsoft.com/office/powerpoint/2010/main" val="1584705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The Candidate Set Section</a:t>
            </a:r>
            <a:endParaRPr dirty="0"/>
          </a:p>
        </p:txBody>
      </p:sp>
      <p:sp>
        <p:nvSpPr>
          <p:cNvPr id="301" name="Google Shape;301;p20"/>
          <p:cNvSpPr txBox="1">
            <a:spLocks noGrp="1"/>
          </p:cNvSpPr>
          <p:nvPr>
            <p:ph type="body" idx="1"/>
          </p:nvPr>
        </p:nvSpPr>
        <p:spPr>
          <a:xfrm>
            <a:off x="299071" y="1327350"/>
            <a:ext cx="8510941" cy="511178"/>
          </a:xfrm>
          <a:prstGeom prst="rect">
            <a:avLst/>
          </a:prstGeom>
        </p:spPr>
        <p:txBody>
          <a:bodyPr spcFirstLastPara="1" wrap="square" lIns="91425" tIns="91425" rIns="91425" bIns="91425" anchor="t" anchorCtr="0">
            <a:noAutofit/>
          </a:bodyPr>
          <a:lstStyle/>
          <a:p>
            <a:pPr marL="0" indent="0" algn="ctr">
              <a:buNone/>
            </a:pPr>
            <a:r>
              <a:rPr lang="en-US" sz="1800" dirty="0"/>
              <a:t>has an outer door, which opens from right to left</a:t>
            </a:r>
            <a:endParaRPr lang="en-IN" sz="1800"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92925" y="1771380"/>
            <a:ext cx="4523232" cy="2865120"/>
          </a:xfrm>
          <a:prstGeom prst="rect">
            <a:avLst/>
          </a:prstGeom>
        </p:spPr>
      </p:pic>
    </p:spTree>
    <p:extLst>
      <p:ext uri="{BB962C8B-B14F-4D97-AF65-F5344CB8AC3E}">
        <p14:creationId xmlns="" xmlns:p14="http://schemas.microsoft.com/office/powerpoint/2010/main" val="438708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IN" dirty="0"/>
              <a:t>Result Section – View of Outer Compartment</a:t>
            </a:r>
            <a:endParaRPr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35736" y="1445175"/>
            <a:ext cx="7272528" cy="2980944"/>
          </a:xfrm>
          <a:prstGeom prst="rect">
            <a:avLst/>
          </a:prstGeom>
        </p:spPr>
      </p:pic>
    </p:spTree>
    <p:extLst>
      <p:ext uri="{BB962C8B-B14F-4D97-AF65-F5344CB8AC3E}">
        <p14:creationId xmlns="" xmlns:p14="http://schemas.microsoft.com/office/powerpoint/2010/main" val="1638059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Need for Electronic Voting Machines</a:t>
            </a:r>
            <a:endParaRPr dirty="0"/>
          </a:p>
        </p:txBody>
      </p:sp>
      <p:sp>
        <p:nvSpPr>
          <p:cNvPr id="237" name="Google Shape;237;p16"/>
          <p:cNvSpPr txBox="1">
            <a:spLocks noGrp="1"/>
          </p:cNvSpPr>
          <p:nvPr>
            <p:ph type="body" idx="1"/>
          </p:nvPr>
        </p:nvSpPr>
        <p:spPr>
          <a:xfrm>
            <a:off x="440377" y="1327350"/>
            <a:ext cx="8293076" cy="3145500"/>
          </a:xfrm>
          <a:prstGeom prst="rect">
            <a:avLst/>
          </a:prstGeom>
        </p:spPr>
        <p:txBody>
          <a:bodyPr spcFirstLastPara="1" wrap="square" lIns="91425" tIns="91425" rIns="91425" bIns="91425" anchor="t" anchorCtr="0">
            <a:noAutofit/>
          </a:bodyPr>
          <a:lstStyle/>
          <a:p>
            <a:pPr marL="342900" lvl="0" indent="-342900" algn="just">
              <a:lnSpc>
                <a:spcPct val="150000"/>
              </a:lnSpc>
              <a:buClrTx/>
              <a:buFont typeface="Wingdings" panose="05000000000000000000" pitchFamily="2" charset="2"/>
              <a:buChar char="ü"/>
            </a:pPr>
            <a:r>
              <a:rPr lang="en-US" sz="1800" dirty="0" smtClean="0"/>
              <a:t>simplifies </a:t>
            </a:r>
            <a:r>
              <a:rPr lang="en-US" sz="1800" dirty="0"/>
              <a:t>the </a:t>
            </a:r>
            <a:r>
              <a:rPr lang="en-US" sz="1800" dirty="0" smtClean="0"/>
              <a:t>election </a:t>
            </a:r>
            <a:r>
              <a:rPr lang="en-US" sz="1800" dirty="0"/>
              <a:t>process for the benefit of both Election Officials and voters.</a:t>
            </a:r>
            <a:endParaRPr lang="en-IN" sz="1800" dirty="0"/>
          </a:p>
          <a:p>
            <a:pPr marL="342900" lvl="0" indent="-342900" algn="just">
              <a:lnSpc>
                <a:spcPct val="150000"/>
              </a:lnSpc>
              <a:buClrTx/>
              <a:buFont typeface="Wingdings" panose="05000000000000000000" pitchFamily="2" charset="2"/>
              <a:buChar char="ü"/>
            </a:pPr>
            <a:r>
              <a:rPr lang="en-US" sz="1800" dirty="0" smtClean="0"/>
              <a:t>It’s use obviates the </a:t>
            </a:r>
            <a:r>
              <a:rPr lang="en-US" sz="1800" dirty="0"/>
              <a:t>huge expenditure involved in printing millions of ballot papers, storing and transporting them to booths </a:t>
            </a:r>
            <a:r>
              <a:rPr lang="en-US" sz="1800" dirty="0" smtClean="0"/>
              <a:t>etc. </a:t>
            </a:r>
            <a:endParaRPr lang="en-IN" sz="1800" dirty="0"/>
          </a:p>
          <a:p>
            <a:pPr marL="639763" lvl="0" indent="-285750" algn="just">
              <a:lnSpc>
                <a:spcPct val="150000"/>
              </a:lnSpc>
              <a:buClrTx/>
              <a:buFont typeface="Arial" panose="020B0604020202020204" pitchFamily="34" charset="0"/>
              <a:buChar char="•"/>
            </a:pPr>
            <a:r>
              <a:rPr lang="en-US" sz="1800" dirty="0" smtClean="0"/>
              <a:t>only </a:t>
            </a:r>
            <a:r>
              <a:rPr lang="en-US" sz="1800" dirty="0"/>
              <a:t>one ballot paper is fixed below the transparent acrylic sheet of the </a:t>
            </a:r>
            <a:r>
              <a:rPr lang="en-US" sz="1800" dirty="0" smtClean="0"/>
              <a:t>BU</a:t>
            </a:r>
            <a:r>
              <a:rPr lang="en-IN" sz="1800" dirty="0" smtClean="0"/>
              <a:t>.</a:t>
            </a:r>
            <a:endParaRPr lang="en-IN" sz="1800" dirty="0"/>
          </a:p>
          <a:p>
            <a:pPr marL="76200" lvl="0" indent="0" algn="l" rtl="0">
              <a:lnSpc>
                <a:spcPct val="150000"/>
              </a:lnSpc>
              <a:spcBef>
                <a:spcPts val="0"/>
              </a:spcBef>
              <a:spcAft>
                <a:spcPts val="0"/>
              </a:spcAft>
              <a:buSzPts val="2400"/>
              <a:buNone/>
            </a:pP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1"/>
          <p:cNvSpPr txBox="1"/>
          <p:nvPr/>
        </p:nvSpPr>
        <p:spPr>
          <a:xfrm>
            <a:off x="7233920" y="4653062"/>
            <a:ext cx="914400"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IN" dirty="0"/>
              <a:t>Result Section – View of Inner Compartment</a:t>
            </a:r>
            <a:endParaRPr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467286"/>
            <a:ext cx="9144000" cy="2955398"/>
          </a:xfrm>
          <a:prstGeom prst="rect">
            <a:avLst/>
          </a:prstGeom>
        </p:spPr>
      </p:pic>
    </p:spTree>
    <p:extLst>
      <p:ext uri="{BB962C8B-B14F-4D97-AF65-F5344CB8AC3E}">
        <p14:creationId xmlns="" xmlns:p14="http://schemas.microsoft.com/office/powerpoint/2010/main" val="600068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IN" dirty="0"/>
              <a:t>Ballot Section</a:t>
            </a:r>
            <a:endParaRPr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63752" y="1798118"/>
            <a:ext cx="7016496" cy="2517648"/>
          </a:xfrm>
          <a:prstGeom prst="rect">
            <a:avLst/>
          </a:prstGeom>
        </p:spPr>
      </p:pic>
    </p:spTree>
    <p:extLst>
      <p:ext uri="{BB962C8B-B14F-4D97-AF65-F5344CB8AC3E}">
        <p14:creationId xmlns="" xmlns:p14="http://schemas.microsoft.com/office/powerpoint/2010/main" val="700103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IN" dirty="0"/>
              <a:t>The Rear Side Portion</a:t>
            </a:r>
            <a:endParaRPr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56488" y="1438892"/>
            <a:ext cx="7431024" cy="2974848"/>
          </a:xfrm>
          <a:prstGeom prst="rect">
            <a:avLst/>
          </a:prstGeom>
        </p:spPr>
      </p:pic>
    </p:spTree>
    <p:extLst>
      <p:ext uri="{BB962C8B-B14F-4D97-AF65-F5344CB8AC3E}">
        <p14:creationId xmlns="" xmlns:p14="http://schemas.microsoft.com/office/powerpoint/2010/main" val="2553417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IN" dirty="0"/>
              <a:t>ON Lamp &amp; Busy Lamp</a:t>
            </a:r>
            <a:endParaRPr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81912" y="1744043"/>
            <a:ext cx="5980176" cy="2444496"/>
          </a:xfrm>
          <a:prstGeom prst="rect">
            <a:avLst/>
          </a:prstGeom>
        </p:spPr>
      </p:pic>
    </p:spTree>
    <p:extLst>
      <p:ext uri="{BB962C8B-B14F-4D97-AF65-F5344CB8AC3E}">
        <p14:creationId xmlns="" xmlns:p14="http://schemas.microsoft.com/office/powerpoint/2010/main" val="4223950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DISPLAY PANEL</a:t>
            </a:r>
            <a:endParaRPr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Content Placeholder 2"/>
          <p:cNvSpPr txBox="1">
            <a:spLocks/>
          </p:cNvSpPr>
          <p:nvPr/>
        </p:nvSpPr>
        <p:spPr>
          <a:xfrm>
            <a:off x="278358" y="1307009"/>
            <a:ext cx="8604385" cy="65631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just"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Palatino" panose="02040502050505030304" pitchFamily="18" charset="0"/>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76200" indent="0">
              <a:buNone/>
            </a:pPr>
            <a:r>
              <a:rPr lang="en-US" dirty="0" smtClean="0"/>
              <a:t>Displays the data on two rows each having 12 characters</a:t>
            </a:r>
            <a:endParaRPr lang="en-IN" dirty="0"/>
          </a:p>
        </p:txBody>
      </p:sp>
      <p:pic>
        <p:nvPicPr>
          <p:cNvPr id="12" name="Picture 1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81912" y="1977302"/>
            <a:ext cx="5980176" cy="2444496"/>
          </a:xfrm>
          <a:prstGeom prst="rect">
            <a:avLst/>
          </a:prstGeom>
        </p:spPr>
      </p:pic>
    </p:spTree>
    <p:extLst>
      <p:ext uri="{BB962C8B-B14F-4D97-AF65-F5344CB8AC3E}">
        <p14:creationId xmlns="" xmlns:p14="http://schemas.microsoft.com/office/powerpoint/2010/main" val="2774045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n-US" dirty="0" smtClean="0">
                <a:latin typeface="Palatino" panose="02040502050505030304"/>
                <a:ea typeface="Calibri" panose="020F0502020204030204" pitchFamily="34" charset="0"/>
                <a:cs typeface="Mangal" panose="02040503050203030202" pitchFamily="18" charset="0"/>
              </a:rPr>
              <a:t>Proper</a:t>
            </a:r>
            <a:r>
              <a:rPr lang="en-US" spc="20" dirty="0" smtClean="0">
                <a:latin typeface="Palatino" panose="02040502050505030304"/>
                <a:ea typeface="Calibri" panose="020F0502020204030204" pitchFamily="34" charset="0"/>
                <a:cs typeface="Mangal" panose="02040503050203030202" pitchFamily="18" charset="0"/>
              </a:rPr>
              <a:t> </a:t>
            </a:r>
            <a:r>
              <a:rPr lang="en-US" dirty="0" smtClean="0">
                <a:latin typeface="Palatino" panose="02040502050505030304"/>
                <a:ea typeface="Calibri" panose="020F0502020204030204" pitchFamily="34" charset="0"/>
                <a:cs typeface="Mangal" panose="02040503050203030202" pitchFamily="18" charset="0"/>
              </a:rPr>
              <a:t>Sequence</a:t>
            </a:r>
            <a:r>
              <a:rPr lang="en-US" spc="15" dirty="0" smtClean="0">
                <a:latin typeface="Palatino" panose="02040502050505030304"/>
                <a:ea typeface="Calibri" panose="020F0502020204030204" pitchFamily="34" charset="0"/>
                <a:cs typeface="Mangal" panose="02040503050203030202" pitchFamily="18" charset="0"/>
              </a:rPr>
              <a:t> </a:t>
            </a:r>
            <a:r>
              <a:rPr lang="en-US" dirty="0">
                <a:latin typeface="Palatino" panose="02040502050505030304"/>
                <a:ea typeface="Calibri" panose="020F0502020204030204" pitchFamily="34" charset="0"/>
                <a:cs typeface="Mangal" panose="02040503050203030202" pitchFamily="18" charset="0"/>
              </a:rPr>
              <a:t>i</a:t>
            </a:r>
            <a:r>
              <a:rPr lang="en-US" dirty="0" smtClean="0">
                <a:latin typeface="Palatino" panose="02040502050505030304"/>
                <a:ea typeface="Calibri" panose="020F0502020204030204" pitchFamily="34" charset="0"/>
                <a:cs typeface="Mangal" panose="02040503050203030202" pitchFamily="18" charset="0"/>
              </a:rPr>
              <a:t>n</a:t>
            </a:r>
            <a:r>
              <a:rPr lang="en-US" spc="15" dirty="0" smtClean="0">
                <a:latin typeface="Palatino" panose="02040502050505030304"/>
                <a:ea typeface="Calibri" panose="020F0502020204030204" pitchFamily="34" charset="0"/>
                <a:cs typeface="Mangal" panose="02040503050203030202" pitchFamily="18" charset="0"/>
              </a:rPr>
              <a:t> </a:t>
            </a:r>
            <a:r>
              <a:rPr lang="en-US" dirty="0">
                <a:latin typeface="Palatino" panose="02040502050505030304"/>
                <a:ea typeface="Calibri" panose="020F0502020204030204" pitchFamily="34" charset="0"/>
                <a:cs typeface="Mangal" panose="02040503050203030202" pitchFamily="18" charset="0"/>
              </a:rPr>
              <a:t>w</a:t>
            </a:r>
            <a:r>
              <a:rPr lang="en-US" dirty="0" smtClean="0">
                <a:latin typeface="Palatino" panose="02040502050505030304"/>
                <a:ea typeface="Calibri" panose="020F0502020204030204" pitchFamily="34" charset="0"/>
                <a:cs typeface="Mangal" panose="02040503050203030202" pitchFamily="18" charset="0"/>
              </a:rPr>
              <a:t>hich</a:t>
            </a:r>
            <a:r>
              <a:rPr lang="en-US" spc="15" dirty="0" smtClean="0">
                <a:latin typeface="Palatino" panose="02040502050505030304"/>
                <a:ea typeface="Calibri" panose="020F0502020204030204" pitchFamily="34" charset="0"/>
                <a:cs typeface="Mangal" panose="02040503050203030202" pitchFamily="18" charset="0"/>
              </a:rPr>
              <a:t> </a:t>
            </a:r>
            <a:r>
              <a:rPr lang="en-US" dirty="0" smtClean="0">
                <a:latin typeface="Palatino" panose="02040502050505030304"/>
                <a:ea typeface="Calibri" panose="020F0502020204030204" pitchFamily="34" charset="0"/>
                <a:cs typeface="Mangal" panose="02040503050203030202" pitchFamily="18" charset="0"/>
              </a:rPr>
              <a:t>Various Buttons</a:t>
            </a:r>
            <a:r>
              <a:rPr lang="en-US" spc="-20" dirty="0" smtClean="0">
                <a:latin typeface="Palatino" panose="02040502050505030304"/>
                <a:ea typeface="Calibri" panose="020F0502020204030204" pitchFamily="34" charset="0"/>
                <a:cs typeface="Mangal" panose="02040503050203030202" pitchFamily="18" charset="0"/>
              </a:rPr>
              <a:t> </a:t>
            </a:r>
            <a:r>
              <a:rPr lang="en-US" dirty="0" smtClean="0">
                <a:latin typeface="Palatino" panose="02040502050505030304"/>
                <a:ea typeface="Calibri" panose="020F0502020204030204" pitchFamily="34" charset="0"/>
                <a:cs typeface="Mangal" panose="02040503050203030202" pitchFamily="18" charset="0"/>
              </a:rPr>
              <a:t>of</a:t>
            </a:r>
            <a:r>
              <a:rPr lang="en-US" spc="-20" dirty="0" smtClean="0">
                <a:latin typeface="Palatino" panose="02040502050505030304"/>
                <a:ea typeface="Calibri" panose="020F0502020204030204" pitchFamily="34" charset="0"/>
                <a:cs typeface="Mangal" panose="02040503050203030202" pitchFamily="18" charset="0"/>
              </a:rPr>
              <a:t> </a:t>
            </a:r>
            <a:r>
              <a:rPr lang="en-US" dirty="0" smtClean="0">
                <a:latin typeface="Palatino" panose="02040502050505030304"/>
                <a:ea typeface="Calibri" panose="020F0502020204030204" pitchFamily="34" charset="0"/>
                <a:cs typeface="Mangal" panose="02040503050203030202" pitchFamily="18" charset="0"/>
              </a:rPr>
              <a:t>CU have</a:t>
            </a:r>
            <a:r>
              <a:rPr lang="en-US" spc="-20" dirty="0" smtClean="0">
                <a:latin typeface="Palatino" panose="02040502050505030304"/>
                <a:ea typeface="Calibri" panose="020F0502020204030204" pitchFamily="34" charset="0"/>
                <a:cs typeface="Mangal" panose="02040503050203030202" pitchFamily="18" charset="0"/>
              </a:rPr>
              <a:t> t</a:t>
            </a:r>
            <a:r>
              <a:rPr lang="en-US" dirty="0" smtClean="0">
                <a:latin typeface="Palatino" panose="02040502050505030304"/>
                <a:ea typeface="Calibri" panose="020F0502020204030204" pitchFamily="34" charset="0"/>
                <a:cs typeface="Mangal" panose="02040503050203030202" pitchFamily="18" charset="0"/>
              </a:rPr>
              <a:t>o</a:t>
            </a:r>
            <a:r>
              <a:rPr lang="en-US" spc="-20" dirty="0" smtClean="0">
                <a:latin typeface="Palatino" panose="02040502050505030304"/>
                <a:ea typeface="Calibri" panose="020F0502020204030204" pitchFamily="34" charset="0"/>
                <a:cs typeface="Mangal" panose="02040503050203030202" pitchFamily="18" charset="0"/>
              </a:rPr>
              <a:t> b</a:t>
            </a:r>
            <a:r>
              <a:rPr lang="en-US" dirty="0" smtClean="0">
                <a:latin typeface="Palatino" panose="02040502050505030304"/>
                <a:ea typeface="Calibri" panose="020F0502020204030204" pitchFamily="34" charset="0"/>
                <a:cs typeface="Mangal" panose="02040503050203030202" pitchFamily="18" charset="0"/>
              </a:rPr>
              <a:t>e</a:t>
            </a:r>
            <a:r>
              <a:rPr lang="en-US" spc="-20" dirty="0" smtClean="0">
                <a:latin typeface="Palatino" panose="02040502050505030304"/>
                <a:ea typeface="Calibri" panose="020F0502020204030204" pitchFamily="34" charset="0"/>
                <a:cs typeface="Mangal" panose="02040503050203030202" pitchFamily="18" charset="0"/>
              </a:rPr>
              <a:t> o</a:t>
            </a:r>
            <a:r>
              <a:rPr lang="en-US" dirty="0" smtClean="0">
                <a:latin typeface="Palatino" panose="02040502050505030304"/>
                <a:ea typeface="Calibri" panose="020F0502020204030204" pitchFamily="34" charset="0"/>
                <a:cs typeface="Mangal" panose="02040503050203030202" pitchFamily="18" charset="0"/>
              </a:rPr>
              <a:t>perated</a:t>
            </a:r>
            <a:endParaRPr lang="en-US"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Rectangle 142"/>
          <p:cNvSpPr>
            <a:spLocks noChangeArrowheads="1"/>
          </p:cNvSpPr>
          <p:nvPr/>
        </p:nvSpPr>
        <p:spPr bwMode="auto">
          <a:xfrm>
            <a:off x="1188720" y="270256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39" name="Picture 338"/>
          <p:cNvPicPr>
            <a:picLocks noChangeAspect="1"/>
          </p:cNvPicPr>
          <p:nvPr/>
        </p:nvPicPr>
        <p:blipFill rotWithShape="1">
          <a:blip r:embed="rId3">
            <a:extLst>
              <a:ext uri="{28A0092B-C50C-407E-A947-70E740481C1C}">
                <a14:useLocalDpi xmlns="" xmlns:a14="http://schemas.microsoft.com/office/drawing/2010/main" val="0"/>
              </a:ext>
            </a:extLst>
          </a:blip>
          <a:srcRect l="22486" t="13896" r="17310" b="66283"/>
          <a:stretch/>
        </p:blipFill>
        <p:spPr>
          <a:xfrm>
            <a:off x="987972" y="1388983"/>
            <a:ext cx="7168056" cy="2300148"/>
          </a:xfrm>
          <a:prstGeom prst="rect">
            <a:avLst/>
          </a:prstGeom>
          <a:ln>
            <a:solidFill>
              <a:srgbClr val="FF0000"/>
            </a:solidFill>
          </a:ln>
        </p:spPr>
      </p:pic>
      <p:sp>
        <p:nvSpPr>
          <p:cNvPr id="340" name="Rectangle 339"/>
          <p:cNvSpPr/>
          <p:nvPr/>
        </p:nvSpPr>
        <p:spPr>
          <a:xfrm>
            <a:off x="282215" y="3768441"/>
            <a:ext cx="8578005" cy="646331"/>
          </a:xfrm>
          <a:prstGeom prst="rect">
            <a:avLst/>
          </a:prstGeom>
        </p:spPr>
        <p:txBody>
          <a:bodyPr wrap="square">
            <a:spAutoFit/>
          </a:bodyPr>
          <a:lstStyle/>
          <a:p>
            <a:pPr algn="just"/>
            <a:r>
              <a:rPr lang="en-US" sz="1800" i="1" spc="-20" dirty="0" smtClean="0">
                <a:latin typeface="Palatino" panose="02040502050505030304"/>
                <a:cs typeface="Mangal" panose="02040503050203030202" pitchFamily="18" charset="0"/>
              </a:rPr>
              <a:t>Note: </a:t>
            </a:r>
            <a:r>
              <a:rPr lang="en-US" sz="1800" i="1" dirty="0" smtClean="0">
                <a:latin typeface="Palatino" panose="02040502050505030304"/>
              </a:rPr>
              <a:t>Pressing </a:t>
            </a:r>
            <a:r>
              <a:rPr lang="en-US" sz="1800" i="1" dirty="0">
                <a:latin typeface="Palatino" panose="02040502050505030304"/>
              </a:rPr>
              <a:t>of any button out of proper sequence may not produce the </a:t>
            </a:r>
            <a:r>
              <a:rPr lang="en-US" sz="1800" i="1" dirty="0" smtClean="0">
                <a:latin typeface="Palatino" panose="02040502050505030304"/>
              </a:rPr>
              <a:t>desired effect </a:t>
            </a:r>
            <a:r>
              <a:rPr lang="en-US" sz="1800" i="1" dirty="0">
                <a:latin typeface="Palatino" panose="02040502050505030304"/>
              </a:rPr>
              <a:t>or result of the Control Unit or the Ballot Unit</a:t>
            </a:r>
            <a:r>
              <a:rPr lang="en-US" sz="1800" i="1" dirty="0" smtClean="0">
                <a:latin typeface="Palatino" panose="02040502050505030304"/>
              </a:rPr>
              <a:t>.</a:t>
            </a:r>
            <a:endParaRPr lang="en-US" sz="1800" dirty="0">
              <a:latin typeface="Palatino" panose="02040502050505030304"/>
            </a:endParaRPr>
          </a:p>
        </p:txBody>
      </p:sp>
    </p:spTree>
    <p:extLst>
      <p:ext uri="{BB962C8B-B14F-4D97-AF65-F5344CB8AC3E}">
        <p14:creationId xmlns="" xmlns:p14="http://schemas.microsoft.com/office/powerpoint/2010/main" val="1359432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94632" y="1897690"/>
            <a:ext cx="1712976" cy="1475715"/>
          </a:xfrm>
          <a:prstGeom prst="roundRect">
            <a:avLst>
              <a:gd name="adj" fmla="val 8594"/>
            </a:avLst>
          </a:prstGeom>
          <a:solidFill>
            <a:srgbClr val="FFFFFF">
              <a:shade val="85000"/>
            </a:srgbClr>
          </a:solidFill>
          <a:ln>
            <a:noFill/>
          </a:ln>
          <a:effectLst/>
        </p:spPr>
      </p:pic>
      <p:sp>
        <p:nvSpPr>
          <p:cNvPr id="184" name="Google Shape;184;p11"/>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smtClean="0"/>
              <a:t>VVPAT </a:t>
            </a:r>
            <a:br>
              <a:rPr lang="en" dirty="0" smtClean="0"/>
            </a:br>
            <a:r>
              <a:rPr lang="en" dirty="0" smtClean="0"/>
              <a:t>(M3)</a:t>
            </a: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n-IN" dirty="0">
                <a:latin typeface="Palatino" panose="02040502050505030304"/>
              </a:rPr>
              <a:t>What is </a:t>
            </a:r>
            <a:r>
              <a:rPr lang="en-IN" dirty="0" smtClean="0">
                <a:latin typeface="Palatino" panose="02040502050505030304"/>
              </a:rPr>
              <a:t>VVPAT?</a:t>
            </a:r>
            <a:endParaRPr lang="en-IN" dirty="0">
              <a:latin typeface="Palatino" panose="02040502050505030304"/>
            </a:endParaRP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19"/>
          <p:cNvGrpSpPr>
            <a:grpSpLocks/>
          </p:cNvGrpSpPr>
          <p:nvPr/>
        </p:nvGrpSpPr>
        <p:grpSpPr bwMode="auto">
          <a:xfrm>
            <a:off x="8108632" y="4103512"/>
            <a:ext cx="76200" cy="317500"/>
            <a:chOff x="9097" y="-625"/>
            <a:chExt cx="120" cy="500"/>
          </a:xfrm>
        </p:grpSpPr>
        <p:sp>
          <p:nvSpPr>
            <p:cNvPr id="21" name="Freeform 20"/>
            <p:cNvSpPr>
              <a:spLocks/>
            </p:cNvSpPr>
            <p:nvPr/>
          </p:nvSpPr>
          <p:spPr bwMode="auto">
            <a:xfrm>
              <a:off x="9097" y="-625"/>
              <a:ext cx="120" cy="500"/>
            </a:xfrm>
            <a:custGeom>
              <a:avLst/>
              <a:gdLst>
                <a:gd name="T0" fmla="+- 0 9167 9097"/>
                <a:gd name="T1" fmla="*/ T0 w 120"/>
                <a:gd name="T2" fmla="+- 0 -525 -625"/>
                <a:gd name="T3" fmla="*/ -525 h 500"/>
                <a:gd name="T4" fmla="+- 0 9148 9097"/>
                <a:gd name="T5" fmla="*/ T4 w 120"/>
                <a:gd name="T6" fmla="+- 0 -525 -625"/>
                <a:gd name="T7" fmla="*/ -525 h 500"/>
                <a:gd name="T8" fmla="+- 0 9148 9097"/>
                <a:gd name="T9" fmla="*/ T8 w 120"/>
                <a:gd name="T10" fmla="+- 0 -505 -625"/>
                <a:gd name="T11" fmla="*/ -505 h 500"/>
                <a:gd name="T12" fmla="+- 0 9167 9097"/>
                <a:gd name="T13" fmla="*/ T12 w 120"/>
                <a:gd name="T14" fmla="+- 0 -505 -625"/>
                <a:gd name="T15" fmla="*/ -505 h 500"/>
                <a:gd name="T16" fmla="+- 0 9167 9097"/>
                <a:gd name="T17" fmla="*/ T16 w 120"/>
                <a:gd name="T18" fmla="+- 0 -525 -625"/>
                <a:gd name="T19" fmla="*/ -525 h 500"/>
              </a:gdLst>
              <a:ahLst/>
              <a:cxnLst>
                <a:cxn ang="0">
                  <a:pos x="T1" y="T3"/>
                </a:cxn>
                <a:cxn ang="0">
                  <a:pos x="T5" y="T7"/>
                </a:cxn>
                <a:cxn ang="0">
                  <a:pos x="T9" y="T11"/>
                </a:cxn>
                <a:cxn ang="0">
                  <a:pos x="T13" y="T15"/>
                </a:cxn>
                <a:cxn ang="0">
                  <a:pos x="T17" y="T19"/>
                </a:cxn>
              </a:cxnLst>
              <a:rect l="0" t="0" r="r" b="b"/>
              <a:pathLst>
                <a:path w="120" h="500">
                  <a:moveTo>
                    <a:pt x="70" y="100"/>
                  </a:moveTo>
                  <a:lnTo>
                    <a:pt x="51" y="100"/>
                  </a:lnTo>
                  <a:lnTo>
                    <a:pt x="51" y="120"/>
                  </a:lnTo>
                  <a:lnTo>
                    <a:pt x="70" y="120"/>
                  </a:lnTo>
                  <a:lnTo>
                    <a:pt x="70" y="100"/>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9097" y="-625"/>
              <a:ext cx="120" cy="500"/>
            </a:xfrm>
            <a:custGeom>
              <a:avLst/>
              <a:gdLst>
                <a:gd name="T0" fmla="+- 0 9208 9097"/>
                <a:gd name="T1" fmla="*/ T0 w 120"/>
                <a:gd name="T2" fmla="+- 0 -525 -625"/>
                <a:gd name="T3" fmla="*/ -525 h 500"/>
                <a:gd name="T4" fmla="+- 0 9167 9097"/>
                <a:gd name="T5" fmla="*/ T4 w 120"/>
                <a:gd name="T6" fmla="+- 0 -525 -625"/>
                <a:gd name="T7" fmla="*/ -525 h 500"/>
                <a:gd name="T8" fmla="+- 0 9167 9097"/>
                <a:gd name="T9" fmla="*/ T8 w 120"/>
                <a:gd name="T10" fmla="+- 0 -505 -625"/>
                <a:gd name="T11" fmla="*/ -505 h 500"/>
                <a:gd name="T12" fmla="+- 0 9217 9097"/>
                <a:gd name="T13" fmla="*/ T12 w 120"/>
                <a:gd name="T14" fmla="+- 0 -505 -625"/>
                <a:gd name="T15" fmla="*/ -505 h 500"/>
                <a:gd name="T16" fmla="+- 0 9208 9097"/>
                <a:gd name="T17" fmla="*/ T16 w 120"/>
                <a:gd name="T18" fmla="+- 0 -525 -625"/>
                <a:gd name="T19" fmla="*/ -525 h 500"/>
              </a:gdLst>
              <a:ahLst/>
              <a:cxnLst>
                <a:cxn ang="0">
                  <a:pos x="T1" y="T3"/>
                </a:cxn>
                <a:cxn ang="0">
                  <a:pos x="T5" y="T7"/>
                </a:cxn>
                <a:cxn ang="0">
                  <a:pos x="T9" y="T11"/>
                </a:cxn>
                <a:cxn ang="0">
                  <a:pos x="T13" y="T15"/>
                </a:cxn>
                <a:cxn ang="0">
                  <a:pos x="T17" y="T19"/>
                </a:cxn>
              </a:cxnLst>
              <a:rect l="0" t="0" r="r" b="b"/>
              <a:pathLst>
                <a:path w="120" h="500">
                  <a:moveTo>
                    <a:pt x="111" y="100"/>
                  </a:moveTo>
                  <a:lnTo>
                    <a:pt x="70" y="100"/>
                  </a:lnTo>
                  <a:lnTo>
                    <a:pt x="70" y="120"/>
                  </a:lnTo>
                  <a:lnTo>
                    <a:pt x="120" y="120"/>
                  </a:lnTo>
                  <a:lnTo>
                    <a:pt x="111" y="100"/>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4" name="Group 29"/>
          <p:cNvGrpSpPr/>
          <p:nvPr/>
        </p:nvGrpSpPr>
        <p:grpSpPr>
          <a:xfrm>
            <a:off x="1835551" y="1490175"/>
            <a:ext cx="5472898" cy="2163150"/>
            <a:chOff x="0" y="1051928"/>
            <a:chExt cx="5472898" cy="2163150"/>
          </a:xfrm>
        </p:grpSpPr>
        <p:sp>
          <p:nvSpPr>
            <p:cNvPr id="31" name="Rectangle 30"/>
            <p:cNvSpPr/>
            <p:nvPr/>
          </p:nvSpPr>
          <p:spPr>
            <a:xfrm>
              <a:off x="0" y="1051928"/>
              <a:ext cx="5472898" cy="21631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0" y="1051928"/>
              <a:ext cx="5472898" cy="21631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3765" tIns="22860" rIns="128016" bIns="22860" numCol="1" spcCol="1270" anchor="t" anchorCtr="0">
              <a:noAutofit/>
            </a:bodyPr>
            <a:lstStyle/>
            <a:p>
              <a:pPr marL="171450" lvl="1" indent="-171450" algn="just" defTabSz="800100">
                <a:lnSpc>
                  <a:spcPct val="150000"/>
                </a:lnSpc>
                <a:spcBef>
                  <a:spcPct val="0"/>
                </a:spcBef>
                <a:spcAft>
                  <a:spcPct val="20000"/>
                </a:spcAft>
                <a:buChar char="••"/>
              </a:pPr>
              <a:endParaRPr lang="en-US" sz="1800" kern="1200" dirty="0">
                <a:latin typeface="Palatino" panose="02040502050505030304" pitchFamily="18" charset="0"/>
              </a:endParaRPr>
            </a:p>
          </p:txBody>
        </p:sp>
      </p:grpSp>
      <p:graphicFrame>
        <p:nvGraphicFramePr>
          <p:cNvPr id="33" name="Content Placeholder 8"/>
          <p:cNvGraphicFramePr>
            <a:graphicFrameLocks/>
          </p:cNvGraphicFramePr>
          <p:nvPr>
            <p:extLst>
              <p:ext uri="{D42A27DB-BD31-4B8C-83A1-F6EECF244321}">
                <p14:modId xmlns="" xmlns:p14="http://schemas.microsoft.com/office/powerpoint/2010/main" val="2802720056"/>
              </p:ext>
            </p:extLst>
          </p:nvPr>
        </p:nvGraphicFramePr>
        <p:xfrm>
          <a:off x="287079" y="1371601"/>
          <a:ext cx="8580473" cy="306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254114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The VVPAT system with carrying case consists of following list of items</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19"/>
          <p:cNvGrpSpPr>
            <a:grpSpLocks/>
          </p:cNvGrpSpPr>
          <p:nvPr/>
        </p:nvGrpSpPr>
        <p:grpSpPr bwMode="auto">
          <a:xfrm>
            <a:off x="8108632" y="4103512"/>
            <a:ext cx="76200" cy="317500"/>
            <a:chOff x="9097" y="-625"/>
            <a:chExt cx="120" cy="500"/>
          </a:xfrm>
        </p:grpSpPr>
        <p:sp>
          <p:nvSpPr>
            <p:cNvPr id="21" name="Freeform 20"/>
            <p:cNvSpPr>
              <a:spLocks/>
            </p:cNvSpPr>
            <p:nvPr/>
          </p:nvSpPr>
          <p:spPr bwMode="auto">
            <a:xfrm>
              <a:off x="9097" y="-625"/>
              <a:ext cx="120" cy="500"/>
            </a:xfrm>
            <a:custGeom>
              <a:avLst/>
              <a:gdLst>
                <a:gd name="T0" fmla="+- 0 9167 9097"/>
                <a:gd name="T1" fmla="*/ T0 w 120"/>
                <a:gd name="T2" fmla="+- 0 -525 -625"/>
                <a:gd name="T3" fmla="*/ -525 h 500"/>
                <a:gd name="T4" fmla="+- 0 9148 9097"/>
                <a:gd name="T5" fmla="*/ T4 w 120"/>
                <a:gd name="T6" fmla="+- 0 -525 -625"/>
                <a:gd name="T7" fmla="*/ -525 h 500"/>
                <a:gd name="T8" fmla="+- 0 9148 9097"/>
                <a:gd name="T9" fmla="*/ T8 w 120"/>
                <a:gd name="T10" fmla="+- 0 -505 -625"/>
                <a:gd name="T11" fmla="*/ -505 h 500"/>
                <a:gd name="T12" fmla="+- 0 9167 9097"/>
                <a:gd name="T13" fmla="*/ T12 w 120"/>
                <a:gd name="T14" fmla="+- 0 -505 -625"/>
                <a:gd name="T15" fmla="*/ -505 h 500"/>
                <a:gd name="T16" fmla="+- 0 9167 9097"/>
                <a:gd name="T17" fmla="*/ T16 w 120"/>
                <a:gd name="T18" fmla="+- 0 -525 -625"/>
                <a:gd name="T19" fmla="*/ -525 h 500"/>
              </a:gdLst>
              <a:ahLst/>
              <a:cxnLst>
                <a:cxn ang="0">
                  <a:pos x="T1" y="T3"/>
                </a:cxn>
                <a:cxn ang="0">
                  <a:pos x="T5" y="T7"/>
                </a:cxn>
                <a:cxn ang="0">
                  <a:pos x="T9" y="T11"/>
                </a:cxn>
                <a:cxn ang="0">
                  <a:pos x="T13" y="T15"/>
                </a:cxn>
                <a:cxn ang="0">
                  <a:pos x="T17" y="T19"/>
                </a:cxn>
              </a:cxnLst>
              <a:rect l="0" t="0" r="r" b="b"/>
              <a:pathLst>
                <a:path w="120" h="500">
                  <a:moveTo>
                    <a:pt x="70" y="100"/>
                  </a:moveTo>
                  <a:lnTo>
                    <a:pt x="51" y="100"/>
                  </a:lnTo>
                  <a:lnTo>
                    <a:pt x="51" y="120"/>
                  </a:lnTo>
                  <a:lnTo>
                    <a:pt x="70" y="120"/>
                  </a:lnTo>
                  <a:lnTo>
                    <a:pt x="70" y="100"/>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9097" y="-625"/>
              <a:ext cx="120" cy="500"/>
            </a:xfrm>
            <a:custGeom>
              <a:avLst/>
              <a:gdLst>
                <a:gd name="T0" fmla="+- 0 9208 9097"/>
                <a:gd name="T1" fmla="*/ T0 w 120"/>
                <a:gd name="T2" fmla="+- 0 -525 -625"/>
                <a:gd name="T3" fmla="*/ -525 h 500"/>
                <a:gd name="T4" fmla="+- 0 9167 9097"/>
                <a:gd name="T5" fmla="*/ T4 w 120"/>
                <a:gd name="T6" fmla="+- 0 -525 -625"/>
                <a:gd name="T7" fmla="*/ -525 h 500"/>
                <a:gd name="T8" fmla="+- 0 9167 9097"/>
                <a:gd name="T9" fmla="*/ T8 w 120"/>
                <a:gd name="T10" fmla="+- 0 -505 -625"/>
                <a:gd name="T11" fmla="*/ -505 h 500"/>
                <a:gd name="T12" fmla="+- 0 9217 9097"/>
                <a:gd name="T13" fmla="*/ T12 w 120"/>
                <a:gd name="T14" fmla="+- 0 -505 -625"/>
                <a:gd name="T15" fmla="*/ -505 h 500"/>
                <a:gd name="T16" fmla="+- 0 9208 9097"/>
                <a:gd name="T17" fmla="*/ T16 w 120"/>
                <a:gd name="T18" fmla="+- 0 -525 -625"/>
                <a:gd name="T19" fmla="*/ -525 h 500"/>
              </a:gdLst>
              <a:ahLst/>
              <a:cxnLst>
                <a:cxn ang="0">
                  <a:pos x="T1" y="T3"/>
                </a:cxn>
                <a:cxn ang="0">
                  <a:pos x="T5" y="T7"/>
                </a:cxn>
                <a:cxn ang="0">
                  <a:pos x="T9" y="T11"/>
                </a:cxn>
                <a:cxn ang="0">
                  <a:pos x="T13" y="T15"/>
                </a:cxn>
                <a:cxn ang="0">
                  <a:pos x="T17" y="T19"/>
                </a:cxn>
              </a:cxnLst>
              <a:rect l="0" t="0" r="r" b="b"/>
              <a:pathLst>
                <a:path w="120" h="500">
                  <a:moveTo>
                    <a:pt x="111" y="100"/>
                  </a:moveTo>
                  <a:lnTo>
                    <a:pt x="70" y="100"/>
                  </a:lnTo>
                  <a:lnTo>
                    <a:pt x="70" y="120"/>
                  </a:lnTo>
                  <a:lnTo>
                    <a:pt x="120" y="120"/>
                  </a:lnTo>
                  <a:lnTo>
                    <a:pt x="111" y="100"/>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64819" y="3160664"/>
            <a:ext cx="1673571" cy="1475181"/>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745922" y="3278110"/>
            <a:ext cx="1438910" cy="104267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57866" y="3173200"/>
            <a:ext cx="1742218" cy="1462645"/>
          </a:xfrm>
          <a:prstGeom prst="rect">
            <a:avLst/>
          </a:prstGeom>
        </p:spPr>
      </p:pic>
      <p:grpSp>
        <p:nvGrpSpPr>
          <p:cNvPr id="7" name="Group 29"/>
          <p:cNvGrpSpPr/>
          <p:nvPr/>
        </p:nvGrpSpPr>
        <p:grpSpPr>
          <a:xfrm>
            <a:off x="1835551" y="1490175"/>
            <a:ext cx="5472898" cy="2163150"/>
            <a:chOff x="0" y="1051928"/>
            <a:chExt cx="5472898" cy="2163150"/>
          </a:xfrm>
        </p:grpSpPr>
        <p:sp>
          <p:nvSpPr>
            <p:cNvPr id="31" name="Rectangle 30"/>
            <p:cNvSpPr/>
            <p:nvPr/>
          </p:nvSpPr>
          <p:spPr>
            <a:xfrm>
              <a:off x="0" y="1051928"/>
              <a:ext cx="5472898" cy="21631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0" y="1051928"/>
              <a:ext cx="5472898" cy="21631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3765" tIns="22860" rIns="128016" bIns="22860" numCol="1" spcCol="1270" anchor="t" anchorCtr="0">
              <a:noAutofit/>
            </a:bodyPr>
            <a:lstStyle/>
            <a:p>
              <a:pPr marL="171450" lvl="1" indent="-171450" algn="just" defTabSz="800100">
                <a:lnSpc>
                  <a:spcPct val="150000"/>
                </a:lnSpc>
                <a:spcBef>
                  <a:spcPct val="0"/>
                </a:spcBef>
                <a:spcAft>
                  <a:spcPct val="20000"/>
                </a:spcAft>
                <a:buChar char="••"/>
              </a:pPr>
              <a:endParaRPr lang="en-US" sz="1800" kern="1200" dirty="0">
                <a:latin typeface="Palatino" panose="02040502050505030304" pitchFamily="18" charset="0"/>
              </a:endParaRPr>
            </a:p>
          </p:txBody>
        </p:sp>
      </p:grpSp>
      <p:sp>
        <p:nvSpPr>
          <p:cNvPr id="4" name="TextBox 3"/>
          <p:cNvSpPr txBox="1"/>
          <p:nvPr/>
        </p:nvSpPr>
        <p:spPr>
          <a:xfrm>
            <a:off x="282216" y="1374263"/>
            <a:ext cx="8609192" cy="1588127"/>
          </a:xfrm>
          <a:prstGeom prst="rect">
            <a:avLst/>
          </a:prstGeom>
          <a:noFill/>
        </p:spPr>
        <p:txBody>
          <a:bodyPr wrap="square" rtlCol="0">
            <a:spAutoFit/>
          </a:bodyPr>
          <a:lstStyle/>
          <a:p>
            <a:pPr marL="171450" lvl="1" indent="-171450" algn="just" defTabSz="800100">
              <a:spcBef>
                <a:spcPct val="0"/>
              </a:spcBef>
              <a:spcAft>
                <a:spcPct val="20000"/>
              </a:spcAft>
              <a:buChar char="••"/>
            </a:pPr>
            <a:r>
              <a:rPr lang="en-US" sz="1800" kern="1200" dirty="0">
                <a:latin typeface="Palatino" panose="02040502050505030304" pitchFamily="18" charset="0"/>
              </a:rPr>
              <a:t>VVPAT unit with connecting cable for CU.</a:t>
            </a:r>
          </a:p>
          <a:p>
            <a:pPr marL="171450" lvl="1" indent="-171450" algn="just" defTabSz="800100">
              <a:spcBef>
                <a:spcPct val="0"/>
              </a:spcBef>
              <a:spcAft>
                <a:spcPct val="20000"/>
              </a:spcAft>
              <a:buChar char="••"/>
            </a:pPr>
            <a:r>
              <a:rPr lang="en-US" sz="1800" kern="1200" dirty="0">
                <a:latin typeface="Palatino" panose="02040502050505030304" pitchFamily="18" charset="0"/>
              </a:rPr>
              <a:t>Battery pack (the battery is placed inside the battery compartment within the VVPAT unit)</a:t>
            </a:r>
          </a:p>
          <a:p>
            <a:pPr marL="171450" lvl="1" indent="-171450" algn="just" defTabSz="800100">
              <a:spcBef>
                <a:spcPct val="0"/>
              </a:spcBef>
              <a:spcAft>
                <a:spcPct val="20000"/>
              </a:spcAft>
              <a:buChar char="••"/>
            </a:pPr>
            <a:r>
              <a:rPr lang="en-US" sz="1800" kern="1200" dirty="0">
                <a:latin typeface="Palatino" panose="02040502050505030304" pitchFamily="18" charset="0"/>
              </a:rPr>
              <a:t>Paper roll (the paper roll is loaded in the paper roll compartment within the VVPAT unit).</a:t>
            </a:r>
            <a:endParaRPr lang="en-US" dirty="0"/>
          </a:p>
        </p:txBody>
      </p:sp>
      <p:pic>
        <p:nvPicPr>
          <p:cNvPr id="5" name="Picture 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065102" y="3174327"/>
            <a:ext cx="958879" cy="1461518"/>
          </a:xfrm>
          <a:prstGeom prst="rect">
            <a:avLst/>
          </a:prstGeom>
        </p:spPr>
      </p:pic>
    </p:spTree>
    <p:extLst>
      <p:ext uri="{BB962C8B-B14F-4D97-AF65-F5344CB8AC3E}">
        <p14:creationId xmlns="" xmlns:p14="http://schemas.microsoft.com/office/powerpoint/2010/main" val="4154456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76200">
              <a:lnSpc>
                <a:spcPct val="200000"/>
              </a:lnSpc>
              <a:buClrTx/>
              <a:buSzPct val="100000"/>
            </a:pPr>
            <a:r>
              <a:rPr lang="en-US" dirty="0"/>
              <a:t>VVPAT Carrying Case</a:t>
            </a:r>
          </a:p>
        </p:txBody>
      </p:sp>
      <p:sp>
        <p:nvSpPr>
          <p:cNvPr id="237" name="Google Shape;237;p16"/>
          <p:cNvSpPr txBox="1">
            <a:spLocks noGrp="1"/>
          </p:cNvSpPr>
          <p:nvPr>
            <p:ph type="body" idx="1"/>
          </p:nvPr>
        </p:nvSpPr>
        <p:spPr>
          <a:xfrm>
            <a:off x="282217" y="1361163"/>
            <a:ext cx="4326296" cy="3145500"/>
          </a:xfrm>
          <a:prstGeom prst="rect">
            <a:avLst/>
          </a:prstGeom>
        </p:spPr>
        <p:txBody>
          <a:bodyPr spcFirstLastPara="1" wrap="square" lIns="91425" tIns="91425" rIns="91425" bIns="91425" anchor="t" anchorCtr="0">
            <a:noAutofit/>
          </a:bodyPr>
          <a:lstStyle/>
          <a:p>
            <a:pPr>
              <a:lnSpc>
                <a:spcPct val="200000"/>
              </a:lnSpc>
              <a:spcBef>
                <a:spcPts val="0"/>
              </a:spcBef>
              <a:buClrTx/>
              <a:buSzPct val="100000"/>
              <a:buFont typeface="Wingdings" panose="05000000000000000000" pitchFamily="2" charset="2"/>
              <a:buChar char="ü"/>
            </a:pPr>
            <a:r>
              <a:rPr lang="en-US" sz="1800" dirty="0" smtClean="0"/>
              <a:t>is </a:t>
            </a:r>
            <a:r>
              <a:rPr lang="en-US" sz="1800" dirty="0"/>
              <a:t>made of </a:t>
            </a:r>
            <a:r>
              <a:rPr lang="en-US" sz="1800" dirty="0" smtClean="0"/>
              <a:t>plastic</a:t>
            </a:r>
          </a:p>
          <a:p>
            <a:pPr>
              <a:lnSpc>
                <a:spcPct val="200000"/>
              </a:lnSpc>
              <a:spcBef>
                <a:spcPts val="0"/>
              </a:spcBef>
              <a:buClrTx/>
              <a:buSzPct val="100000"/>
              <a:buFont typeface="Wingdings" panose="05000000000000000000" pitchFamily="2" charset="2"/>
              <a:buChar char="ü"/>
            </a:pPr>
            <a:r>
              <a:rPr lang="en-US" sz="1800" dirty="0" smtClean="0"/>
              <a:t>It </a:t>
            </a:r>
            <a:r>
              <a:rPr lang="en-US" sz="1800" dirty="0"/>
              <a:t>has a </a:t>
            </a:r>
            <a:r>
              <a:rPr lang="en-US" sz="1800" dirty="0" smtClean="0"/>
              <a:t>handle to </a:t>
            </a:r>
            <a:r>
              <a:rPr lang="en-US" sz="1800" dirty="0"/>
              <a:t>hold and carry and provides for four </a:t>
            </a:r>
            <a:r>
              <a:rPr lang="en-US" sz="1800" b="1" u="sng" dirty="0"/>
              <a:t>latches</a:t>
            </a:r>
            <a:r>
              <a:rPr lang="en-US" sz="1800" dirty="0"/>
              <a:t> </a:t>
            </a:r>
            <a:r>
              <a:rPr lang="en-US" sz="1800" dirty="0" smtClean="0"/>
              <a:t>to </a:t>
            </a:r>
            <a:r>
              <a:rPr lang="en-US" sz="1800" dirty="0"/>
              <a:t>lock the door and seal it.</a:t>
            </a:r>
          </a:p>
          <a:p>
            <a:pPr>
              <a:lnSpc>
                <a:spcPct val="200000"/>
              </a:lnSpc>
              <a:spcBef>
                <a:spcPts val="0"/>
              </a:spcBef>
              <a:buClrTx/>
              <a:buSzPct val="100000"/>
              <a:buFont typeface="Wingdings" panose="05000000000000000000" pitchFamily="2" charset="2"/>
              <a:buChar char="ü"/>
            </a:pP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29</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9"/>
          <p:cNvGrpSpPr>
            <a:grpSpLocks/>
          </p:cNvGrpSpPr>
          <p:nvPr/>
        </p:nvGrpSpPr>
        <p:grpSpPr bwMode="auto">
          <a:xfrm>
            <a:off x="5316704" y="1158775"/>
            <a:ext cx="3438525" cy="2828925"/>
            <a:chOff x="3072" y="1518"/>
            <a:chExt cx="5415" cy="4455"/>
          </a:xfrm>
        </p:grpSpPr>
        <p:pic>
          <p:nvPicPr>
            <p:cNvPr id="11"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72" y="1873"/>
              <a:ext cx="4906" cy="4100"/>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Freeform 25"/>
            <p:cNvSpPr>
              <a:spLocks/>
            </p:cNvSpPr>
            <p:nvPr/>
          </p:nvSpPr>
          <p:spPr bwMode="auto">
            <a:xfrm>
              <a:off x="5564" y="4168"/>
              <a:ext cx="120" cy="830"/>
            </a:xfrm>
            <a:custGeom>
              <a:avLst/>
              <a:gdLst>
                <a:gd name="T0" fmla="+- 0 5684 5564"/>
                <a:gd name="T1" fmla="*/ T0 w 120"/>
                <a:gd name="T2" fmla="+- 0 4878 4168"/>
                <a:gd name="T3" fmla="*/ 4878 h 830"/>
                <a:gd name="T4" fmla="+- 0 5634 5564"/>
                <a:gd name="T5" fmla="*/ T4 w 120"/>
                <a:gd name="T6" fmla="+- 0 4878 4168"/>
                <a:gd name="T7" fmla="*/ 4878 h 830"/>
                <a:gd name="T8" fmla="+- 0 5634 5564"/>
                <a:gd name="T9" fmla="*/ T8 w 120"/>
                <a:gd name="T10" fmla="+- 0 4897 4168"/>
                <a:gd name="T11" fmla="*/ 4897 h 830"/>
                <a:gd name="T12" fmla="+- 0 5675 5564"/>
                <a:gd name="T13" fmla="*/ T12 w 120"/>
                <a:gd name="T14" fmla="+- 0 4897 4168"/>
                <a:gd name="T15" fmla="*/ 4897 h 830"/>
                <a:gd name="T16" fmla="+- 0 5684 5564"/>
                <a:gd name="T17" fmla="*/ T16 w 120"/>
                <a:gd name="T18" fmla="+- 0 4878 4168"/>
                <a:gd name="T19" fmla="*/ 4878 h 830"/>
              </a:gdLst>
              <a:ahLst/>
              <a:cxnLst>
                <a:cxn ang="0">
                  <a:pos x="T1" y="T3"/>
                </a:cxn>
                <a:cxn ang="0">
                  <a:pos x="T5" y="T7"/>
                </a:cxn>
                <a:cxn ang="0">
                  <a:pos x="T9" y="T11"/>
                </a:cxn>
                <a:cxn ang="0">
                  <a:pos x="T13" y="T15"/>
                </a:cxn>
                <a:cxn ang="0">
                  <a:pos x="T17" y="T19"/>
                </a:cxn>
              </a:cxnLst>
              <a:rect l="0" t="0" r="r" b="b"/>
              <a:pathLst>
                <a:path w="120" h="830">
                  <a:moveTo>
                    <a:pt x="120" y="710"/>
                  </a:moveTo>
                  <a:lnTo>
                    <a:pt x="70" y="710"/>
                  </a:lnTo>
                  <a:lnTo>
                    <a:pt x="70" y="729"/>
                  </a:lnTo>
                  <a:lnTo>
                    <a:pt x="111" y="729"/>
                  </a:lnTo>
                  <a:lnTo>
                    <a:pt x="120" y="710"/>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 name="Freeform 15"/>
            <p:cNvSpPr>
              <a:spLocks/>
            </p:cNvSpPr>
            <p:nvPr/>
          </p:nvSpPr>
          <p:spPr bwMode="auto">
            <a:xfrm>
              <a:off x="7120" y="4532"/>
              <a:ext cx="1367" cy="120"/>
            </a:xfrm>
            <a:custGeom>
              <a:avLst/>
              <a:gdLst>
                <a:gd name="T0" fmla="+- 0 7240 7120"/>
                <a:gd name="T1" fmla="*/ T0 w 1367"/>
                <a:gd name="T2" fmla="+- 0 4583 4532"/>
                <a:gd name="T3" fmla="*/ 4583 h 120"/>
                <a:gd name="T4" fmla="+- 0 7220 7120"/>
                <a:gd name="T5" fmla="*/ T4 w 1367"/>
                <a:gd name="T6" fmla="+- 0 4583 4532"/>
                <a:gd name="T7" fmla="*/ 4583 h 120"/>
                <a:gd name="T8" fmla="+- 0 7220 7120"/>
                <a:gd name="T9" fmla="*/ T8 w 1367"/>
                <a:gd name="T10" fmla="+- 0 4603 4532"/>
                <a:gd name="T11" fmla="*/ 4603 h 120"/>
                <a:gd name="T12" fmla="+- 0 7240 7120"/>
                <a:gd name="T13" fmla="*/ T12 w 1367"/>
                <a:gd name="T14" fmla="+- 0 4603 4532"/>
                <a:gd name="T15" fmla="*/ 4603 h 120"/>
                <a:gd name="T16" fmla="+- 0 7240 7120"/>
                <a:gd name="T17" fmla="*/ T16 w 1367"/>
                <a:gd name="T18" fmla="+- 0 4583 4532"/>
                <a:gd name="T19" fmla="*/ 4583 h 120"/>
              </a:gdLst>
              <a:ahLst/>
              <a:cxnLst>
                <a:cxn ang="0">
                  <a:pos x="T1" y="T3"/>
                </a:cxn>
                <a:cxn ang="0">
                  <a:pos x="T5" y="T7"/>
                </a:cxn>
                <a:cxn ang="0">
                  <a:pos x="T9" y="T11"/>
                </a:cxn>
                <a:cxn ang="0">
                  <a:pos x="T13" y="T15"/>
                </a:cxn>
                <a:cxn ang="0">
                  <a:pos x="T17" y="T19"/>
                </a:cxn>
              </a:cxnLst>
              <a:rect l="0" t="0" r="r" b="b"/>
              <a:pathLst>
                <a:path w="1367" h="120">
                  <a:moveTo>
                    <a:pt x="120" y="51"/>
                  </a:moveTo>
                  <a:lnTo>
                    <a:pt x="100" y="51"/>
                  </a:lnTo>
                  <a:lnTo>
                    <a:pt x="100" y="71"/>
                  </a:lnTo>
                  <a:lnTo>
                    <a:pt x="120" y="71"/>
                  </a:lnTo>
                  <a:lnTo>
                    <a:pt x="120" y="51"/>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 name="Freeform 22"/>
            <p:cNvSpPr>
              <a:spLocks/>
            </p:cNvSpPr>
            <p:nvPr/>
          </p:nvSpPr>
          <p:spPr bwMode="auto">
            <a:xfrm>
              <a:off x="5440" y="1518"/>
              <a:ext cx="120" cy="448"/>
            </a:xfrm>
            <a:custGeom>
              <a:avLst/>
              <a:gdLst>
                <a:gd name="T0" fmla="+- 0 5560 5440"/>
                <a:gd name="T1" fmla="*/ T0 w 120"/>
                <a:gd name="T2" fmla="+- 0 1846 1518"/>
                <a:gd name="T3" fmla="*/ 1846 h 448"/>
                <a:gd name="T4" fmla="+- 0 5509 5440"/>
                <a:gd name="T5" fmla="*/ T4 w 120"/>
                <a:gd name="T6" fmla="+- 0 1846 1518"/>
                <a:gd name="T7" fmla="*/ 1846 h 448"/>
                <a:gd name="T8" fmla="+- 0 5509 5440"/>
                <a:gd name="T9" fmla="*/ T8 w 120"/>
                <a:gd name="T10" fmla="+- 0 1866 1518"/>
                <a:gd name="T11" fmla="*/ 1866 h 448"/>
                <a:gd name="T12" fmla="+- 0 5549 5440"/>
                <a:gd name="T13" fmla="*/ T12 w 120"/>
                <a:gd name="T14" fmla="+- 0 1866 1518"/>
                <a:gd name="T15" fmla="*/ 1866 h 448"/>
                <a:gd name="T16" fmla="+- 0 5560 5440"/>
                <a:gd name="T17" fmla="*/ T16 w 120"/>
                <a:gd name="T18" fmla="+- 0 1846 1518"/>
                <a:gd name="T19" fmla="*/ 1846 h 448"/>
              </a:gdLst>
              <a:ahLst/>
              <a:cxnLst>
                <a:cxn ang="0">
                  <a:pos x="T1" y="T3"/>
                </a:cxn>
                <a:cxn ang="0">
                  <a:pos x="T5" y="T7"/>
                </a:cxn>
                <a:cxn ang="0">
                  <a:pos x="T9" y="T11"/>
                </a:cxn>
                <a:cxn ang="0">
                  <a:pos x="T13" y="T15"/>
                </a:cxn>
                <a:cxn ang="0">
                  <a:pos x="T17" y="T19"/>
                </a:cxn>
              </a:cxnLst>
              <a:rect l="0" t="0" r="r" b="b"/>
              <a:pathLst>
                <a:path w="120" h="448">
                  <a:moveTo>
                    <a:pt x="120" y="328"/>
                  </a:moveTo>
                  <a:lnTo>
                    <a:pt x="69" y="328"/>
                  </a:lnTo>
                  <a:lnTo>
                    <a:pt x="69" y="348"/>
                  </a:lnTo>
                  <a:lnTo>
                    <a:pt x="109" y="348"/>
                  </a:lnTo>
                  <a:lnTo>
                    <a:pt x="120" y="328"/>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Up Arrow 3"/>
          <p:cNvSpPr/>
          <p:nvPr/>
        </p:nvSpPr>
        <p:spPr>
          <a:xfrm>
            <a:off x="7549138" y="2413591"/>
            <a:ext cx="223284" cy="604514"/>
          </a:xfrm>
          <a:prstGeom prst="upArrow">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5298573" y="2427762"/>
            <a:ext cx="223284" cy="604514"/>
          </a:xfrm>
          <a:prstGeom prst="upArrow">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6014497" y="2410042"/>
            <a:ext cx="223284" cy="604514"/>
          </a:xfrm>
          <a:prstGeom prst="upArrow">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a:off x="8250897" y="2402957"/>
            <a:ext cx="223284" cy="604514"/>
          </a:xfrm>
          <a:prstGeom prst="upArrow">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816374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Need for Electronic Voting Machines</a:t>
            </a:r>
            <a:endParaRPr dirty="0"/>
          </a:p>
        </p:txBody>
      </p:sp>
      <p:sp>
        <p:nvSpPr>
          <p:cNvPr id="237" name="Google Shape;237;p16"/>
          <p:cNvSpPr txBox="1">
            <a:spLocks noGrp="1"/>
          </p:cNvSpPr>
          <p:nvPr>
            <p:ph type="body" idx="1"/>
          </p:nvPr>
        </p:nvSpPr>
        <p:spPr>
          <a:xfrm>
            <a:off x="440377" y="1327350"/>
            <a:ext cx="8293076" cy="3145500"/>
          </a:xfrm>
          <a:prstGeom prst="rect">
            <a:avLst/>
          </a:prstGeom>
        </p:spPr>
        <p:txBody>
          <a:bodyPr spcFirstLastPara="1" wrap="square" lIns="91425" tIns="91425" rIns="91425" bIns="91425" anchor="t" anchorCtr="0">
            <a:noAutofit/>
          </a:bodyPr>
          <a:lstStyle/>
          <a:p>
            <a:pPr marL="342900" lvl="0" indent="-342900" algn="just">
              <a:lnSpc>
                <a:spcPct val="150000"/>
              </a:lnSpc>
              <a:buClrTx/>
              <a:buFont typeface="Wingdings" panose="05000000000000000000" pitchFamily="2" charset="2"/>
              <a:buChar char="ü"/>
            </a:pPr>
            <a:r>
              <a:rPr lang="en-US" sz="1800" dirty="0" smtClean="0"/>
              <a:t>can </a:t>
            </a:r>
            <a:r>
              <a:rPr lang="en-US" sz="1800" dirty="0"/>
              <a:t>be reused in subsequent elections by simply pressing a button to erase the votes recorded in the earlier poll and changing the ballot paper in the </a:t>
            </a:r>
            <a:r>
              <a:rPr lang="en-US" sz="1800" dirty="0" smtClean="0"/>
              <a:t>BU.</a:t>
            </a:r>
            <a:endParaRPr lang="en-IN" sz="1800" dirty="0"/>
          </a:p>
          <a:p>
            <a:pPr marL="342900" lvl="0" indent="-342900" algn="just">
              <a:lnSpc>
                <a:spcPct val="150000"/>
              </a:lnSpc>
              <a:buClrTx/>
              <a:buFont typeface="Wingdings" panose="05000000000000000000" pitchFamily="2" charset="2"/>
              <a:buChar char="ü"/>
            </a:pPr>
            <a:r>
              <a:rPr lang="en-US" sz="1800" dirty="0"/>
              <a:t>The voter has to only press a button against the candidate of his / her choice to cast a vote. An audio-visual signal confirms to the voter that the vote has been recorded.</a:t>
            </a:r>
            <a:endParaRPr lang="en-IN" sz="1800" dirty="0"/>
          </a:p>
          <a:p>
            <a:pPr marL="76200" lvl="0" indent="0" algn="l" rtl="0">
              <a:lnSpc>
                <a:spcPct val="150000"/>
              </a:lnSpc>
              <a:spcBef>
                <a:spcPts val="0"/>
              </a:spcBef>
              <a:spcAft>
                <a:spcPts val="0"/>
              </a:spcAft>
              <a:buClrTx/>
              <a:buSzPts val="2400"/>
              <a:buNone/>
            </a:pP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843437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smtClean="0"/>
              <a:t>Exploded View of the VVPAT - 1</a:t>
            </a:r>
            <a:endParaRPr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grpSp>
        <p:nvGrpSpPr>
          <p:cNvPr id="5"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1721" y="1514122"/>
            <a:ext cx="2921903" cy="3027114"/>
          </a:xfrm>
          <a:prstGeom prst="rect">
            <a:avLst/>
          </a:prstGeom>
        </p:spPr>
      </p:pic>
      <p:sp>
        <p:nvSpPr>
          <p:cNvPr id="4" name="Rectangle 3"/>
          <p:cNvSpPr/>
          <p:nvPr/>
        </p:nvSpPr>
        <p:spPr>
          <a:xfrm>
            <a:off x="3881535" y="1427591"/>
            <a:ext cx="5010538" cy="3000821"/>
          </a:xfrm>
          <a:prstGeom prst="rect">
            <a:avLst/>
          </a:prstGeom>
        </p:spPr>
        <p:txBody>
          <a:bodyPr wrap="square">
            <a:spAutoFit/>
          </a:bodyPr>
          <a:lstStyle/>
          <a:p>
            <a:pPr marL="270510" marR="74295" indent="-270510">
              <a:lnSpc>
                <a:spcPct val="150000"/>
              </a:lnSpc>
              <a:tabLst>
                <a:tab pos="1143000" algn="l"/>
              </a:tabLst>
            </a:pPr>
            <a:r>
              <a:rPr lang="en-US" sz="1800" spc="5" dirty="0">
                <a:latin typeface="Palatino" panose="02040502050505030304" pitchFamily="18" charset="0"/>
                <a:ea typeface="Bookman Old Style" panose="02050604050505020204" pitchFamily="18" charset="0"/>
                <a:cs typeface="Bookman Old Style" panose="02050604050505020204" pitchFamily="18" charset="0"/>
              </a:rPr>
              <a:t>1</a:t>
            </a:r>
            <a:r>
              <a:rPr lang="en-US" sz="1800" dirty="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w</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-ON </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L</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ED</a:t>
            </a:r>
            <a:r>
              <a:rPr lang="en-US" sz="1800" dirty="0" smtClean="0">
                <a:latin typeface="Palatino" panose="02040502050505030304" pitchFamily="18" charset="0"/>
                <a:ea typeface="Calibri" panose="020F0502020204030204" pitchFamily="34" charset="0"/>
                <a:cs typeface="Mangal" panose="02040503050203030202" pitchFamily="18" charset="0"/>
              </a:rPr>
              <a:t> </a:t>
            </a:r>
            <a:endParaRPr lang="en-IN" sz="1800" dirty="0" smtClean="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150000"/>
              </a:lnSpc>
              <a:tabLst>
                <a:tab pos="1143000" algn="l"/>
              </a:tabLs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2</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Bal</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l</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ot Slip V</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i</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wing Wi</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n</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dow</a:t>
            </a:r>
            <a:r>
              <a:rPr lang="en-US" sz="1800" dirty="0" smtClean="0">
                <a:latin typeface="Palatino" panose="02040502050505030304" pitchFamily="18" charset="0"/>
                <a:ea typeface="Calibri" panose="020F0502020204030204" pitchFamily="34" charset="0"/>
                <a:cs typeface="Mangal" panose="02040503050203030202" pitchFamily="18" charset="0"/>
              </a:rPr>
              <a:t> </a:t>
            </a:r>
            <a:endParaRPr lang="en-IN" sz="1800" dirty="0" smtClean="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150000"/>
              </a:lnSpc>
              <a:tabLst>
                <a:tab pos="1143000" algn="l"/>
              </a:tabLs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3</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a</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ll</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Compartm</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nt</a:t>
            </a:r>
            <a:r>
              <a:rPr lang="en-US" sz="1800" dirty="0" smtClean="0">
                <a:latin typeface="Palatino" panose="02040502050505030304" pitchFamily="18" charset="0"/>
                <a:ea typeface="Calibri" panose="020F0502020204030204" pitchFamily="34" charset="0"/>
                <a:cs typeface="Mangal" panose="02040503050203030202" pitchFamily="18" charset="0"/>
              </a:rPr>
              <a:t> </a:t>
            </a:r>
            <a:endParaRPr lang="en-IN" sz="1800" dirty="0" smtClean="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150000"/>
              </a:lnSpc>
              <a:tabLst>
                <a:tab pos="1143000" algn="l"/>
              </a:tabLs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4</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a</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ll</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Compartm</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nt</a:t>
            </a:r>
            <a:r>
              <a:rPr lang="en-US" sz="1800" spc="-10"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D</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dirty="0" smtClean="0">
                <a:latin typeface="Palatino" panose="02040502050505030304" pitchFamily="18" charset="0"/>
                <a:ea typeface="Calibri" panose="020F0502020204030204" pitchFamily="34" charset="0"/>
                <a:cs typeface="Mangal" panose="02040503050203030202" pitchFamily="18" charset="0"/>
              </a:rPr>
              <a:t> </a:t>
            </a:r>
            <a:endParaRPr lang="en-IN" sz="1800" dirty="0" smtClean="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150000"/>
              </a:lnSpc>
              <a:tabLst>
                <a:tab pos="1143000" algn="l"/>
              </a:tabLs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5</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Latch</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s</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f</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a</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ll</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Compartm</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nt</a:t>
            </a:r>
            <a:r>
              <a:rPr lang="en-US" sz="1800" spc="-10"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D</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dirty="0" smtClean="0">
                <a:latin typeface="Palatino" panose="02040502050505030304" pitchFamily="18" charset="0"/>
                <a:ea typeface="Calibri" panose="020F0502020204030204" pitchFamily="34" charset="0"/>
                <a:cs typeface="Mangal" panose="02040503050203030202" pitchFamily="18" charset="0"/>
              </a:rPr>
              <a:t> </a:t>
            </a:r>
            <a:endParaRPr lang="en-IN" sz="1800" dirty="0" smtClean="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150000"/>
              </a:lnSpc>
              <a:tabLst>
                <a:tab pos="1143000" algn="l"/>
              </a:tabLs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6</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Bal</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l</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ot Slips Co</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m</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part</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m</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ent</a:t>
            </a:r>
            <a:r>
              <a:rPr lang="en-US" sz="1800" dirty="0" smtClean="0">
                <a:latin typeface="Palatino" panose="02040502050505030304" pitchFamily="18" charset="0"/>
                <a:ea typeface="Calibri" panose="020F0502020204030204" pitchFamily="34" charset="0"/>
                <a:cs typeface="Mangal" panose="02040503050203030202" pitchFamily="18" charset="0"/>
              </a:rPr>
              <a:t> </a:t>
            </a:r>
            <a:endParaRPr lang="en-IN" sz="1800" dirty="0" smtClean="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150000"/>
              </a:lnSpc>
              <a:tabLst>
                <a:tab pos="1143000" algn="l"/>
              </a:tabLs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7</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Bal</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l</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ot Slips Co</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m</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part</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m</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ent Door</a:t>
            </a:r>
            <a:endParaRPr lang="en-IN" sz="1800" dirty="0">
              <a:effectLst/>
              <a:latin typeface="Palatino" panose="02040502050505030304" pitchFamily="18" charset="0"/>
              <a:ea typeface="Calibri" panose="020F0502020204030204" pitchFamily="34" charset="0"/>
              <a:cs typeface="Mangal" panose="02040503050203030202" pitchFamily="18" charset="0"/>
            </a:endParaRPr>
          </a:p>
        </p:txBody>
      </p:sp>
      <p:sp>
        <p:nvSpPr>
          <p:cNvPr id="2" name="TextBox 1"/>
          <p:cNvSpPr txBox="1"/>
          <p:nvPr/>
        </p:nvSpPr>
        <p:spPr>
          <a:xfrm>
            <a:off x="7259216" y="4650573"/>
            <a:ext cx="914400" cy="307777"/>
          </a:xfrm>
          <a:prstGeom prst="rect">
            <a:avLst/>
          </a:prstGeom>
          <a:noFill/>
        </p:spPr>
        <p:txBody>
          <a:bodyPr wrap="square" rtlCol="0">
            <a:spAutoFit/>
          </a:body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5298" y="1333510"/>
            <a:ext cx="3630863" cy="3534611"/>
          </a:xfrm>
          <a:prstGeom prst="rect">
            <a:avLst/>
          </a:prstGeom>
        </p:spPr>
      </p:pic>
      <p:sp>
        <p:nvSpPr>
          <p:cNvPr id="63" name="Rectangle 62"/>
          <p:cNvSpPr/>
          <p:nvPr/>
        </p:nvSpPr>
        <p:spPr>
          <a:xfrm>
            <a:off x="4608512" y="1611698"/>
            <a:ext cx="4264899" cy="3000821"/>
          </a:xfrm>
          <a:prstGeom prst="rect">
            <a:avLst/>
          </a:prstGeom>
        </p:spPr>
        <p:txBody>
          <a:bodyPr wrap="square">
            <a:spAutoFit/>
          </a:bodyPr>
          <a:lstStyle/>
          <a:p>
            <a:pPr marL="342900" marR="74295" indent="-342900">
              <a:lnSpc>
                <a:spcPct val="150000"/>
              </a:lnSpc>
              <a:buAutoNum type="arabicPeriod" startAt="6"/>
              <a:tabLst>
                <a:tab pos="1143000" algn="l"/>
              </a:tabLst>
            </a:pP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Bal</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l</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ot </a:t>
            </a:r>
            <a:r>
              <a:rPr lang="en-US" sz="1800" dirty="0">
                <a:latin typeface="Palatino" panose="02040502050505030304" pitchFamily="18" charset="0"/>
                <a:ea typeface="Bookman Old Style" panose="02050604050505020204" pitchFamily="18" charset="0"/>
                <a:cs typeface="Bookman Old Style" panose="02050604050505020204" pitchFamily="18" charset="0"/>
              </a:rPr>
              <a:t>slips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co</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m</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part</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m</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ent</a:t>
            </a:r>
            <a:endParaRPr lang="en-IN" sz="1800" dirty="0" smtClean="0">
              <a:latin typeface="Palatino" panose="02040502050505030304" pitchFamily="18" charset="0"/>
              <a:ea typeface="Bookman Old Style" panose="02050604050505020204" pitchFamily="18" charset="0"/>
              <a:cs typeface="Mangal" panose="02040503050203030202" pitchFamily="18" charset="0"/>
            </a:endParaRPr>
          </a:p>
          <a:p>
            <a:pPr marL="342900" marR="74295" indent="-342900">
              <a:lnSpc>
                <a:spcPct val="150000"/>
              </a:lnSpc>
              <a:buAutoNum type="arabicPeriod" startAt="6"/>
              <a:tabLst>
                <a:tab pos="1143000" algn="l"/>
              </a:tabLst>
            </a:pP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Bal</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l</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ot </a:t>
            </a:r>
            <a:r>
              <a:rPr lang="en-US" sz="1800" dirty="0">
                <a:latin typeface="Palatino" panose="02040502050505030304" pitchFamily="18" charset="0"/>
                <a:ea typeface="Bookman Old Style" panose="02050604050505020204" pitchFamily="18" charset="0"/>
                <a:cs typeface="Bookman Old Style" panose="02050604050505020204" pitchFamily="18" charset="0"/>
              </a:rPr>
              <a:t>slips co</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m</a:t>
            </a:r>
            <a:r>
              <a:rPr lang="en-US" sz="1800" dirty="0">
                <a:latin typeface="Palatino" panose="02040502050505030304" pitchFamily="18" charset="0"/>
                <a:ea typeface="Bookman Old Style" panose="02050604050505020204" pitchFamily="18" charset="0"/>
                <a:cs typeface="Bookman Old Style" panose="02050604050505020204" pitchFamily="18" charset="0"/>
              </a:rPr>
              <a:t>part</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m</a:t>
            </a:r>
            <a:r>
              <a:rPr lang="en-US" sz="1800" dirty="0">
                <a:latin typeface="Palatino" panose="02040502050505030304" pitchFamily="18" charset="0"/>
                <a:ea typeface="Bookman Old Style" panose="02050604050505020204" pitchFamily="18" charset="0"/>
                <a:cs typeface="Bookman Old Style" panose="02050604050505020204" pitchFamily="18" charset="0"/>
              </a:rPr>
              <a:t>ent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door</a:t>
            </a:r>
          </a:p>
          <a:p>
            <a:pPr marL="342900" marR="74295" indent="-342900">
              <a:lnSpc>
                <a:spcPct val="150000"/>
              </a:lnSpc>
              <a:buAutoNum type="arabicPeriod" startAt="6"/>
              <a:tabLst>
                <a:tab pos="1143000" algn="l"/>
              </a:tabLst>
            </a:pPr>
            <a:r>
              <a:rPr lang="en-US" sz="1800" dirty="0" smtClean="0">
                <a:latin typeface="Palatino" panose="02040502050505030304" pitchFamily="18" charset="0"/>
              </a:rPr>
              <a:t>Battery compartment</a:t>
            </a:r>
            <a:endParaRPr lang="en-IN" sz="1800" dirty="0">
              <a:latin typeface="Palatino" panose="02040502050505030304" pitchFamily="18" charset="0"/>
            </a:endParaRPr>
          </a:p>
          <a:p>
            <a:pPr marL="342900" marR="74295" indent="-342900">
              <a:lnSpc>
                <a:spcPct val="150000"/>
              </a:lnSpc>
              <a:buAutoNum type="arabicPeriod" startAt="6"/>
              <a:tabLst>
                <a:tab pos="1143000" algn="l"/>
              </a:tabLst>
            </a:pPr>
            <a:r>
              <a:rPr lang="en-US" sz="1800" dirty="0" smtClean="0">
                <a:latin typeface="Palatino" panose="02040502050505030304" pitchFamily="18" charset="0"/>
              </a:rPr>
              <a:t>Battery </a:t>
            </a:r>
            <a:r>
              <a:rPr lang="en-US" sz="1800" dirty="0">
                <a:latin typeface="Palatino" panose="02040502050505030304" pitchFamily="18" charset="0"/>
              </a:rPr>
              <a:t>compartment </a:t>
            </a:r>
            <a:r>
              <a:rPr lang="en-US" sz="1800" dirty="0" smtClean="0">
                <a:latin typeface="Palatino" panose="02040502050505030304" pitchFamily="18" charset="0"/>
              </a:rPr>
              <a:t>door</a:t>
            </a:r>
            <a:endParaRPr lang="en-IN" sz="1800" dirty="0">
              <a:latin typeface="Palatino" panose="02040502050505030304" pitchFamily="18" charset="0"/>
            </a:endParaRPr>
          </a:p>
          <a:p>
            <a:pPr marL="342900" marR="74295" indent="-342900">
              <a:lnSpc>
                <a:spcPct val="150000"/>
              </a:lnSpc>
              <a:buAutoNum type="arabicPeriod" startAt="6"/>
              <a:tabLst>
                <a:tab pos="1143000" algn="l"/>
              </a:tabLst>
            </a:pPr>
            <a:r>
              <a:rPr lang="en-US" sz="1800" dirty="0" smtClean="0">
                <a:latin typeface="Palatino" panose="02040502050505030304" pitchFamily="18" charset="0"/>
              </a:rPr>
              <a:t>Connector compartment</a:t>
            </a:r>
            <a:endParaRPr lang="en-IN" sz="1800" dirty="0">
              <a:latin typeface="Palatino" panose="02040502050505030304" pitchFamily="18" charset="0"/>
            </a:endParaRPr>
          </a:p>
          <a:p>
            <a:pPr marL="342900" marR="74295" indent="-342900">
              <a:lnSpc>
                <a:spcPct val="150000"/>
              </a:lnSpc>
              <a:buAutoNum type="arabicPeriod" startAt="6"/>
              <a:tabLst>
                <a:tab pos="1143000" algn="l"/>
              </a:tabLst>
            </a:pPr>
            <a:r>
              <a:rPr lang="en-US" sz="1800" dirty="0" smtClean="0">
                <a:latin typeface="Palatino" panose="02040502050505030304" pitchFamily="18" charset="0"/>
              </a:rPr>
              <a:t>Connector </a:t>
            </a:r>
            <a:r>
              <a:rPr lang="en-US" sz="1800" dirty="0">
                <a:latin typeface="Palatino" panose="02040502050505030304" pitchFamily="18" charset="0"/>
              </a:rPr>
              <a:t>compartment </a:t>
            </a:r>
            <a:r>
              <a:rPr lang="en-US" sz="1800" dirty="0" smtClean="0">
                <a:latin typeface="Palatino" panose="02040502050505030304" pitchFamily="18" charset="0"/>
              </a:rPr>
              <a:t>door</a:t>
            </a:r>
            <a:endParaRPr lang="en-IN" sz="1800" dirty="0">
              <a:latin typeface="Palatino" panose="02040502050505030304" pitchFamily="18" charset="0"/>
            </a:endParaRPr>
          </a:p>
          <a:p>
            <a:pPr marL="342900" marR="74295" indent="-342900">
              <a:lnSpc>
                <a:spcPct val="150000"/>
              </a:lnSpc>
              <a:buFont typeface="+mj-lt"/>
              <a:buAutoNum type="arabicPeriod" startAt="17"/>
              <a:tabLst>
                <a:tab pos="1143000" algn="l"/>
              </a:tabLst>
            </a:pPr>
            <a:r>
              <a:rPr lang="en-US" sz="1800" dirty="0" smtClean="0">
                <a:latin typeface="Palatino" panose="02040502050505030304" pitchFamily="18" charset="0"/>
              </a:rPr>
              <a:t>BU </a:t>
            </a:r>
            <a:r>
              <a:rPr lang="en-US" sz="1800" dirty="0">
                <a:latin typeface="Palatino" panose="02040502050505030304" pitchFamily="18" charset="0"/>
              </a:rPr>
              <a:t>connector</a:t>
            </a:r>
            <a:endParaRPr lang="en-IN" sz="1800" dirty="0">
              <a:latin typeface="Palatino" panose="02040502050505030304" pitchFamily="18" charset="0"/>
            </a:endParaRPr>
          </a:p>
        </p:txBody>
      </p:sp>
      <p:sp>
        <p:nvSpPr>
          <p:cNvPr id="64"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smtClean="0"/>
              <a:t>Exploded View of the VVPAT - 2</a:t>
            </a:r>
            <a:endParaRPr dirty="0"/>
          </a:p>
        </p:txBody>
      </p:sp>
      <p:grpSp>
        <p:nvGrpSpPr>
          <p:cNvPr id="2" name="Google Shape;239;p16"/>
          <p:cNvGrpSpPr/>
          <p:nvPr/>
        </p:nvGrpSpPr>
        <p:grpSpPr>
          <a:xfrm>
            <a:off x="282216" y="590918"/>
            <a:ext cx="369505" cy="369505"/>
            <a:chOff x="2594050" y="1631825"/>
            <a:chExt cx="439625" cy="439625"/>
          </a:xfrm>
        </p:grpSpPr>
        <p:sp>
          <p:nvSpPr>
            <p:cNvPr id="66"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7259216" y="4650573"/>
            <a:ext cx="914400" cy="307777"/>
          </a:xfrm>
          <a:prstGeom prst="rect">
            <a:avLst/>
          </a:prstGeom>
          <a:noFill/>
        </p:spPr>
        <p:txBody>
          <a:bodyPr wrap="square" rtlCol="0">
            <a:spAutoFit/>
          </a:body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319455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0962" y="1588008"/>
            <a:ext cx="3751535" cy="3048491"/>
          </a:xfrm>
          <a:prstGeom prst="rect">
            <a:avLst/>
          </a:prstGeom>
        </p:spPr>
      </p:pic>
      <p:sp>
        <p:nvSpPr>
          <p:cNvPr id="6" name="Rectangle 5"/>
          <p:cNvSpPr/>
          <p:nvPr/>
        </p:nvSpPr>
        <p:spPr>
          <a:xfrm>
            <a:off x="4142792" y="1565556"/>
            <a:ext cx="4777273" cy="2308324"/>
          </a:xfrm>
          <a:prstGeom prst="rect">
            <a:avLst/>
          </a:prstGeom>
        </p:spPr>
        <p:txBody>
          <a:bodyPr wrap="square">
            <a:spAutoFit/>
          </a:bodyPr>
          <a:lstStyle/>
          <a:p>
            <a:pPr marL="342900" marR="74295" indent="-342900">
              <a:lnSpc>
                <a:spcPct val="200000"/>
              </a:lnSpc>
              <a:buFont typeface="+mj-lt"/>
              <a:buAutoNum type="arabicPeriod" startAt="12"/>
              <a:tabLst>
                <a:tab pos="1143000" algn="l"/>
              </a:tabLst>
            </a:pP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Spindle</a:t>
            </a:r>
            <a:r>
              <a:rPr lang="en-US" sz="1800" dirty="0" smtClean="0">
                <a:latin typeface="Palatino" panose="02040502050505030304" pitchFamily="18" charset="0"/>
                <a:ea typeface="Calibri" panose="020F0502020204030204" pitchFamily="34" charset="0"/>
                <a:cs typeface="Mangal" panose="02040503050203030202" pitchFamily="18" charset="0"/>
              </a:rPr>
              <a:t> </a:t>
            </a:r>
            <a:endParaRPr lang="en-IN" sz="1800" dirty="0" smtClean="0">
              <a:latin typeface="Palatino" panose="02040502050505030304" pitchFamily="18" charset="0"/>
              <a:ea typeface="Calibri" panose="020F0502020204030204" pitchFamily="34" charset="0"/>
              <a:cs typeface="Mangal" panose="02040503050203030202" pitchFamily="18" charset="0"/>
            </a:endParaRPr>
          </a:p>
          <a:p>
            <a:pPr marL="342900" marR="74295" indent="-342900">
              <a:lnSpc>
                <a:spcPct val="200000"/>
              </a:lnSpc>
              <a:buFont typeface="+mj-lt"/>
              <a:buAutoNum type="arabicPeriod" startAt="12"/>
              <a:tabLst>
                <a:tab pos="1143000" algn="l"/>
              </a:tabLst>
            </a:pP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a</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Ins</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rti</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n</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Guide</a:t>
            </a:r>
            <a:r>
              <a:rPr lang="en-US" sz="1800" dirty="0" smtClean="0">
                <a:latin typeface="Palatino" panose="02040502050505030304" pitchFamily="18" charset="0"/>
                <a:ea typeface="Calibri" panose="020F0502020204030204" pitchFamily="34" charset="0"/>
                <a:cs typeface="Mangal" panose="02040503050203030202" pitchFamily="18" charset="0"/>
              </a:rPr>
              <a:t> </a:t>
            </a:r>
            <a:endParaRPr lang="en-IN" sz="1800" dirty="0" smtClean="0">
              <a:latin typeface="Palatino" panose="02040502050505030304" pitchFamily="18" charset="0"/>
              <a:ea typeface="Calibri" panose="020F0502020204030204" pitchFamily="34" charset="0"/>
              <a:cs typeface="Mangal" panose="02040503050203030202" pitchFamily="18" charset="0"/>
            </a:endParaRPr>
          </a:p>
          <a:p>
            <a:pPr marL="342900" indent="-342900">
              <a:lnSpc>
                <a:spcPct val="200000"/>
              </a:lnSpc>
              <a:buFont typeface="+mj-lt"/>
              <a:buAutoNum type="arabicPeriod" startAt="12"/>
            </a:pP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a</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 Feed</a:t>
            </a:r>
            <a:r>
              <a:rPr lang="en-US" sz="1800" spc="-10"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Knob</a:t>
            </a:r>
          </a:p>
          <a:p>
            <a:pPr marL="342900" indent="-342900">
              <a:lnSpc>
                <a:spcPct val="200000"/>
              </a:lnSpc>
              <a:buFont typeface="+mj-lt"/>
              <a:buAutoNum type="arabicPeriod" startAt="24"/>
            </a:pPr>
            <a:r>
              <a:rPr lang="en-US" sz="1800" dirty="0" smtClean="0">
                <a:latin typeface="Palatino" panose="02040502050505030304" pitchFamily="18" charset="0"/>
              </a:rPr>
              <a:t>Paper Deflector Mechanical Assembly</a:t>
            </a:r>
            <a:endParaRPr lang="en-IN" sz="1800" dirty="0">
              <a:latin typeface="Palatino" panose="02040502050505030304" pitchFamily="18" charset="0"/>
            </a:endParaRPr>
          </a:p>
        </p:txBody>
      </p:sp>
      <p:grpSp>
        <p:nvGrpSpPr>
          <p:cNvPr id="2" name="Google Shape;239;p16"/>
          <p:cNvGrpSpPr/>
          <p:nvPr/>
        </p:nvGrpSpPr>
        <p:grpSpPr>
          <a:xfrm>
            <a:off x="282216" y="590918"/>
            <a:ext cx="369505" cy="369505"/>
            <a:chOff x="2594050" y="1631825"/>
            <a:chExt cx="439625" cy="439625"/>
          </a:xfrm>
        </p:grpSpPr>
        <p:sp>
          <p:nvSpPr>
            <p:cNvPr id="8"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36;p16"/>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en-US" dirty="0" smtClean="0"/>
              <a:t>Exploded View of the VVPAT - 3</a:t>
            </a:r>
            <a:endParaRPr dirty="0"/>
          </a:p>
        </p:txBody>
      </p:sp>
      <p:sp>
        <p:nvSpPr>
          <p:cNvPr id="14" name="TextBox 13"/>
          <p:cNvSpPr txBox="1"/>
          <p:nvPr/>
        </p:nvSpPr>
        <p:spPr>
          <a:xfrm>
            <a:off x="7259216" y="4650573"/>
            <a:ext cx="914400" cy="307777"/>
          </a:xfrm>
          <a:prstGeom prst="rect">
            <a:avLst/>
          </a:prstGeom>
          <a:noFill/>
        </p:spPr>
        <p:txBody>
          <a:bodyPr wrap="square" rtlCol="0">
            <a:spAutoFit/>
          </a:body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3231167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5644" y="1450493"/>
            <a:ext cx="3518568" cy="3283596"/>
          </a:xfrm>
          <a:prstGeom prst="rect">
            <a:avLst/>
          </a:prstGeom>
        </p:spPr>
      </p:pic>
      <p:sp>
        <p:nvSpPr>
          <p:cNvPr id="7" name="Rectangle 6"/>
          <p:cNvSpPr/>
          <p:nvPr/>
        </p:nvSpPr>
        <p:spPr>
          <a:xfrm>
            <a:off x="3844212" y="2035302"/>
            <a:ext cx="5066523" cy="1077218"/>
          </a:xfrm>
          <a:prstGeom prst="rect">
            <a:avLst/>
          </a:prstGeom>
        </p:spPr>
        <p:txBody>
          <a:bodyPr wrap="square">
            <a:spAutoFit/>
          </a:bodyPr>
          <a:lstStyle/>
          <a:p>
            <a:pPr marL="270510" marR="74295" indent="-270510">
              <a:lnSpc>
                <a:spcPct val="150000"/>
              </a:lnSpc>
              <a:spcBef>
                <a:spcPts val="600"/>
              </a:spcBef>
              <a:spcAft>
                <a:spcPts val="600"/>
              </a:spcAft>
              <a:tabLst>
                <a:tab pos="1143000" algn="l"/>
              </a:tabLs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18</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Latch for Ballot Slips Compart</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m</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nt</a:t>
            </a:r>
            <a:r>
              <a:rPr lang="en-US" sz="1800" dirty="0" smtClean="0">
                <a:latin typeface="Palatino" panose="02040502050505030304" pitchFamily="18" charset="0"/>
                <a:ea typeface="Calibri" panose="020F0502020204030204" pitchFamily="34" charset="0"/>
                <a:cs typeface="Mangal" panose="02040503050203030202" pitchFamily="18" charset="0"/>
              </a:rPr>
              <a:t>  </a:t>
            </a:r>
            <a:endParaRPr lang="en-IN" sz="1800" dirty="0" smtClean="0">
              <a:latin typeface="Palatino" panose="02040502050505030304" pitchFamily="18" charset="0"/>
              <a:ea typeface="Calibri" panose="020F0502020204030204" pitchFamily="34" charset="0"/>
              <a:cs typeface="Mangal" panose="02040503050203030202" pitchFamily="18" charset="0"/>
            </a:endParaRPr>
          </a:p>
          <a:p>
            <a:pPr>
              <a:lnSpc>
                <a:spcPct val="150000"/>
              </a:lnSpc>
              <a:spcBef>
                <a:spcPts val="600"/>
              </a:spcBef>
              <a:spcAft>
                <a:spcPts val="600"/>
              </a:spcAf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23</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Lo</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c</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k - Unlock Switch for Pap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 Roll</a:t>
            </a:r>
            <a:endParaRPr lang="en-IN" sz="1800" dirty="0">
              <a:latin typeface="Palatino" panose="02040502050505030304" pitchFamily="18" charset="0"/>
            </a:endParaRPr>
          </a:p>
        </p:txBody>
      </p:sp>
      <p:grpSp>
        <p:nvGrpSpPr>
          <p:cNvPr id="2" name="Google Shape;239;p16"/>
          <p:cNvGrpSpPr/>
          <p:nvPr/>
        </p:nvGrpSpPr>
        <p:grpSpPr>
          <a:xfrm>
            <a:off x="294651" y="603353"/>
            <a:ext cx="369505" cy="369505"/>
            <a:chOff x="2594050" y="1631825"/>
            <a:chExt cx="439625" cy="439625"/>
          </a:xfrm>
        </p:grpSpPr>
        <p:sp>
          <p:nvSpPr>
            <p:cNvPr id="9"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36;p16"/>
          <p:cNvSpPr txBox="1">
            <a:spLocks/>
          </p:cNvSpPr>
          <p:nvPr/>
        </p:nvSpPr>
        <p:spPr>
          <a:xfrm>
            <a:off x="826710" y="386354"/>
            <a:ext cx="5492400"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Palatino" panose="02040502050505030304" pitchFamily="18" charset="0"/>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n-IN" dirty="0" smtClean="0"/>
              <a:t>Exploded View of the VVPAT - 4</a:t>
            </a:r>
            <a:endParaRPr lang="en-IN" dirty="0"/>
          </a:p>
        </p:txBody>
      </p:sp>
      <p:sp>
        <p:nvSpPr>
          <p:cNvPr id="14" name="TextBox 13"/>
          <p:cNvSpPr txBox="1"/>
          <p:nvPr/>
        </p:nvSpPr>
        <p:spPr>
          <a:xfrm>
            <a:off x="7259216" y="4650573"/>
            <a:ext cx="914400" cy="307777"/>
          </a:xfrm>
          <a:prstGeom prst="rect">
            <a:avLst/>
          </a:prstGeom>
          <a:noFill/>
        </p:spPr>
        <p:txBody>
          <a:bodyPr wrap="square" rtlCol="0">
            <a:spAutoFit/>
          </a:body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3350844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 xmlns:a14="http://schemas.microsoft.com/office/drawing/2010/main" val="0"/>
              </a:ext>
            </a:extLst>
          </a:blip>
          <a:srcRect t="17219" r="5426" b="12984"/>
          <a:stretch/>
        </p:blipFill>
        <p:spPr>
          <a:xfrm>
            <a:off x="2851980" y="1404573"/>
            <a:ext cx="1087303" cy="1492899"/>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pic>
        <p:nvPicPr>
          <p:cNvPr id="8" name="Picture 7"/>
          <p:cNvPicPr>
            <a:picLocks noChangeAspect="1"/>
          </p:cNvPicPr>
          <p:nvPr/>
        </p:nvPicPr>
        <p:blipFill rotWithShape="1">
          <a:blip r:embed="rId3">
            <a:extLst>
              <a:ext uri="{28A0092B-C50C-407E-A947-70E740481C1C}">
                <a14:useLocalDpi xmlns="" xmlns:a14="http://schemas.microsoft.com/office/drawing/2010/main" val="0"/>
              </a:ext>
            </a:extLst>
          </a:blip>
          <a:srcRect l="3553" t="2346" r="7698" b="10627"/>
          <a:stretch/>
        </p:blipFill>
        <p:spPr>
          <a:xfrm>
            <a:off x="713186" y="1334276"/>
            <a:ext cx="1101012" cy="1866122"/>
          </a:xfrm>
          <a:prstGeom prst="rect">
            <a:avLst/>
          </a:prstGeom>
        </p:spPr>
      </p:pic>
      <p:sp>
        <p:nvSpPr>
          <p:cNvPr id="12" name="Rectangle 11"/>
          <p:cNvSpPr/>
          <p:nvPr/>
        </p:nvSpPr>
        <p:spPr>
          <a:xfrm>
            <a:off x="4608512" y="1357183"/>
            <a:ext cx="4292891" cy="3416320"/>
          </a:xfrm>
          <a:prstGeom prst="rect">
            <a:avLst/>
          </a:prstGeom>
        </p:spPr>
        <p:txBody>
          <a:bodyPr wrap="square">
            <a:spAutoFit/>
          </a:bodyPr>
          <a:lstStyle/>
          <a:p>
            <a:pPr marL="270510" marR="74295" indent="-270510">
              <a:lnSpc>
                <a:spcPct val="200000"/>
              </a:lnSpc>
              <a:tabLst>
                <a:tab pos="1143000" algn="l"/>
              </a:tabLs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15</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Bat</a:t>
            </a:r>
            <a:r>
              <a:rPr lang="en-US" sz="1800" spc="-10" dirty="0" smtClean="0">
                <a:latin typeface="Palatino" panose="02040502050505030304" pitchFamily="18" charset="0"/>
                <a:ea typeface="Bookman Old Style" panose="02050604050505020204" pitchFamily="18" charset="0"/>
                <a:cs typeface="Bookman Old Style" panose="02050604050505020204" pitchFamily="18" charset="0"/>
              </a:rPr>
              <a:t>t</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y pa</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c</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k</a:t>
            </a:r>
            <a:r>
              <a:rPr lang="en-US" sz="1800" dirty="0">
                <a:latin typeface="Palatino" panose="02040502050505030304" pitchFamily="18" charset="0"/>
                <a:ea typeface="Calibri" panose="020F0502020204030204" pitchFamily="34" charset="0"/>
                <a:cs typeface="Mangal" panose="02040503050203030202" pitchFamily="18" charset="0"/>
              </a:rPr>
              <a:t> </a:t>
            </a:r>
            <a:endParaRPr lang="en-US" sz="1800" dirty="0" smtClean="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200000"/>
              </a:lnSpc>
              <a:tabLst>
                <a:tab pos="1143000" algn="l"/>
              </a:tabLst>
            </a:pPr>
            <a:r>
              <a:rPr lang="en-US" sz="1800" spc="5" dirty="0">
                <a:latin typeface="Palatino" panose="02040502050505030304" pitchFamily="18" charset="0"/>
                <a:ea typeface="Bookman Old Style" panose="02050604050505020204" pitchFamily="18" charset="0"/>
                <a:cs typeface="Bookman Old Style" panose="02050604050505020204" pitchFamily="18" charset="0"/>
              </a:rPr>
              <a:t>16</a:t>
            </a:r>
            <a:r>
              <a:rPr lang="en-US" sz="1800" dirty="0">
                <a:latin typeface="Palatino" panose="02040502050505030304" pitchFamily="18" charset="0"/>
                <a:ea typeface="Bookman Old Style" panose="02050604050505020204" pitchFamily="18" charset="0"/>
                <a:cs typeface="Bookman Old Style" panose="02050604050505020204" pitchFamily="18" charset="0"/>
              </a:rPr>
              <a:t>. </a:t>
            </a:r>
            <a:r>
              <a:rPr lang="en-US" sz="1800" spc="-10" dirty="0">
                <a:latin typeface="Palatino" panose="02040502050505030304" pitchFamily="18" charset="0"/>
                <a:ea typeface="Bookman Old Style" panose="02050604050505020204" pitchFamily="18" charset="0"/>
                <a:cs typeface="Bookman Old Style" panose="02050604050505020204" pitchFamily="18" charset="0"/>
              </a:rPr>
              <a:t>T</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h</a:t>
            </a:r>
            <a:r>
              <a:rPr lang="en-US" sz="1800" dirty="0">
                <a:latin typeface="Palatino" panose="02040502050505030304" pitchFamily="18" charset="0"/>
                <a:ea typeface="Bookman Old Style" panose="02050604050505020204" pitchFamily="18" charset="0"/>
                <a:cs typeface="Bookman Old Style" panose="02050604050505020204" pitchFamily="18" charset="0"/>
              </a:rPr>
              <a:t>ree</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a:latin typeface="Palatino" panose="02040502050505030304" pitchFamily="18" charset="0"/>
                <a:ea typeface="Bookman Old Style" panose="02050604050505020204" pitchFamily="18" charset="0"/>
                <a:cs typeface="Bookman Old Style" panose="02050604050505020204" pitchFamily="18" charset="0"/>
              </a:rPr>
              <a:t>pin</a:t>
            </a:r>
            <a:r>
              <a:rPr lang="en-US" sz="1800" spc="-10" dirty="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a:latin typeface="Palatino" panose="02040502050505030304" pitchFamily="18" charset="0"/>
                <a:ea typeface="Bookman Old Style" panose="02050604050505020204" pitchFamily="18" charset="0"/>
                <a:cs typeface="Bookman Old Style" panose="02050604050505020204" pitchFamily="18" charset="0"/>
              </a:rPr>
              <a:t>batt</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a:latin typeface="Palatino" panose="02040502050505030304" pitchFamily="18" charset="0"/>
                <a:ea typeface="Bookman Old Style" panose="02050604050505020204" pitchFamily="18" charset="0"/>
                <a:cs typeface="Bookman Old Style" panose="02050604050505020204" pitchFamily="18" charset="0"/>
              </a:rPr>
              <a:t>ry</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 </a:t>
            </a:r>
            <a:r>
              <a:rPr lang="en-US" sz="1800" dirty="0">
                <a:latin typeface="Palatino" panose="02040502050505030304" pitchFamily="18" charset="0"/>
                <a:ea typeface="Bookman Old Style" panose="02050604050505020204" pitchFamily="18" charset="0"/>
                <a:cs typeface="Bookman Old Style" panose="02050604050505020204" pitchFamily="18" charset="0"/>
              </a:rPr>
              <a:t>c</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a:latin typeface="Palatino" panose="02040502050505030304" pitchFamily="18" charset="0"/>
                <a:ea typeface="Bookman Old Style" panose="02050604050505020204" pitchFamily="18" charset="0"/>
                <a:cs typeface="Bookman Old Style" panose="02050604050505020204" pitchFamily="18" charset="0"/>
              </a:rPr>
              <a:t>nnect</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a:latin typeface="Palatino" panose="02040502050505030304" pitchFamily="18" charset="0"/>
                <a:ea typeface="Bookman Old Style" panose="02050604050505020204" pitchFamily="18" charset="0"/>
                <a:cs typeface="Bookman Old Style" panose="02050604050505020204" pitchFamily="18" charset="0"/>
              </a:rPr>
              <a:t>r</a:t>
            </a:r>
            <a:endParaRPr lang="en-IN" sz="1800" dirty="0">
              <a:latin typeface="Palatino" panose="02040502050505030304" pitchFamily="18" charset="0"/>
            </a:endParaRPr>
          </a:p>
          <a:p>
            <a:pPr marL="270510" marR="74295" indent="-270510">
              <a:lnSpc>
                <a:spcPct val="200000"/>
              </a:lnSpc>
              <a:tabLst>
                <a:tab pos="1143000" algn="l"/>
              </a:tabLst>
            </a:pP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19</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ap</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r</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o</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ll</a:t>
            </a:r>
            <a:r>
              <a:rPr lang="en-US" sz="1800" dirty="0">
                <a:latin typeface="Palatino" panose="02040502050505030304" pitchFamily="18" charset="0"/>
                <a:ea typeface="Calibri" panose="020F0502020204030204" pitchFamily="34" charset="0"/>
                <a:cs typeface="Mangal" panose="02040503050203030202" pitchFamily="18" charset="0"/>
              </a:rPr>
              <a:t> </a:t>
            </a:r>
            <a:endParaRPr lang="en-IN" sz="1800" dirty="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200000"/>
              </a:lnSpc>
              <a:tabLst>
                <a:tab pos="1143000" algn="l"/>
              </a:tabLst>
            </a:pPr>
            <a:r>
              <a:rPr lang="en-US" sz="1800" spc="5" dirty="0">
                <a:latin typeface="Palatino" panose="02040502050505030304" pitchFamily="18" charset="0"/>
                <a:ea typeface="Bookman Old Style" panose="02050604050505020204" pitchFamily="18" charset="0"/>
                <a:cs typeface="Bookman Old Style" panose="02050604050505020204" pitchFamily="18" charset="0"/>
              </a:rPr>
              <a:t>20</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VVPAT </a:t>
            </a:r>
            <a:r>
              <a:rPr lang="en-US" sz="1800" dirty="0">
                <a:latin typeface="Palatino" panose="02040502050505030304" pitchFamily="18" charset="0"/>
                <a:ea typeface="Bookman Old Style" panose="02050604050505020204" pitchFamily="18" charset="0"/>
                <a:cs typeface="Bookman Old Style" panose="02050604050505020204" pitchFamily="18" charset="0"/>
              </a:rPr>
              <a:t>carrying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ca</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s</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a:latin typeface="Palatino" panose="02040502050505030304" pitchFamily="18" charset="0"/>
                <a:ea typeface="Calibri" panose="020F0502020204030204" pitchFamily="34" charset="0"/>
                <a:cs typeface="Mangal" panose="02040503050203030202" pitchFamily="18" charset="0"/>
              </a:rPr>
              <a:t> </a:t>
            </a:r>
            <a:endParaRPr lang="en-IN" sz="1800" dirty="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200000"/>
              </a:lnSpc>
              <a:tabLst>
                <a:tab pos="1143000" algn="l"/>
              </a:tabLst>
            </a:pPr>
            <a:r>
              <a:rPr lang="en-US" sz="1800" spc="5" dirty="0">
                <a:latin typeface="Palatino" panose="02040502050505030304" pitchFamily="18" charset="0"/>
                <a:ea typeface="Bookman Old Style" panose="02050604050505020204" pitchFamily="18" charset="0"/>
                <a:cs typeface="Bookman Old Style" panose="02050604050505020204" pitchFamily="18" charset="0"/>
              </a:rPr>
              <a:t>21</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H</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a</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n</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d</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l</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 </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f</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o</a:t>
            </a:r>
            <a:r>
              <a:rPr lang="en-US" sz="1800" dirty="0">
                <a:latin typeface="Palatino" panose="02040502050505030304" pitchFamily="18" charset="0"/>
                <a:ea typeface="Bookman Old Style" panose="02050604050505020204" pitchFamily="18" charset="0"/>
                <a:cs typeface="Bookman Old Style" panose="02050604050505020204" pitchFamily="18" charset="0"/>
              </a:rPr>
              <a:t>r</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 carryin</a:t>
            </a:r>
            <a:r>
              <a:rPr lang="en-US" sz="1800" dirty="0">
                <a:latin typeface="Palatino" panose="02040502050505030304" pitchFamily="18" charset="0"/>
                <a:ea typeface="Bookman Old Style" panose="02050604050505020204" pitchFamily="18" charset="0"/>
                <a:cs typeface="Bookman Old Style" panose="02050604050505020204" pitchFamily="18" charset="0"/>
              </a:rPr>
              <a:t>g</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 </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case</a:t>
            </a:r>
            <a:r>
              <a:rPr lang="en-US" sz="1800" dirty="0">
                <a:latin typeface="Palatino" panose="02040502050505030304" pitchFamily="18" charset="0"/>
                <a:ea typeface="Calibri" panose="020F0502020204030204" pitchFamily="34" charset="0"/>
                <a:cs typeface="Mangal" panose="02040503050203030202" pitchFamily="18" charset="0"/>
              </a:rPr>
              <a:t> </a:t>
            </a:r>
            <a:endParaRPr lang="en-IN" sz="1800" dirty="0">
              <a:latin typeface="Palatino" panose="02040502050505030304" pitchFamily="18" charset="0"/>
              <a:ea typeface="Calibri" panose="020F0502020204030204" pitchFamily="34" charset="0"/>
              <a:cs typeface="Mangal" panose="02040503050203030202" pitchFamily="18" charset="0"/>
            </a:endParaRPr>
          </a:p>
          <a:p>
            <a:pPr marL="270510" marR="74295" indent="-270510">
              <a:lnSpc>
                <a:spcPct val="200000"/>
              </a:lnSpc>
              <a:tabLst>
                <a:tab pos="1143000" algn="l"/>
              </a:tabLst>
            </a:pPr>
            <a:r>
              <a:rPr lang="en-US" sz="1800" spc="5" dirty="0">
                <a:latin typeface="Palatino" panose="02040502050505030304" pitchFamily="18" charset="0"/>
                <a:ea typeface="Bookman Old Style" panose="02050604050505020204" pitchFamily="18" charset="0"/>
                <a:cs typeface="Bookman Old Style" panose="02050604050505020204" pitchFamily="18" charset="0"/>
              </a:rPr>
              <a:t>22</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 Latc</a:t>
            </a:r>
            <a:r>
              <a:rPr lang="en-US" sz="1800" spc="-10" dirty="0" smtClean="0">
                <a:latin typeface="Palatino" panose="02040502050505030304" pitchFamily="18" charset="0"/>
                <a:ea typeface="Bookman Old Style" panose="02050604050505020204" pitchFamily="18" charset="0"/>
                <a:cs typeface="Bookman Old Style" panose="02050604050505020204" pitchFamily="18" charset="0"/>
              </a:rPr>
              <a:t>h</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e</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s </a:t>
            </a:r>
            <a:r>
              <a:rPr lang="en-US" sz="1800" dirty="0">
                <a:latin typeface="Palatino" panose="02040502050505030304" pitchFamily="18" charset="0"/>
                <a:ea typeface="Bookman Old Style" panose="02050604050505020204" pitchFamily="18" charset="0"/>
                <a:cs typeface="Bookman Old Style" panose="02050604050505020204" pitchFamily="18" charset="0"/>
              </a:rPr>
              <a:t>of </a:t>
            </a:r>
            <a:r>
              <a:rPr lang="en-US" sz="1800" spc="-5" dirty="0">
                <a:latin typeface="Palatino" panose="02040502050505030304" pitchFamily="18" charset="0"/>
                <a:ea typeface="Bookman Old Style" panose="02050604050505020204" pitchFamily="18" charset="0"/>
                <a:cs typeface="Bookman Old Style" panose="02050604050505020204" pitchFamily="18" charset="0"/>
              </a:rPr>
              <a:t>c</a:t>
            </a:r>
            <a:r>
              <a:rPr lang="en-US" sz="1800" dirty="0">
                <a:latin typeface="Palatino" panose="02040502050505030304" pitchFamily="18" charset="0"/>
                <a:ea typeface="Bookman Old Style" panose="02050604050505020204" pitchFamily="18" charset="0"/>
                <a:cs typeface="Bookman Old Style" panose="02050604050505020204" pitchFamily="18" charset="0"/>
              </a:rPr>
              <a:t>arrying </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ca</a:t>
            </a:r>
            <a:r>
              <a:rPr lang="en-US" sz="1800" spc="-5" dirty="0" smtClean="0">
                <a:latin typeface="Palatino" panose="02040502050505030304" pitchFamily="18" charset="0"/>
                <a:ea typeface="Bookman Old Style" panose="02050604050505020204" pitchFamily="18" charset="0"/>
                <a:cs typeface="Bookman Old Style" panose="02050604050505020204" pitchFamily="18" charset="0"/>
              </a:rPr>
              <a:t>s</a:t>
            </a:r>
            <a:r>
              <a:rPr lang="en-US" sz="1800" dirty="0" smtClean="0">
                <a:latin typeface="Palatino" panose="02040502050505030304" pitchFamily="18" charset="0"/>
                <a:ea typeface="Bookman Old Style" panose="02050604050505020204" pitchFamily="18" charset="0"/>
                <a:cs typeface="Bookman Old Style" panose="02050604050505020204" pitchFamily="18" charset="0"/>
              </a:rPr>
              <a:t>e</a:t>
            </a:r>
            <a:endParaRPr lang="en-IN" sz="1800" dirty="0">
              <a:latin typeface="Palatino" panose="02040502050505030304" pitchFamily="18" charset="0"/>
            </a:endParaRPr>
          </a:p>
        </p:txBody>
      </p:sp>
      <p:pic>
        <p:nvPicPr>
          <p:cNvPr id="13" name="Picture 12"/>
          <p:cNvPicPr>
            <a:picLocks noChangeAspect="1"/>
          </p:cNvPicPr>
          <p:nvPr/>
        </p:nvPicPr>
        <p:blipFill rotWithShape="1">
          <a:blip r:embed="rId4">
            <a:extLst>
              <a:ext uri="{28A0092B-C50C-407E-A947-70E740481C1C}">
                <a14:useLocalDpi xmlns="" xmlns:a14="http://schemas.microsoft.com/office/drawing/2010/main" val="0"/>
              </a:ext>
            </a:extLst>
          </a:blip>
          <a:srcRect l="6058" t="4247" r="7143" b="7194"/>
          <a:stretch/>
        </p:blipFill>
        <p:spPr>
          <a:xfrm>
            <a:off x="373731" y="3249799"/>
            <a:ext cx="1933750" cy="1884783"/>
          </a:xfrm>
          <a:prstGeom prst="rect">
            <a:avLst/>
          </a:prstGeom>
        </p:spPr>
      </p:pic>
      <p:pic>
        <p:nvPicPr>
          <p:cNvPr id="9" name="Picture 8"/>
          <p:cNvPicPr>
            <a:picLocks noChangeAspect="1"/>
          </p:cNvPicPr>
          <p:nvPr/>
        </p:nvPicPr>
        <p:blipFill rotWithShape="1">
          <a:blip r:embed="rId5">
            <a:extLst>
              <a:ext uri="{28A0092B-C50C-407E-A947-70E740481C1C}">
                <a14:useLocalDpi xmlns="" xmlns:a14="http://schemas.microsoft.com/office/drawing/2010/main" val="0"/>
              </a:ext>
            </a:extLst>
          </a:blip>
          <a:srcRect t="6295" r="1890"/>
          <a:stretch/>
        </p:blipFill>
        <p:spPr>
          <a:xfrm>
            <a:off x="2610679" y="2957804"/>
            <a:ext cx="1946376" cy="1994296"/>
          </a:xfrm>
          <a:prstGeom prst="rect">
            <a:avLst/>
          </a:prstGeom>
        </p:spPr>
      </p:pic>
      <p:grpSp>
        <p:nvGrpSpPr>
          <p:cNvPr id="2" name="Google Shape;239;p16"/>
          <p:cNvGrpSpPr/>
          <p:nvPr/>
        </p:nvGrpSpPr>
        <p:grpSpPr>
          <a:xfrm>
            <a:off x="294651" y="603353"/>
            <a:ext cx="369505" cy="369505"/>
            <a:chOff x="2594050" y="1631825"/>
            <a:chExt cx="439625" cy="439625"/>
          </a:xfrm>
        </p:grpSpPr>
        <p:sp>
          <p:nvSpPr>
            <p:cNvPr id="15"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236;p16"/>
          <p:cNvSpPr txBox="1">
            <a:spLocks/>
          </p:cNvSpPr>
          <p:nvPr/>
        </p:nvSpPr>
        <p:spPr>
          <a:xfrm>
            <a:off x="826710" y="386354"/>
            <a:ext cx="5492400"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Palatino" panose="02040502050505030304" pitchFamily="18" charset="0"/>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n-IN" dirty="0" smtClean="0"/>
              <a:t>Exploded View of the VVPAT - 5</a:t>
            </a:r>
            <a:endParaRPr lang="en-IN" dirty="0"/>
          </a:p>
        </p:txBody>
      </p:sp>
    </p:spTree>
    <p:extLst>
      <p:ext uri="{BB962C8B-B14F-4D97-AF65-F5344CB8AC3E}">
        <p14:creationId xmlns="" xmlns:p14="http://schemas.microsoft.com/office/powerpoint/2010/main" val="1164298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smtClean="0"/>
              <a:t>VVPAT System</a:t>
            </a:r>
            <a:endParaRPr dirty="0"/>
          </a:p>
        </p:txBody>
      </p:sp>
      <p:sp>
        <p:nvSpPr>
          <p:cNvPr id="237" name="Google Shape;237;p16"/>
          <p:cNvSpPr txBox="1">
            <a:spLocks noGrp="1"/>
          </p:cNvSpPr>
          <p:nvPr>
            <p:ph type="body" idx="1"/>
          </p:nvPr>
        </p:nvSpPr>
        <p:spPr>
          <a:xfrm>
            <a:off x="440377" y="1327350"/>
            <a:ext cx="8293076" cy="3145500"/>
          </a:xfrm>
          <a:prstGeom prst="rect">
            <a:avLst/>
          </a:prstGeom>
        </p:spPr>
        <p:txBody>
          <a:bodyPr spcFirstLastPara="1" wrap="square" lIns="91425" tIns="91425" rIns="91425" bIns="91425" anchor="t" anchorCtr="0">
            <a:noAutofit/>
          </a:bodyPr>
          <a:lstStyle/>
          <a:p>
            <a:pPr marL="76200" indent="0">
              <a:lnSpc>
                <a:spcPct val="150000"/>
              </a:lnSpc>
              <a:spcBef>
                <a:spcPts val="0"/>
              </a:spcBef>
              <a:buClrTx/>
              <a:buSzPct val="100000"/>
              <a:buNone/>
            </a:pPr>
            <a:r>
              <a:rPr lang="en-GB" sz="1800" dirty="0"/>
              <a:t>VVPAT System consists of four independent </a:t>
            </a:r>
            <a:r>
              <a:rPr lang="en-GB" sz="1800" dirty="0" smtClean="0"/>
              <a:t>compartments:</a:t>
            </a:r>
            <a:endParaRPr lang="en-US" sz="1800" dirty="0"/>
          </a:p>
          <a:p>
            <a:pPr marL="419100" indent="-342900">
              <a:lnSpc>
                <a:spcPct val="150000"/>
              </a:lnSpc>
              <a:spcBef>
                <a:spcPts val="0"/>
              </a:spcBef>
              <a:buClrTx/>
              <a:buSzPct val="100000"/>
              <a:buFont typeface="+mj-lt"/>
              <a:buAutoNum type="arabicPeriod"/>
            </a:pPr>
            <a:r>
              <a:rPr lang="en-GB" sz="1800" dirty="0"/>
              <a:t>Paper Roll Compartment</a:t>
            </a:r>
            <a:endParaRPr lang="en-US" sz="1800" dirty="0"/>
          </a:p>
          <a:p>
            <a:pPr marL="419100" indent="-342900">
              <a:lnSpc>
                <a:spcPct val="150000"/>
              </a:lnSpc>
              <a:spcBef>
                <a:spcPts val="0"/>
              </a:spcBef>
              <a:buClrTx/>
              <a:buSzPct val="100000"/>
              <a:buFont typeface="+mj-lt"/>
              <a:buAutoNum type="arabicPeriod"/>
            </a:pPr>
            <a:r>
              <a:rPr lang="en-GB" sz="1800" dirty="0"/>
              <a:t>Printed Paper Slips Compartment</a:t>
            </a:r>
            <a:endParaRPr lang="en-US" sz="1800" dirty="0"/>
          </a:p>
          <a:p>
            <a:pPr marL="419100" indent="-342900">
              <a:lnSpc>
                <a:spcPct val="150000"/>
              </a:lnSpc>
              <a:spcBef>
                <a:spcPts val="0"/>
              </a:spcBef>
              <a:buClrTx/>
              <a:buSzPct val="100000"/>
              <a:buFont typeface="+mj-lt"/>
              <a:buAutoNum type="arabicPeriod"/>
            </a:pPr>
            <a:r>
              <a:rPr lang="en-GB" sz="1800" dirty="0"/>
              <a:t>Battery Compartment</a:t>
            </a:r>
            <a:endParaRPr lang="en-US" sz="1800" dirty="0"/>
          </a:p>
          <a:p>
            <a:pPr marL="447675" indent="0">
              <a:lnSpc>
                <a:spcPct val="150000"/>
              </a:lnSpc>
              <a:spcBef>
                <a:spcPts val="0"/>
              </a:spcBef>
              <a:buClrTx/>
              <a:buSzPct val="100000"/>
              <a:buNone/>
            </a:pPr>
            <a:r>
              <a:rPr lang="en-GB" sz="1800" dirty="0"/>
              <a:t>The battery is used for providing the power to the VVPAT system for its normal operation. The VVPAT unit works with a special VVPAT Battery provided by the manufacturer.</a:t>
            </a:r>
            <a:endParaRPr lang="en-US" sz="1800" dirty="0"/>
          </a:p>
          <a:p>
            <a:pPr marL="419100" indent="-342900">
              <a:lnSpc>
                <a:spcPct val="150000"/>
              </a:lnSpc>
              <a:spcBef>
                <a:spcPts val="0"/>
              </a:spcBef>
              <a:buClrTx/>
              <a:buSzPct val="100000"/>
              <a:buFont typeface="+mj-lt"/>
              <a:buAutoNum type="arabicPeriod" startAt="4"/>
            </a:pPr>
            <a:r>
              <a:rPr lang="en-GB" sz="1800" dirty="0"/>
              <a:t>Connector </a:t>
            </a:r>
            <a:r>
              <a:rPr lang="en-GB" sz="1800" dirty="0" smtClean="0"/>
              <a:t>Compartment</a:t>
            </a: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843437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28624" y="2744470"/>
            <a:ext cx="5803392" cy="2316480"/>
          </a:xfrm>
          <a:prstGeom prst="rect">
            <a:avLst/>
          </a:prstGeom>
        </p:spPr>
      </p:pic>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smtClean="0"/>
              <a:t>Ballot Slip Viewing Window</a:t>
            </a:r>
            <a:endParaRPr dirty="0"/>
          </a:p>
        </p:txBody>
      </p:sp>
      <p:sp>
        <p:nvSpPr>
          <p:cNvPr id="237" name="Google Shape;237;p16"/>
          <p:cNvSpPr txBox="1">
            <a:spLocks noGrp="1"/>
          </p:cNvSpPr>
          <p:nvPr>
            <p:ph type="body" idx="1"/>
          </p:nvPr>
        </p:nvSpPr>
        <p:spPr>
          <a:xfrm>
            <a:off x="254123" y="1233714"/>
            <a:ext cx="8607784" cy="1409156"/>
          </a:xfrm>
          <a:prstGeom prst="rect">
            <a:avLst/>
          </a:prstGeom>
        </p:spPr>
        <p:txBody>
          <a:bodyPr spcFirstLastPara="1" wrap="square" lIns="91425" tIns="91425" rIns="91425" bIns="91425" anchor="t" anchorCtr="0">
            <a:noAutofit/>
          </a:bodyPr>
          <a:lstStyle/>
          <a:p>
            <a:pPr>
              <a:spcBef>
                <a:spcPts val="0"/>
              </a:spcBef>
              <a:buClrTx/>
              <a:buSzPct val="100000"/>
              <a:buFont typeface="Wingdings" panose="05000000000000000000" pitchFamily="2" charset="2"/>
              <a:buChar char="ü"/>
            </a:pPr>
            <a:r>
              <a:rPr lang="en-GB" sz="1800" dirty="0"/>
              <a:t>Normally the </a:t>
            </a:r>
            <a:r>
              <a:rPr lang="en-GB" sz="1800" dirty="0" smtClean="0"/>
              <a:t>items behind </a:t>
            </a:r>
            <a:r>
              <a:rPr lang="en-GB" sz="1800" dirty="0"/>
              <a:t>the window is not visible and the window appears </a:t>
            </a:r>
            <a:r>
              <a:rPr lang="en-GB" sz="1800" dirty="0" smtClean="0"/>
              <a:t>black.</a:t>
            </a:r>
          </a:p>
          <a:p>
            <a:pPr>
              <a:spcBef>
                <a:spcPts val="0"/>
              </a:spcBef>
              <a:buClrTx/>
              <a:buSzPct val="100000"/>
              <a:buFont typeface="Wingdings" panose="05000000000000000000" pitchFamily="2" charset="2"/>
              <a:buChar char="ü"/>
            </a:pPr>
            <a:r>
              <a:rPr lang="en-US" sz="1800" dirty="0"/>
              <a:t>When a voter presses the key on the BU to cast his / her vote, a light within the viewing window turns on illuminating the printed ballot slip for 7 seconds for viewing by the voter</a:t>
            </a:r>
            <a:r>
              <a:rPr lang="en-US" sz="1800" dirty="0" smtClean="0"/>
              <a:t>.</a:t>
            </a:r>
            <a:endParaRPr lang="en-US"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36</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4126440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Special Features of the </a:t>
            </a:r>
            <a:r>
              <a:rPr lang="en-US" dirty="0" smtClean="0"/>
              <a:t>VVPAT  Knob</a:t>
            </a:r>
            <a:endParaRPr dirty="0"/>
          </a:p>
        </p:txBody>
      </p:sp>
      <p:sp>
        <p:nvSpPr>
          <p:cNvPr id="237" name="Google Shape;237;p16"/>
          <p:cNvSpPr txBox="1">
            <a:spLocks noGrp="1"/>
          </p:cNvSpPr>
          <p:nvPr>
            <p:ph type="body" idx="1"/>
          </p:nvPr>
        </p:nvSpPr>
        <p:spPr>
          <a:xfrm>
            <a:off x="282216" y="1343296"/>
            <a:ext cx="8619187" cy="341988"/>
          </a:xfrm>
          <a:prstGeom prst="rect">
            <a:avLst/>
          </a:prstGeom>
        </p:spPr>
        <p:txBody>
          <a:bodyPr spcFirstLastPara="1" wrap="square" lIns="91425" tIns="91425" rIns="91425" bIns="91425" anchor="t" anchorCtr="0">
            <a:noAutofit/>
          </a:bodyPr>
          <a:lstStyle/>
          <a:p>
            <a:pPr marL="76200" indent="0">
              <a:spcBef>
                <a:spcPts val="0"/>
              </a:spcBef>
              <a:buNone/>
            </a:pPr>
            <a:r>
              <a:rPr lang="en-GB" sz="1800" b="1" dirty="0" smtClean="0">
                <a:solidFill>
                  <a:schemeClr val="tx1"/>
                </a:solidFill>
                <a:ea typeface="Roboto Condensed"/>
                <a:cs typeface="Roboto Condensed"/>
                <a:sym typeface="Roboto Condensed"/>
              </a:rPr>
              <a:t>Paper Roll Knob</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37</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09280" y="1853306"/>
            <a:ext cx="2353003" cy="1457528"/>
          </a:xfrm>
          <a:prstGeom prst="rect">
            <a:avLst/>
          </a:prstGeom>
        </p:spPr>
      </p:pic>
      <p:pic>
        <p:nvPicPr>
          <p:cNvPr id="4" name="Picture 3"/>
          <p:cNvPicPr>
            <a:picLocks noChangeAspect="1"/>
          </p:cNvPicPr>
          <p:nvPr/>
        </p:nvPicPr>
        <p:blipFill rotWithShape="1">
          <a:blip r:embed="rId4">
            <a:extLst>
              <a:ext uri="{28A0092B-C50C-407E-A947-70E740481C1C}">
                <a14:useLocalDpi xmlns="" xmlns:a14="http://schemas.microsoft.com/office/drawing/2010/main" val="0"/>
              </a:ext>
            </a:extLst>
          </a:blip>
          <a:srcRect t="3730"/>
          <a:stretch/>
        </p:blipFill>
        <p:spPr>
          <a:xfrm>
            <a:off x="3471777" y="1853618"/>
            <a:ext cx="2267266" cy="1467374"/>
          </a:xfrm>
          <a:prstGeom prst="rect">
            <a:avLst/>
          </a:prstGeom>
        </p:spPr>
      </p:pic>
      <p:pic>
        <p:nvPicPr>
          <p:cNvPr id="5" name="Picture 4"/>
          <p:cNvPicPr>
            <a:picLocks noChangeAspect="1"/>
          </p:cNvPicPr>
          <p:nvPr/>
        </p:nvPicPr>
        <p:blipFill rotWithShape="1">
          <a:blip r:embed="rId5">
            <a:extLst>
              <a:ext uri="{28A0092B-C50C-407E-A947-70E740481C1C}">
                <a14:useLocalDpi xmlns="" xmlns:a14="http://schemas.microsoft.com/office/drawing/2010/main" val="0"/>
              </a:ext>
            </a:extLst>
          </a:blip>
          <a:srcRect t="3498" b="16282"/>
          <a:stretch/>
        </p:blipFill>
        <p:spPr>
          <a:xfrm>
            <a:off x="711275" y="1853659"/>
            <a:ext cx="2438740" cy="1467293"/>
          </a:xfrm>
          <a:prstGeom prst="rect">
            <a:avLst/>
          </a:prstGeom>
        </p:spPr>
      </p:pic>
      <p:sp>
        <p:nvSpPr>
          <p:cNvPr id="6" name="TextBox 5"/>
          <p:cNvSpPr txBox="1"/>
          <p:nvPr/>
        </p:nvSpPr>
        <p:spPr>
          <a:xfrm>
            <a:off x="711275" y="3487470"/>
            <a:ext cx="2438740" cy="307777"/>
          </a:xfrm>
          <a:prstGeom prst="rect">
            <a:avLst/>
          </a:prstGeom>
          <a:noFill/>
        </p:spPr>
        <p:txBody>
          <a:bodyPr wrap="square" rtlCol="0">
            <a:spAutoFit/>
          </a:bodyPr>
          <a:lstStyle/>
          <a:p>
            <a:pPr algn="ctr"/>
            <a:r>
              <a:rPr lang="en-GB" dirty="0" smtClean="0">
                <a:latin typeface="Palatino" panose="02040502050505030304"/>
              </a:rPr>
              <a:t>Lock Position</a:t>
            </a:r>
            <a:endParaRPr lang="en-US" dirty="0">
              <a:latin typeface="Palatino" panose="02040502050505030304"/>
            </a:endParaRPr>
          </a:p>
        </p:txBody>
      </p:sp>
      <p:sp>
        <p:nvSpPr>
          <p:cNvPr id="34" name="TextBox 33"/>
          <p:cNvSpPr txBox="1"/>
          <p:nvPr/>
        </p:nvSpPr>
        <p:spPr>
          <a:xfrm>
            <a:off x="3471777" y="3491008"/>
            <a:ext cx="2267266" cy="523220"/>
          </a:xfrm>
          <a:prstGeom prst="rect">
            <a:avLst/>
          </a:prstGeom>
          <a:noFill/>
        </p:spPr>
        <p:txBody>
          <a:bodyPr wrap="square" rtlCol="0">
            <a:spAutoFit/>
          </a:bodyPr>
          <a:lstStyle/>
          <a:p>
            <a:pPr algn="ctr"/>
            <a:r>
              <a:rPr lang="en-GB" dirty="0" smtClean="0">
                <a:latin typeface="Palatino" panose="02040502050505030304"/>
              </a:rPr>
              <a:t>Lock to Unlock  Position Anti-clockwise</a:t>
            </a:r>
            <a:endParaRPr lang="en-US" dirty="0">
              <a:latin typeface="Palatino" panose="02040502050505030304"/>
            </a:endParaRPr>
          </a:p>
        </p:txBody>
      </p:sp>
      <p:sp>
        <p:nvSpPr>
          <p:cNvPr id="37" name="TextBox 36"/>
          <p:cNvSpPr txBox="1"/>
          <p:nvPr/>
        </p:nvSpPr>
        <p:spPr>
          <a:xfrm>
            <a:off x="6009280" y="3473283"/>
            <a:ext cx="2353003" cy="307777"/>
          </a:xfrm>
          <a:prstGeom prst="rect">
            <a:avLst/>
          </a:prstGeom>
          <a:noFill/>
        </p:spPr>
        <p:txBody>
          <a:bodyPr wrap="square" rtlCol="0">
            <a:spAutoFit/>
          </a:bodyPr>
          <a:lstStyle/>
          <a:p>
            <a:pPr algn="ctr"/>
            <a:r>
              <a:rPr lang="en-GB" dirty="0" smtClean="0">
                <a:latin typeface="Palatino" panose="02040502050505030304"/>
              </a:rPr>
              <a:t>Unlock Position</a:t>
            </a:r>
            <a:endParaRPr lang="en-US" dirty="0">
              <a:latin typeface="Palatino" panose="02040502050505030304"/>
            </a:endParaRPr>
          </a:p>
        </p:txBody>
      </p:sp>
      <p:sp>
        <p:nvSpPr>
          <p:cNvPr id="38" name="Rectangle 37"/>
          <p:cNvSpPr/>
          <p:nvPr/>
        </p:nvSpPr>
        <p:spPr>
          <a:xfrm>
            <a:off x="282216" y="4035695"/>
            <a:ext cx="8619188" cy="523220"/>
          </a:xfrm>
          <a:prstGeom prst="rect">
            <a:avLst/>
          </a:prstGeom>
        </p:spPr>
        <p:txBody>
          <a:bodyPr wrap="square">
            <a:spAutoFit/>
          </a:bodyPr>
          <a:lstStyle/>
          <a:p>
            <a:pPr marL="76200" indent="0" algn="just">
              <a:buNone/>
            </a:pPr>
            <a:r>
              <a:rPr lang="en-US" b="1" dirty="0">
                <a:latin typeface="Palatino" panose="02040502050505030304" pitchFamily="18" charset="0"/>
              </a:rPr>
              <a:t>Note</a:t>
            </a:r>
            <a:r>
              <a:rPr lang="en-US" dirty="0">
                <a:latin typeface="Palatino" panose="02040502050505030304" pitchFamily="18" charset="0"/>
              </a:rPr>
              <a:t> </a:t>
            </a:r>
            <a:r>
              <a:rPr lang="en-US" dirty="0" smtClean="0">
                <a:latin typeface="Palatino" panose="02040502050505030304" pitchFamily="18" charset="0"/>
              </a:rPr>
              <a:t>: </a:t>
            </a:r>
            <a:r>
              <a:rPr lang="en-US" i="1" dirty="0" smtClean="0">
                <a:latin typeface="Palatino" panose="02040502050505030304" pitchFamily="18" charset="0"/>
              </a:rPr>
              <a:t>The </a:t>
            </a:r>
            <a:r>
              <a:rPr lang="en-US" i="1" dirty="0">
                <a:latin typeface="Palatino" panose="02040502050505030304" pitchFamily="18" charset="0"/>
              </a:rPr>
              <a:t>paper roll lock is used for locking the paper roll during transit after sealing </a:t>
            </a:r>
            <a:r>
              <a:rPr lang="en-US" i="1" dirty="0" smtClean="0">
                <a:latin typeface="Palatino" panose="02040502050505030304" pitchFamily="18" charset="0"/>
              </a:rPr>
              <a:t>of</a:t>
            </a:r>
            <a:r>
              <a:rPr lang="en-US" dirty="0">
                <a:latin typeface="Palatino" panose="02040502050505030304" pitchFamily="18" charset="0"/>
              </a:rPr>
              <a:t> </a:t>
            </a:r>
            <a:r>
              <a:rPr lang="en-US" i="1" dirty="0" smtClean="0">
                <a:latin typeface="Palatino" panose="02040502050505030304" pitchFamily="18" charset="0"/>
              </a:rPr>
              <a:t>VVPAT </a:t>
            </a:r>
            <a:r>
              <a:rPr lang="en-US" i="1" dirty="0">
                <a:latin typeface="Palatino" panose="02040502050505030304" pitchFamily="18" charset="0"/>
              </a:rPr>
              <a:t>is done. “Do not use it as an ON/OFF switch”. The CU has to be switched</a:t>
            </a:r>
            <a:r>
              <a:rPr lang="en-US" dirty="0">
                <a:latin typeface="Palatino" panose="02040502050505030304" pitchFamily="18" charset="0"/>
              </a:rPr>
              <a:t> </a:t>
            </a:r>
            <a:r>
              <a:rPr lang="en-US" i="1" dirty="0">
                <a:latin typeface="Palatino" panose="02040502050505030304" pitchFamily="18" charset="0"/>
              </a:rPr>
              <a:t>ON and switched OFF to switch ON &amp; OFF the VVPAT.</a:t>
            </a:r>
            <a:endParaRPr lang="en-US" dirty="0">
              <a:latin typeface="Palatino" panose="02040502050505030304" pitchFamily="18" charset="0"/>
            </a:endParaRPr>
          </a:p>
        </p:txBody>
      </p:sp>
    </p:spTree>
    <p:extLst>
      <p:ext uri="{BB962C8B-B14F-4D97-AF65-F5344CB8AC3E}">
        <p14:creationId xmlns="" xmlns:p14="http://schemas.microsoft.com/office/powerpoint/2010/main" val="296383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smtClean="0"/>
              <a:t>Operations of VVPAT</a:t>
            </a:r>
            <a:endParaRPr dirty="0"/>
          </a:p>
        </p:txBody>
      </p:sp>
      <p:sp>
        <p:nvSpPr>
          <p:cNvPr id="237" name="Google Shape;237;p16"/>
          <p:cNvSpPr txBox="1">
            <a:spLocks noGrp="1"/>
          </p:cNvSpPr>
          <p:nvPr>
            <p:ph type="body" idx="1"/>
          </p:nvPr>
        </p:nvSpPr>
        <p:spPr>
          <a:xfrm>
            <a:off x="282217" y="1361163"/>
            <a:ext cx="8624287" cy="1601371"/>
          </a:xfrm>
          <a:prstGeom prst="rect">
            <a:avLst/>
          </a:prstGeom>
        </p:spPr>
        <p:txBody>
          <a:bodyPr spcFirstLastPara="1" wrap="square" lIns="91425" tIns="91425" rIns="91425" bIns="91425" anchor="t" anchorCtr="0">
            <a:noAutofit/>
          </a:bodyPr>
          <a:lstStyle/>
          <a:p>
            <a:pPr marL="76200" indent="0">
              <a:lnSpc>
                <a:spcPct val="150000"/>
              </a:lnSpc>
              <a:spcBef>
                <a:spcPts val="0"/>
              </a:spcBef>
              <a:buClrTx/>
              <a:buSzPct val="100000"/>
              <a:buNone/>
            </a:pPr>
            <a:r>
              <a:rPr lang="en-US" sz="1800" b="1" dirty="0"/>
              <a:t>Unlocking the Paper </a:t>
            </a:r>
            <a:r>
              <a:rPr lang="en-US" sz="1800" b="1" dirty="0" smtClean="0"/>
              <a:t>Roll</a:t>
            </a:r>
          </a:p>
          <a:p>
            <a:pPr>
              <a:lnSpc>
                <a:spcPct val="150000"/>
              </a:lnSpc>
              <a:spcBef>
                <a:spcPts val="0"/>
              </a:spcBef>
              <a:buClrTx/>
              <a:buSzPct val="100000"/>
              <a:buFont typeface="Wingdings" panose="05000000000000000000" pitchFamily="2" charset="2"/>
              <a:buChar char="ü"/>
            </a:pPr>
            <a:r>
              <a:rPr lang="en-US" sz="1800" dirty="0"/>
              <a:t>The paper roll has to be unlocked before the use of VVPAT. For this, the paper roll lock knob has to be in the unlock position.</a:t>
            </a: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38</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2"/>
          <p:cNvGrpSpPr>
            <a:grpSpLocks/>
          </p:cNvGrpSpPr>
          <p:nvPr/>
        </p:nvGrpSpPr>
        <p:grpSpPr bwMode="auto">
          <a:xfrm>
            <a:off x="814275" y="2687209"/>
            <a:ext cx="3420110" cy="1754572"/>
            <a:chOff x="2759" y="-1606"/>
            <a:chExt cx="5386" cy="2778"/>
          </a:xfrm>
        </p:grpSpPr>
        <p:pic>
          <p:nvPicPr>
            <p:cNvPr id="26" name="Picture 2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59" y="-1606"/>
              <a:ext cx="5172" cy="277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28"/>
            <p:cNvGrpSpPr>
              <a:grpSpLocks/>
            </p:cNvGrpSpPr>
            <p:nvPr/>
          </p:nvGrpSpPr>
          <p:grpSpPr bwMode="auto">
            <a:xfrm>
              <a:off x="5480" y="277"/>
              <a:ext cx="2665" cy="120"/>
              <a:chOff x="5480" y="277"/>
              <a:chExt cx="2665" cy="120"/>
            </a:xfrm>
          </p:grpSpPr>
          <p:sp>
            <p:nvSpPr>
              <p:cNvPr id="31" name="Freeform 30"/>
              <p:cNvSpPr>
                <a:spLocks/>
              </p:cNvSpPr>
              <p:nvPr/>
            </p:nvSpPr>
            <p:spPr bwMode="auto">
              <a:xfrm>
                <a:off x="5480" y="277"/>
                <a:ext cx="2665" cy="120"/>
              </a:xfrm>
              <a:custGeom>
                <a:avLst/>
                <a:gdLst>
                  <a:gd name="T0" fmla="+- 0 5601 5480"/>
                  <a:gd name="T1" fmla="*/ T0 w 2665"/>
                  <a:gd name="T2" fmla="+- 0 330 277"/>
                  <a:gd name="T3" fmla="*/ 330 h 120"/>
                  <a:gd name="T4" fmla="+- 0 5581 5480"/>
                  <a:gd name="T5" fmla="*/ T4 w 2665"/>
                  <a:gd name="T6" fmla="+- 0 330 277"/>
                  <a:gd name="T7" fmla="*/ 330 h 120"/>
                  <a:gd name="T8" fmla="+- 0 5575 5480"/>
                  <a:gd name="T9" fmla="*/ T8 w 2665"/>
                  <a:gd name="T10" fmla="+- 0 332 277"/>
                  <a:gd name="T11" fmla="*/ 332 h 120"/>
                  <a:gd name="T12" fmla="+- 0 5574 5480"/>
                  <a:gd name="T13" fmla="*/ T12 w 2665"/>
                  <a:gd name="T14" fmla="+- 0 337 277"/>
                  <a:gd name="T15" fmla="*/ 337 h 120"/>
                  <a:gd name="T16" fmla="+- 0 5575 5480"/>
                  <a:gd name="T17" fmla="*/ T16 w 2665"/>
                  <a:gd name="T18" fmla="+- 0 343 277"/>
                  <a:gd name="T19" fmla="*/ 343 h 120"/>
                  <a:gd name="T20" fmla="+- 0 5581 5480"/>
                  <a:gd name="T21" fmla="*/ T20 w 2665"/>
                  <a:gd name="T22" fmla="+- 0 345 277"/>
                  <a:gd name="T23" fmla="*/ 345 h 120"/>
                  <a:gd name="T24" fmla="+- 0 5601 5480"/>
                  <a:gd name="T25" fmla="*/ T24 w 2665"/>
                  <a:gd name="T26" fmla="+- 0 345 277"/>
                  <a:gd name="T27" fmla="*/ 345 h 120"/>
                  <a:gd name="T28" fmla="+- 0 5601 5480"/>
                  <a:gd name="T29" fmla="*/ T28 w 2665"/>
                  <a:gd name="T30" fmla="+- 0 330 277"/>
                  <a:gd name="T31" fmla="*/ 330 h 12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665" h="120">
                    <a:moveTo>
                      <a:pt x="121" y="53"/>
                    </a:moveTo>
                    <a:lnTo>
                      <a:pt x="101" y="53"/>
                    </a:lnTo>
                    <a:lnTo>
                      <a:pt x="95" y="55"/>
                    </a:lnTo>
                    <a:lnTo>
                      <a:pt x="94" y="60"/>
                    </a:lnTo>
                    <a:lnTo>
                      <a:pt x="95" y="66"/>
                    </a:lnTo>
                    <a:lnTo>
                      <a:pt x="101" y="68"/>
                    </a:lnTo>
                    <a:lnTo>
                      <a:pt x="121" y="68"/>
                    </a:lnTo>
                    <a:lnTo>
                      <a:pt x="121" y="53"/>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 name="Freeform 31"/>
              <p:cNvSpPr>
                <a:spLocks/>
              </p:cNvSpPr>
              <p:nvPr/>
            </p:nvSpPr>
            <p:spPr bwMode="auto">
              <a:xfrm>
                <a:off x="5480" y="277"/>
                <a:ext cx="2665" cy="120"/>
              </a:xfrm>
              <a:custGeom>
                <a:avLst/>
                <a:gdLst>
                  <a:gd name="T0" fmla="+- 0 5601 5480"/>
                  <a:gd name="T1" fmla="*/ T0 w 2665"/>
                  <a:gd name="T2" fmla="+- 0 345 277"/>
                  <a:gd name="T3" fmla="*/ 345 h 120"/>
                  <a:gd name="T4" fmla="+- 0 5581 5480"/>
                  <a:gd name="T5" fmla="*/ T4 w 2665"/>
                  <a:gd name="T6" fmla="+- 0 345 277"/>
                  <a:gd name="T7" fmla="*/ 345 h 120"/>
                  <a:gd name="T8" fmla="+- 0 5601 5480"/>
                  <a:gd name="T9" fmla="*/ T8 w 2665"/>
                  <a:gd name="T10" fmla="+- 0 345 277"/>
                  <a:gd name="T11" fmla="*/ 345 h 120"/>
                </a:gdLst>
                <a:ahLst/>
                <a:cxnLst>
                  <a:cxn ang="0">
                    <a:pos x="T1" y="T3"/>
                  </a:cxn>
                  <a:cxn ang="0">
                    <a:pos x="T5" y="T7"/>
                  </a:cxn>
                  <a:cxn ang="0">
                    <a:pos x="T9" y="T11"/>
                  </a:cxn>
                </a:cxnLst>
                <a:rect l="0" t="0" r="r" b="b"/>
                <a:pathLst>
                  <a:path w="2665" h="120">
                    <a:moveTo>
                      <a:pt x="121" y="68"/>
                    </a:moveTo>
                    <a:lnTo>
                      <a:pt x="101" y="68"/>
                    </a:lnTo>
                    <a:lnTo>
                      <a:pt x="121" y="68"/>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pic>
        <p:nvPicPr>
          <p:cNvPr id="16" name="Picture 15" descr="IMG_0641"/>
          <p:cNvPicPr/>
          <p:nvPr/>
        </p:nvPicPr>
        <p:blipFill rotWithShape="1">
          <a:blip r:embed="rId4" cstate="print"/>
          <a:srcRect l="18865" t="21184" r="6665" b="31262"/>
          <a:stretch/>
        </p:blipFill>
        <p:spPr bwMode="auto">
          <a:xfrm>
            <a:off x="5057108" y="2752940"/>
            <a:ext cx="3107177" cy="1688841"/>
          </a:xfrm>
          <a:prstGeom prst="rect">
            <a:avLst/>
          </a:prstGeom>
          <a:noFill/>
          <a:ln w="9525">
            <a:noFill/>
            <a:miter lim="800000"/>
            <a:headEnd/>
            <a:tailEnd/>
          </a:ln>
        </p:spPr>
      </p:pic>
    </p:spTree>
    <p:extLst>
      <p:ext uri="{BB962C8B-B14F-4D97-AF65-F5344CB8AC3E}">
        <p14:creationId xmlns="" xmlns:p14="http://schemas.microsoft.com/office/powerpoint/2010/main" val="3505606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Relative Placement of CU, BU and </a:t>
            </a:r>
            <a:r>
              <a:rPr lang="en-US" dirty="0" smtClean="0"/>
              <a:t>VVPAT - 1</a:t>
            </a:r>
            <a:endParaRPr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39</a:t>
            </a:fld>
            <a:endParaRPr/>
          </a:p>
        </p:txBody>
      </p:sp>
      <p:grpSp>
        <p:nvGrpSpPr>
          <p:cNvPr id="3"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12722" t="16552" r="10121" b="61175"/>
          <a:stretch/>
        </p:blipFill>
        <p:spPr>
          <a:xfrm>
            <a:off x="236286" y="1350715"/>
            <a:ext cx="4915456" cy="2006685"/>
          </a:xfrm>
          <a:prstGeom prst="rect">
            <a:avLst/>
          </a:prstGeom>
        </p:spPr>
      </p:pic>
      <p:sp>
        <p:nvSpPr>
          <p:cNvPr id="4" name="Oval 3"/>
          <p:cNvSpPr/>
          <p:nvPr/>
        </p:nvSpPr>
        <p:spPr>
          <a:xfrm>
            <a:off x="265410" y="3433598"/>
            <a:ext cx="476250" cy="419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A</a:t>
            </a:r>
            <a:endParaRPr lang="en-US" sz="1600" b="1" dirty="0">
              <a:solidFill>
                <a:schemeClr val="tx1"/>
              </a:solidFill>
            </a:endParaRPr>
          </a:p>
        </p:txBody>
      </p:sp>
      <p:sp>
        <p:nvSpPr>
          <p:cNvPr id="14" name="Oval 13"/>
          <p:cNvSpPr/>
          <p:nvPr/>
        </p:nvSpPr>
        <p:spPr>
          <a:xfrm>
            <a:off x="265410" y="3920358"/>
            <a:ext cx="476250" cy="419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B</a:t>
            </a:r>
            <a:endParaRPr lang="en-US" sz="1600" b="1" dirty="0">
              <a:solidFill>
                <a:schemeClr val="tx1"/>
              </a:solidFill>
            </a:endParaRPr>
          </a:p>
        </p:txBody>
      </p:sp>
      <p:sp>
        <p:nvSpPr>
          <p:cNvPr id="5" name="Rounded Rectangle 4"/>
          <p:cNvSpPr/>
          <p:nvPr/>
        </p:nvSpPr>
        <p:spPr>
          <a:xfrm>
            <a:off x="881906" y="3433598"/>
            <a:ext cx="424912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PO’s Table</a:t>
            </a:r>
            <a:endParaRPr lang="en-US" dirty="0"/>
          </a:p>
        </p:txBody>
      </p:sp>
      <p:sp>
        <p:nvSpPr>
          <p:cNvPr id="16" name="Rounded Rectangle 15"/>
          <p:cNvSpPr/>
          <p:nvPr/>
        </p:nvSpPr>
        <p:spPr>
          <a:xfrm>
            <a:off x="900956" y="3928898"/>
            <a:ext cx="424912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Voting Compartment</a:t>
            </a:r>
            <a:endParaRPr lang="en-US" dirty="0"/>
          </a:p>
        </p:txBody>
      </p:sp>
      <p:sp>
        <p:nvSpPr>
          <p:cNvPr id="6" name="Rounded Rectangle 5"/>
          <p:cNvSpPr/>
          <p:nvPr/>
        </p:nvSpPr>
        <p:spPr>
          <a:xfrm>
            <a:off x="5425440" y="1350716"/>
            <a:ext cx="3476821" cy="2988742"/>
          </a:xfrm>
          <a:prstGeom prst="round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200000"/>
              </a:lnSpc>
            </a:pPr>
            <a:r>
              <a:rPr lang="en-GB" sz="1800" dirty="0" smtClean="0">
                <a:latin typeface="Palatino" panose="02040502050505030304"/>
              </a:rPr>
              <a:t>Note: Since the VVPAT has optical sensors, it should not be operated in direct sunlight and bright light such as flash light.</a:t>
            </a:r>
            <a:endParaRPr lang="en-US" sz="1800" dirty="0">
              <a:latin typeface="Palatino" panose="02040502050505030304"/>
            </a:endParaRPr>
          </a:p>
        </p:txBody>
      </p:sp>
      <p:sp>
        <p:nvSpPr>
          <p:cNvPr id="15" name="TextBox 14"/>
          <p:cNvSpPr txBox="1"/>
          <p:nvPr/>
        </p:nvSpPr>
        <p:spPr>
          <a:xfrm>
            <a:off x="7259216" y="4650573"/>
            <a:ext cx="914400" cy="307777"/>
          </a:xfrm>
          <a:prstGeom prst="rect">
            <a:avLst/>
          </a:prstGeom>
          <a:noFill/>
        </p:spPr>
        <p:txBody>
          <a:bodyPr wrap="square" rtlCol="0">
            <a:spAutoFit/>
          </a:body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786040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EVM consists mainly of two units</a:t>
            </a:r>
            <a:endParaRPr dirty="0"/>
          </a:p>
        </p:txBody>
      </p:sp>
      <p:sp>
        <p:nvSpPr>
          <p:cNvPr id="237" name="Google Shape;237;p16"/>
          <p:cNvSpPr txBox="1">
            <a:spLocks noGrp="1"/>
          </p:cNvSpPr>
          <p:nvPr>
            <p:ph type="body" idx="1"/>
          </p:nvPr>
        </p:nvSpPr>
        <p:spPr>
          <a:xfrm>
            <a:off x="440377" y="1327350"/>
            <a:ext cx="8293076" cy="3145500"/>
          </a:xfrm>
          <a:prstGeom prst="rect">
            <a:avLst/>
          </a:prstGeom>
        </p:spPr>
        <p:txBody>
          <a:bodyPr spcFirstLastPara="1" wrap="square" lIns="91425" tIns="91425" rIns="91425" bIns="91425" anchor="t" anchorCtr="0">
            <a:noAutofit/>
          </a:bodyPr>
          <a:lstStyle/>
          <a:p>
            <a:pPr lvl="0">
              <a:lnSpc>
                <a:spcPct val="150000"/>
              </a:lnSpc>
              <a:buClrTx/>
              <a:buFont typeface="Wingdings" panose="05000000000000000000" pitchFamily="2" charset="2"/>
              <a:buChar char="ü"/>
            </a:pPr>
            <a:r>
              <a:rPr lang="en-US" sz="1800" dirty="0"/>
              <a:t>Control Unit (CU)</a:t>
            </a:r>
            <a:endParaRPr lang="en-IN" sz="1800" dirty="0"/>
          </a:p>
          <a:p>
            <a:pPr lvl="0">
              <a:lnSpc>
                <a:spcPct val="150000"/>
              </a:lnSpc>
              <a:buClrTx/>
              <a:buFont typeface="Wingdings" panose="05000000000000000000" pitchFamily="2" charset="2"/>
              <a:buChar char="ü"/>
            </a:pPr>
            <a:r>
              <a:rPr lang="en-US" sz="1800" dirty="0"/>
              <a:t>Ballot Unit (BU) with cable for connecting it with the Control Unit.</a:t>
            </a:r>
            <a:endParaRPr lang="en-IN" sz="1800" dirty="0"/>
          </a:p>
          <a:p>
            <a:pPr marL="733425" lvl="0" indent="-285750">
              <a:lnSpc>
                <a:spcPct val="150000"/>
              </a:lnSpc>
              <a:buClrTx/>
              <a:buFont typeface="Arial" panose="020B0604020202020204" pitchFamily="34" charset="0"/>
              <a:buChar char="•"/>
            </a:pPr>
            <a:r>
              <a:rPr lang="en-US" sz="1800" dirty="0"/>
              <a:t>A Ballot Unit caters </a:t>
            </a:r>
            <a:r>
              <a:rPr lang="en-US" sz="1800" dirty="0" smtClean="0"/>
              <a:t>up to </a:t>
            </a:r>
            <a:r>
              <a:rPr lang="en-US" sz="1800" dirty="0"/>
              <a:t>16 candidates. </a:t>
            </a:r>
            <a:endParaRPr lang="en-IN" sz="1800" dirty="0"/>
          </a:p>
          <a:p>
            <a:pPr marL="733425" lvl="0" indent="-285750">
              <a:lnSpc>
                <a:spcPct val="150000"/>
              </a:lnSpc>
              <a:buClrTx/>
              <a:buFont typeface="Arial" panose="020B0604020202020204" pitchFamily="34" charset="0"/>
              <a:buChar char="•"/>
            </a:pPr>
            <a:r>
              <a:rPr lang="en-US" sz="1800" dirty="0"/>
              <a:t>A cascade of 24 Ballot Units can be connected to one Control Unit (Catering to 384 candidates including NOTA</a:t>
            </a:r>
            <a:r>
              <a:rPr lang="en-US" sz="1800" dirty="0" smtClean="0"/>
              <a:t>).</a:t>
            </a:r>
            <a:endParaRPr lang="en-IN" sz="1800" dirty="0"/>
          </a:p>
          <a:p>
            <a:pPr marL="76200" lvl="0" indent="0" algn="l" rtl="0">
              <a:lnSpc>
                <a:spcPct val="150000"/>
              </a:lnSpc>
              <a:spcBef>
                <a:spcPts val="0"/>
              </a:spcBef>
              <a:spcAft>
                <a:spcPts val="0"/>
              </a:spcAft>
              <a:buSzPts val="2400"/>
              <a:buNone/>
            </a:pP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1664203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smtClean="0"/>
              <a:t>Battery Pack Installation</a:t>
            </a:r>
            <a:endParaRPr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40</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15146" y="1927579"/>
            <a:ext cx="2523490" cy="217043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3"/>
          <p:cNvGrpSpPr>
            <a:grpSpLocks/>
          </p:cNvGrpSpPr>
          <p:nvPr/>
        </p:nvGrpSpPr>
        <p:grpSpPr bwMode="auto">
          <a:xfrm>
            <a:off x="5537200" y="1919889"/>
            <a:ext cx="2564392" cy="2170430"/>
            <a:chOff x="2467" y="-1163"/>
            <a:chExt cx="4637" cy="4080"/>
          </a:xfrm>
        </p:grpSpPr>
        <p:pic>
          <p:nvPicPr>
            <p:cNvPr id="25" name="Picture 2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67" y="-1163"/>
              <a:ext cx="4637" cy="408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Group 25"/>
            <p:cNvGrpSpPr>
              <a:grpSpLocks/>
            </p:cNvGrpSpPr>
            <p:nvPr/>
          </p:nvGrpSpPr>
          <p:grpSpPr bwMode="auto">
            <a:xfrm>
              <a:off x="5900" y="234"/>
              <a:ext cx="1081" cy="120"/>
              <a:chOff x="5900" y="234"/>
              <a:chExt cx="1081" cy="120"/>
            </a:xfrm>
          </p:grpSpPr>
          <p:sp>
            <p:nvSpPr>
              <p:cNvPr id="30" name="Freeform 29"/>
              <p:cNvSpPr>
                <a:spLocks/>
              </p:cNvSpPr>
              <p:nvPr/>
            </p:nvSpPr>
            <p:spPr bwMode="auto">
              <a:xfrm>
                <a:off x="5900" y="234"/>
                <a:ext cx="1081" cy="120"/>
              </a:xfrm>
              <a:custGeom>
                <a:avLst/>
                <a:gdLst>
                  <a:gd name="T0" fmla="+- 0 6021 5900"/>
                  <a:gd name="T1" fmla="*/ T0 w 1081"/>
                  <a:gd name="T2" fmla="+- 0 279 234"/>
                  <a:gd name="T3" fmla="*/ 279 h 120"/>
                  <a:gd name="T4" fmla="+- 0 6001 5900"/>
                  <a:gd name="T5" fmla="*/ T4 w 1081"/>
                  <a:gd name="T6" fmla="+- 0 279 234"/>
                  <a:gd name="T7" fmla="*/ 279 h 120"/>
                  <a:gd name="T8" fmla="+- 0 6001 5900"/>
                  <a:gd name="T9" fmla="*/ T8 w 1081"/>
                  <a:gd name="T10" fmla="+- 0 309 234"/>
                  <a:gd name="T11" fmla="*/ 309 h 120"/>
                  <a:gd name="T12" fmla="+- 0 6021 5900"/>
                  <a:gd name="T13" fmla="*/ T12 w 1081"/>
                  <a:gd name="T14" fmla="+- 0 309 234"/>
                  <a:gd name="T15" fmla="*/ 309 h 120"/>
                  <a:gd name="T16" fmla="+- 0 6021 5900"/>
                  <a:gd name="T17" fmla="*/ T16 w 1081"/>
                  <a:gd name="T18" fmla="+- 0 279 234"/>
                  <a:gd name="T19" fmla="*/ 279 h 120"/>
                </a:gdLst>
                <a:ahLst/>
                <a:cxnLst>
                  <a:cxn ang="0">
                    <a:pos x="T1" y="T3"/>
                  </a:cxn>
                  <a:cxn ang="0">
                    <a:pos x="T5" y="T7"/>
                  </a:cxn>
                  <a:cxn ang="0">
                    <a:pos x="T9" y="T11"/>
                  </a:cxn>
                  <a:cxn ang="0">
                    <a:pos x="T13" y="T15"/>
                  </a:cxn>
                  <a:cxn ang="0">
                    <a:pos x="T17" y="T19"/>
                  </a:cxn>
                </a:cxnLst>
                <a:rect l="0" t="0" r="r" b="b"/>
                <a:pathLst>
                  <a:path w="1081" h="120">
                    <a:moveTo>
                      <a:pt x="121" y="45"/>
                    </a:moveTo>
                    <a:lnTo>
                      <a:pt x="101" y="45"/>
                    </a:lnTo>
                    <a:lnTo>
                      <a:pt x="101" y="75"/>
                    </a:lnTo>
                    <a:lnTo>
                      <a:pt x="121" y="75"/>
                    </a:lnTo>
                    <a:lnTo>
                      <a:pt x="121" y="45"/>
                    </a:ln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30"/>
              <p:cNvSpPr>
                <a:spLocks/>
              </p:cNvSpPr>
              <p:nvPr/>
            </p:nvSpPr>
            <p:spPr bwMode="auto">
              <a:xfrm>
                <a:off x="5900" y="234"/>
                <a:ext cx="1081" cy="120"/>
              </a:xfrm>
              <a:custGeom>
                <a:avLst/>
                <a:gdLst>
                  <a:gd name="T0" fmla="+- 0 6021 5900"/>
                  <a:gd name="T1" fmla="*/ T0 w 1081"/>
                  <a:gd name="T2" fmla="+- 0 309 234"/>
                  <a:gd name="T3" fmla="*/ 309 h 120"/>
                  <a:gd name="T4" fmla="+- 0 6001 5900"/>
                  <a:gd name="T5" fmla="*/ T4 w 1081"/>
                  <a:gd name="T6" fmla="+- 0 309 234"/>
                  <a:gd name="T7" fmla="*/ 309 h 120"/>
                  <a:gd name="T8" fmla="+- 0 6021 5900"/>
                  <a:gd name="T9" fmla="*/ T8 w 1081"/>
                  <a:gd name="T10" fmla="+- 0 309 234"/>
                  <a:gd name="T11" fmla="*/ 309 h 120"/>
                </a:gdLst>
                <a:ahLst/>
                <a:cxnLst>
                  <a:cxn ang="0">
                    <a:pos x="T1" y="T3"/>
                  </a:cxn>
                  <a:cxn ang="0">
                    <a:pos x="T5" y="T7"/>
                  </a:cxn>
                  <a:cxn ang="0">
                    <a:pos x="T9" y="T11"/>
                  </a:cxn>
                </a:cxnLst>
                <a:rect l="0" t="0" r="r" b="b"/>
                <a:pathLst>
                  <a:path w="1081" h="120">
                    <a:moveTo>
                      <a:pt x="121" y="75"/>
                    </a:moveTo>
                    <a:lnTo>
                      <a:pt x="101" y="75"/>
                    </a:lnTo>
                    <a:lnTo>
                      <a:pt x="121" y="75"/>
                    </a:ln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sp>
        <p:nvSpPr>
          <p:cNvPr id="4" name="Right Arrow 3"/>
          <p:cNvSpPr/>
          <p:nvPr/>
        </p:nvSpPr>
        <p:spPr>
          <a:xfrm>
            <a:off x="282216" y="2485674"/>
            <a:ext cx="1556744" cy="447371"/>
          </a:xfrm>
          <a:prstGeom prst="rightArrow">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smtClean="0"/>
              <a:t>3-pin connector for battery insertion</a:t>
            </a:r>
            <a:endParaRPr lang="en-US" sz="800" dirty="0"/>
          </a:p>
        </p:txBody>
      </p:sp>
      <p:sp>
        <p:nvSpPr>
          <p:cNvPr id="43" name="Right Arrow 42"/>
          <p:cNvSpPr/>
          <p:nvPr/>
        </p:nvSpPr>
        <p:spPr>
          <a:xfrm>
            <a:off x="4671565" y="2471280"/>
            <a:ext cx="1683875" cy="447371"/>
          </a:xfrm>
          <a:prstGeom prst="rightArrow">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B</a:t>
            </a:r>
            <a:r>
              <a:rPr lang="en-GB" sz="800" dirty="0" smtClean="0"/>
              <a:t>attery pack after insertion</a:t>
            </a:r>
            <a:endParaRPr lang="en-US" sz="800" dirty="0"/>
          </a:p>
        </p:txBody>
      </p:sp>
    </p:spTree>
    <p:extLst>
      <p:ext uri="{BB962C8B-B14F-4D97-AF65-F5344CB8AC3E}">
        <p14:creationId xmlns="" xmlns:p14="http://schemas.microsoft.com/office/powerpoint/2010/main" val="2529591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smtClean="0"/>
              <a:t>Paper Roll Installation - 1</a:t>
            </a:r>
            <a:endParaRPr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41</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63991" y="3789674"/>
            <a:ext cx="8614762" cy="923330"/>
          </a:xfrm>
          <a:prstGeom prst="rect">
            <a:avLst/>
          </a:prstGeom>
          <a:noFill/>
        </p:spPr>
        <p:txBody>
          <a:bodyPr wrap="square" rtlCol="0">
            <a:spAutoFit/>
          </a:bodyPr>
          <a:lstStyle/>
          <a:p>
            <a:pPr algn="just">
              <a:lnSpc>
                <a:spcPct val="150000"/>
              </a:lnSpc>
            </a:pPr>
            <a:r>
              <a:rPr lang="en-GB" sz="1800" dirty="0" smtClean="0">
                <a:latin typeface="Palatino" panose="02040502050505030304"/>
              </a:rPr>
              <a:t>Installation of paper roll and loading of symbols in the VVPAT is done by the Engineers of the Manufacturing Co.</a:t>
            </a:r>
          </a:p>
        </p:txBody>
      </p:sp>
      <p:pic>
        <p:nvPicPr>
          <p:cNvPr id="7" name="Picture 6"/>
          <p:cNvPicPr>
            <a:picLocks noChangeAspect="1"/>
          </p:cNvPicPr>
          <p:nvPr/>
        </p:nvPicPr>
        <p:blipFill rotWithShape="1">
          <a:blip r:embed="rId3">
            <a:extLst>
              <a:ext uri="{28A0092B-C50C-407E-A947-70E740481C1C}">
                <a14:useLocalDpi xmlns="" xmlns:a14="http://schemas.microsoft.com/office/drawing/2010/main" val="0"/>
              </a:ext>
            </a:extLst>
          </a:blip>
          <a:srcRect l="11410" t="40664" r="10900" b="33432"/>
          <a:stretch/>
        </p:blipFill>
        <p:spPr>
          <a:xfrm>
            <a:off x="3943370" y="1376200"/>
            <a:ext cx="4935383" cy="2174378"/>
          </a:xfrm>
          <a:prstGeom prst="rect">
            <a:avLst/>
          </a:prstGeom>
          <a:ln w="28575">
            <a:solidFill>
              <a:schemeClr val="accent1"/>
            </a:solidFill>
          </a:ln>
        </p:spPr>
      </p:pic>
      <p:pic>
        <p:nvPicPr>
          <p:cNvPr id="23" name="Picture 22"/>
          <p:cNvPicPr>
            <a:picLocks noChangeAspect="1"/>
          </p:cNvPicPr>
          <p:nvPr/>
        </p:nvPicPr>
        <p:blipFill rotWithShape="1">
          <a:blip r:embed="rId3">
            <a:extLst>
              <a:ext uri="{28A0092B-C50C-407E-A947-70E740481C1C}">
                <a14:useLocalDpi xmlns="" xmlns:a14="http://schemas.microsoft.com/office/drawing/2010/main" val="0"/>
              </a:ext>
            </a:extLst>
          </a:blip>
          <a:srcRect l="11410" t="11361" r="10900" b="59826"/>
          <a:stretch/>
        </p:blipFill>
        <p:spPr>
          <a:xfrm>
            <a:off x="263991" y="1368388"/>
            <a:ext cx="3576490" cy="2167291"/>
          </a:xfrm>
          <a:prstGeom prst="rect">
            <a:avLst/>
          </a:prstGeom>
          <a:ln w="28575">
            <a:solidFill>
              <a:schemeClr val="accent1"/>
            </a:solidFill>
          </a:ln>
        </p:spPr>
      </p:pic>
      <p:sp>
        <p:nvSpPr>
          <p:cNvPr id="8" name="TextBox 7"/>
          <p:cNvSpPr txBox="1"/>
          <p:nvPr/>
        </p:nvSpPr>
        <p:spPr>
          <a:xfrm>
            <a:off x="282215" y="3250404"/>
            <a:ext cx="3860133" cy="246221"/>
          </a:xfrm>
          <a:prstGeom prst="rect">
            <a:avLst/>
          </a:prstGeom>
          <a:noFill/>
        </p:spPr>
        <p:txBody>
          <a:bodyPr wrap="square" rtlCol="0">
            <a:spAutoFit/>
          </a:bodyPr>
          <a:lstStyle/>
          <a:p>
            <a:pPr algn="ctr"/>
            <a:r>
              <a:rPr lang="en-GB" sz="1000" b="1" dirty="0" smtClean="0">
                <a:latin typeface="Palatino" panose="02040502050505030304"/>
              </a:rPr>
              <a:t>Opened Paper Roll Compartment</a:t>
            </a:r>
            <a:endParaRPr lang="en-US" sz="1000" b="1" dirty="0">
              <a:latin typeface="Palatino" panose="02040502050505030304"/>
            </a:endParaRPr>
          </a:p>
        </p:txBody>
      </p:sp>
      <p:sp>
        <p:nvSpPr>
          <p:cNvPr id="13" name="TextBox 12"/>
          <p:cNvSpPr txBox="1"/>
          <p:nvPr/>
        </p:nvSpPr>
        <p:spPr>
          <a:xfrm>
            <a:off x="7259216" y="4650573"/>
            <a:ext cx="914400" cy="307777"/>
          </a:xfrm>
          <a:prstGeom prst="rect">
            <a:avLst/>
          </a:prstGeom>
          <a:noFill/>
        </p:spPr>
        <p:txBody>
          <a:bodyPr wrap="square" rtlCol="0">
            <a:spAutoFit/>
          </a:body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635698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smtClean="0"/>
              <a:t>Paper Roll Installation - 2</a:t>
            </a:r>
            <a:endParaRPr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42</a:t>
            </a:fld>
            <a:endParaRPr/>
          </a:p>
        </p:txBody>
      </p:sp>
      <p:grpSp>
        <p:nvGrpSpPr>
          <p:cNvPr id="4"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82216" y="1392178"/>
            <a:ext cx="8630559" cy="88024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n-US" sz="1800" dirty="0" smtClean="0">
                <a:latin typeface="Palatino" panose="02040502050505030304"/>
              </a:rPr>
              <a:t>While  </a:t>
            </a:r>
            <a:r>
              <a:rPr lang="en-US" sz="1800" dirty="0">
                <a:latin typeface="Palatino" panose="02040502050505030304"/>
              </a:rPr>
              <a:t>inserting  the  paper  roll,  ensure  that  the  band  of  black  marks  are  facing downwards as shown</a:t>
            </a:r>
            <a:r>
              <a:rPr lang="hi-IN" sz="1800" dirty="0">
                <a:latin typeface="Palatino" panose="02040502050505030304"/>
              </a:rPr>
              <a:t>. </a:t>
            </a:r>
            <a:r>
              <a:rPr lang="en-US" sz="1800" dirty="0">
                <a:latin typeface="Palatino" panose="02040502050505030304"/>
              </a:rPr>
              <a:t>An improper paper insertion will not result in any </a:t>
            </a:r>
            <a:r>
              <a:rPr lang="en-US" sz="1800" dirty="0" smtClean="0">
                <a:latin typeface="Palatino" panose="02040502050505030304"/>
              </a:rPr>
              <a:t>printing.</a:t>
            </a:r>
            <a:endParaRPr lang="en-US" sz="1800" dirty="0">
              <a:latin typeface="Palatino" panose="02040502050505030304"/>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90210" y="2486472"/>
            <a:ext cx="2438400" cy="1956816"/>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698667" y="2498305"/>
            <a:ext cx="2450592" cy="1944624"/>
          </a:xfrm>
          <a:prstGeom prst="rect">
            <a:avLst/>
          </a:prstGeom>
        </p:spPr>
      </p:pic>
    </p:spTree>
    <p:extLst>
      <p:ext uri="{BB962C8B-B14F-4D97-AF65-F5344CB8AC3E}">
        <p14:creationId xmlns="" xmlns:p14="http://schemas.microsoft.com/office/powerpoint/2010/main" val="1043754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n-US" dirty="0"/>
              <a:t>Power-ON Sequence of </a:t>
            </a:r>
            <a:r>
              <a:rPr lang="en-US" dirty="0" smtClean="0"/>
              <a:t>VVPAT - 1</a:t>
            </a:r>
            <a:endParaRPr lang="en-US"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43</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82216" y="1392178"/>
            <a:ext cx="8630559" cy="2960041"/>
          </a:xfrm>
          <a:prstGeom prst="rect">
            <a:avLst/>
          </a:prstGeom>
          <a:noFill/>
        </p:spPr>
        <p:txBody>
          <a:bodyPr wrap="square" rtlCol="0">
            <a:spAutoFit/>
          </a:bodyPr>
          <a:lstStyle/>
          <a:p>
            <a:pPr marL="342900" indent="-342900" algn="just">
              <a:lnSpc>
                <a:spcPct val="150000"/>
              </a:lnSpc>
              <a:buFont typeface="+mj-lt"/>
              <a:buAutoNum type="alphaLcParenR"/>
            </a:pPr>
            <a:r>
              <a:rPr lang="en-US" sz="1800" dirty="0" smtClean="0">
                <a:latin typeface="Palatino" panose="02040502050505030304"/>
              </a:rPr>
              <a:t>After </a:t>
            </a:r>
            <a:r>
              <a:rPr lang="en-US" sz="1800" dirty="0">
                <a:latin typeface="Palatino" panose="02040502050505030304"/>
              </a:rPr>
              <a:t>the connections of VVPAT with EVM, the Control Unit is switched ON.</a:t>
            </a:r>
          </a:p>
          <a:p>
            <a:pPr marL="342900" indent="-342900" algn="just">
              <a:lnSpc>
                <a:spcPct val="150000"/>
              </a:lnSpc>
              <a:buFont typeface="+mj-lt"/>
              <a:buAutoNum type="alphaLcParenR"/>
            </a:pPr>
            <a:r>
              <a:rPr lang="en-US" sz="1800" dirty="0">
                <a:latin typeface="Palatino" panose="02040502050505030304"/>
              </a:rPr>
              <a:t>The standardization of spot intensity is done for all the sensors. In this process,</a:t>
            </a:r>
            <a:r>
              <a:rPr lang="hi-IN" sz="1800" dirty="0">
                <a:latin typeface="Palatino" panose="02040502050505030304"/>
              </a:rPr>
              <a:t> </a:t>
            </a:r>
            <a:r>
              <a:rPr lang="en-US" sz="1800" dirty="0">
                <a:latin typeface="Palatino" panose="02040502050505030304"/>
              </a:rPr>
              <a:t>the paper is moved </a:t>
            </a:r>
            <a:r>
              <a:rPr lang="en-US" sz="1800" dirty="0" smtClean="0">
                <a:latin typeface="Palatino" panose="02040502050505030304"/>
              </a:rPr>
              <a:t>slightly.</a:t>
            </a:r>
          </a:p>
          <a:p>
            <a:pPr marL="342900" indent="-342900" algn="just">
              <a:lnSpc>
                <a:spcPct val="150000"/>
              </a:lnSpc>
              <a:buFont typeface="+mj-lt"/>
              <a:buAutoNum type="alphaLcParenR"/>
            </a:pPr>
            <a:r>
              <a:rPr lang="en-US" sz="1800" dirty="0" smtClean="0">
                <a:latin typeface="Palatino" panose="02040502050505030304"/>
              </a:rPr>
              <a:t>Once the standardization process is over, the extra fed paper gets cut and falls down as Standardization Slip.</a:t>
            </a:r>
          </a:p>
          <a:p>
            <a:pPr marL="342900" indent="-342900" algn="just">
              <a:lnSpc>
                <a:spcPct val="150000"/>
              </a:lnSpc>
              <a:buFont typeface="+mj-lt"/>
              <a:buAutoNum type="alphaLcParenR"/>
            </a:pPr>
            <a:r>
              <a:rPr lang="en-US" sz="1800" dirty="0" smtClean="0">
                <a:latin typeface="Palatino" panose="02040502050505030304"/>
              </a:rPr>
              <a:t>VVPAT </a:t>
            </a:r>
            <a:r>
              <a:rPr lang="en-US" sz="1800" dirty="0">
                <a:latin typeface="Palatino" panose="02040502050505030304"/>
              </a:rPr>
              <a:t>prints the Power-ON</a:t>
            </a:r>
            <a:r>
              <a:rPr lang="hi-IN" sz="1800" dirty="0">
                <a:latin typeface="Palatino" panose="02040502050505030304"/>
              </a:rPr>
              <a:t> </a:t>
            </a:r>
            <a:r>
              <a:rPr lang="en-US" sz="1800" dirty="0">
                <a:latin typeface="Palatino" panose="02040502050505030304"/>
              </a:rPr>
              <a:t>Self</a:t>
            </a:r>
            <a:r>
              <a:rPr lang="hi-IN" sz="1800" dirty="0">
                <a:latin typeface="Palatino" panose="02040502050505030304"/>
              </a:rPr>
              <a:t> </a:t>
            </a:r>
            <a:r>
              <a:rPr lang="en-US" sz="1800" dirty="0">
                <a:latin typeface="Palatino" panose="02040502050505030304"/>
              </a:rPr>
              <a:t>Test (POST) Report and five Diagnostics Report</a:t>
            </a:r>
            <a:r>
              <a:rPr lang="hi-IN" sz="1800" dirty="0">
                <a:latin typeface="Palatino" panose="02040502050505030304"/>
              </a:rPr>
              <a:t>s</a:t>
            </a:r>
            <a:r>
              <a:rPr lang="en-US" sz="1800" dirty="0" smtClean="0">
                <a:latin typeface="Palatino" panose="02040502050505030304"/>
              </a:rPr>
              <a:t>.</a:t>
            </a:r>
            <a:endParaRPr lang="en-US" sz="1800" dirty="0">
              <a:latin typeface="Palatino" panose="02040502050505030304"/>
            </a:endParaRPr>
          </a:p>
        </p:txBody>
      </p:sp>
      <p:sp>
        <p:nvSpPr>
          <p:cNvPr id="10" name="TextBox 9"/>
          <p:cNvSpPr txBox="1"/>
          <p:nvPr/>
        </p:nvSpPr>
        <p:spPr>
          <a:xfrm>
            <a:off x="7259216" y="4650573"/>
            <a:ext cx="914400" cy="307777"/>
          </a:xfrm>
          <a:prstGeom prst="rect">
            <a:avLst/>
          </a:prstGeom>
          <a:noFill/>
        </p:spPr>
        <p:txBody>
          <a:bodyPr wrap="square" rtlCol="0">
            <a:spAutoFit/>
          </a:body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1007813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n-US" dirty="0"/>
              <a:t>Power-ON Sequence of </a:t>
            </a:r>
            <a:r>
              <a:rPr lang="en-US" dirty="0" smtClean="0"/>
              <a:t>VVPAT - 2</a:t>
            </a:r>
            <a:endParaRPr lang="en-US"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44</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82216" y="1392178"/>
            <a:ext cx="8630559" cy="2585323"/>
          </a:xfrm>
          <a:prstGeom prst="rect">
            <a:avLst/>
          </a:prstGeom>
          <a:noFill/>
        </p:spPr>
        <p:txBody>
          <a:bodyPr wrap="square" rtlCol="0">
            <a:spAutoFit/>
          </a:bodyPr>
          <a:lstStyle/>
          <a:p>
            <a:pPr marL="342900" indent="-342900" algn="just">
              <a:lnSpc>
                <a:spcPct val="150000"/>
              </a:lnSpc>
              <a:buFont typeface="+mj-lt"/>
              <a:buAutoNum type="alphaLcParenR" startAt="5"/>
            </a:pPr>
            <a:r>
              <a:rPr lang="en-US" sz="1800" dirty="0" smtClean="0">
                <a:latin typeface="Palatino" panose="02040502050505030304"/>
              </a:rPr>
              <a:t>VVPAT </a:t>
            </a:r>
            <a:r>
              <a:rPr lang="en-US" sz="1800" dirty="0">
                <a:latin typeface="Palatino" panose="02040502050505030304"/>
              </a:rPr>
              <a:t>is ready for use if all the reports generated during Power-ON shows the result status as PASS. In case of any error in the VVPAT, the corresponding result status will be FAIL in the Diagnostics Report. In that case, the Battery Report is not cut</a:t>
            </a:r>
            <a:r>
              <a:rPr lang="en-US" sz="1800" dirty="0" smtClean="0">
                <a:latin typeface="Palatino" panose="02040502050505030304"/>
              </a:rPr>
              <a:t>.</a:t>
            </a:r>
            <a:r>
              <a:rPr lang="en-US" sz="1800" dirty="0">
                <a:latin typeface="Palatino" panose="02040502050505030304"/>
              </a:rPr>
              <a:t> </a:t>
            </a:r>
          </a:p>
          <a:p>
            <a:pPr algn="just">
              <a:lnSpc>
                <a:spcPct val="150000"/>
              </a:lnSpc>
            </a:pPr>
            <a:r>
              <a:rPr lang="en-US" sz="1800" dirty="0">
                <a:latin typeface="Palatino" panose="02040502050505030304"/>
              </a:rPr>
              <a:t>Note:</a:t>
            </a:r>
            <a:r>
              <a:rPr lang="hi-IN" sz="1800" dirty="0">
                <a:latin typeface="Palatino" panose="02040502050505030304"/>
              </a:rPr>
              <a:t> </a:t>
            </a:r>
            <a:r>
              <a:rPr lang="en-US" sz="1800" i="1" dirty="0">
                <a:latin typeface="Palatino" panose="02040502050505030304"/>
              </a:rPr>
              <a:t>Symbol loading will be done by authorized engineers of the manufacturers and </a:t>
            </a:r>
            <a:r>
              <a:rPr lang="en-US" sz="1800" i="1" dirty="0" smtClean="0">
                <a:latin typeface="Palatino" panose="02040502050505030304"/>
              </a:rPr>
              <a:t>Commission's</a:t>
            </a:r>
            <a:r>
              <a:rPr lang="hi-IN" sz="1800" dirty="0" smtClean="0">
                <a:latin typeface="Palatino" panose="02040502050505030304"/>
              </a:rPr>
              <a:t> </a:t>
            </a:r>
            <a:r>
              <a:rPr lang="en-US" sz="1800" i="1" dirty="0">
                <a:latin typeface="Palatino" panose="02040502050505030304"/>
              </a:rPr>
              <a:t>instructions in this regard shall be </a:t>
            </a:r>
            <a:r>
              <a:rPr lang="en-US" sz="1800" i="1" dirty="0" smtClean="0">
                <a:latin typeface="Palatino" panose="02040502050505030304"/>
              </a:rPr>
              <a:t>followed.</a:t>
            </a:r>
            <a:endParaRPr lang="en-US" sz="1800" dirty="0">
              <a:latin typeface="Palatino" panose="02040502050505030304"/>
            </a:endParaRPr>
          </a:p>
        </p:txBody>
      </p:sp>
    </p:spTree>
    <p:extLst>
      <p:ext uri="{BB962C8B-B14F-4D97-AF65-F5344CB8AC3E}">
        <p14:creationId xmlns="" xmlns:p14="http://schemas.microsoft.com/office/powerpoint/2010/main" val="2060797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a:t>Sealing of Paper Roll Compartment</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45</a:t>
            </a:fld>
            <a:endParaRPr/>
          </a:p>
        </p:txBody>
      </p:sp>
      <p:grpSp>
        <p:nvGrpSpPr>
          <p:cNvPr id="4"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82216" y="3317653"/>
            <a:ext cx="8630559" cy="369332"/>
          </a:xfrm>
          <a:prstGeom prst="rect">
            <a:avLst/>
          </a:prstGeom>
          <a:noFill/>
        </p:spPr>
        <p:txBody>
          <a:bodyPr wrap="square" rtlCol="0">
            <a:spAutoFit/>
          </a:bodyPr>
          <a:lstStyle/>
          <a:p>
            <a:endParaRPr lang="en-US" sz="1800" dirty="0" smtClean="0">
              <a:latin typeface="Palatino" panose="02040502050505030304"/>
            </a:endParaRPr>
          </a:p>
        </p:txBody>
      </p:sp>
      <p:sp>
        <p:nvSpPr>
          <p:cNvPr id="2" name="Rectangle 10"/>
          <p:cNvSpPr>
            <a:spLocks noChangeArrowheads="1"/>
          </p:cNvSpPr>
          <p:nvPr/>
        </p:nvSpPr>
        <p:spPr bwMode="auto">
          <a:xfrm>
            <a:off x="0" y="198643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8937" t="17778" r="10333" b="62666"/>
          <a:stretch/>
        </p:blipFill>
        <p:spPr>
          <a:xfrm>
            <a:off x="995679" y="1550257"/>
            <a:ext cx="7152641" cy="2450213"/>
          </a:xfrm>
          <a:prstGeom prst="rect">
            <a:avLst/>
          </a:prstGeom>
        </p:spPr>
      </p:pic>
    </p:spTree>
    <p:extLst>
      <p:ext uri="{BB962C8B-B14F-4D97-AF65-F5344CB8AC3E}">
        <p14:creationId xmlns="" xmlns:p14="http://schemas.microsoft.com/office/powerpoint/2010/main" val="1183709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a:t>Sealing of Ballot Slips </a:t>
            </a:r>
            <a:r>
              <a:rPr lang="en-US" dirty="0" smtClean="0"/>
              <a:t>Compartment</a:t>
            </a:r>
            <a:endParaRPr lang="en-US" b="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46</a:t>
            </a:fld>
            <a:endParaRPr/>
          </a:p>
        </p:txBody>
      </p:sp>
      <p:grpSp>
        <p:nvGrpSpPr>
          <p:cNvPr id="6"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82216" y="3317653"/>
            <a:ext cx="8630559" cy="369332"/>
          </a:xfrm>
          <a:prstGeom prst="rect">
            <a:avLst/>
          </a:prstGeom>
          <a:noFill/>
        </p:spPr>
        <p:txBody>
          <a:bodyPr wrap="square" rtlCol="0">
            <a:spAutoFit/>
          </a:bodyPr>
          <a:lstStyle/>
          <a:p>
            <a:endParaRPr lang="en-US" sz="1800" dirty="0" smtClean="0">
              <a:latin typeface="Palatino" panose="02040502050505030304"/>
            </a:endParaRPr>
          </a:p>
        </p:txBody>
      </p:sp>
      <p:sp>
        <p:nvSpPr>
          <p:cNvPr id="2" name="Rectangle 10"/>
          <p:cNvSpPr>
            <a:spLocks noChangeArrowheads="1"/>
          </p:cNvSpPr>
          <p:nvPr/>
        </p:nvSpPr>
        <p:spPr bwMode="auto">
          <a:xfrm>
            <a:off x="0" y="198643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8098" t="41679" r="9216" b="32839"/>
          <a:stretch/>
        </p:blipFill>
        <p:spPr>
          <a:xfrm>
            <a:off x="1422400" y="1366675"/>
            <a:ext cx="6305777" cy="2748126"/>
          </a:xfrm>
          <a:prstGeom prst="rect">
            <a:avLst/>
          </a:prstGeom>
        </p:spPr>
      </p:pic>
      <p:sp>
        <p:nvSpPr>
          <p:cNvPr id="4" name="Rectangle 3"/>
          <p:cNvSpPr/>
          <p:nvPr/>
        </p:nvSpPr>
        <p:spPr>
          <a:xfrm>
            <a:off x="271865" y="4108460"/>
            <a:ext cx="8640910" cy="369332"/>
          </a:xfrm>
          <a:prstGeom prst="rect">
            <a:avLst/>
          </a:prstGeom>
        </p:spPr>
        <p:txBody>
          <a:bodyPr wrap="square">
            <a:spAutoFit/>
          </a:bodyPr>
          <a:lstStyle/>
          <a:p>
            <a:r>
              <a:rPr lang="en-US" sz="1800" spc="-10" dirty="0">
                <a:latin typeface="Palatino" panose="02040502050505030304"/>
                <a:ea typeface="Bookman Old Style" panose="02050604050505020204" pitchFamily="18" charset="0"/>
                <a:cs typeface="Bookman Old Style" panose="02050604050505020204" pitchFamily="18" charset="0"/>
              </a:rPr>
              <a:t>T</a:t>
            </a:r>
            <a:r>
              <a:rPr lang="en-US" sz="1800" dirty="0">
                <a:latin typeface="Palatino" panose="02040502050505030304"/>
                <a:ea typeface="Bookman Old Style" panose="02050604050505020204" pitchFamily="18" charset="0"/>
                <a:cs typeface="Bookman Old Style" panose="02050604050505020204" pitchFamily="18" charset="0"/>
              </a:rPr>
              <a:t>he</a:t>
            </a:r>
            <a:r>
              <a:rPr lang="en-US" sz="1800" spc="10"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bal</a:t>
            </a:r>
            <a:r>
              <a:rPr lang="en-US" sz="1800" spc="-5" dirty="0">
                <a:latin typeface="Palatino" panose="02040502050505030304"/>
                <a:ea typeface="Bookman Old Style" panose="02050604050505020204" pitchFamily="18" charset="0"/>
                <a:cs typeface="Bookman Old Style" panose="02050604050505020204" pitchFamily="18" charset="0"/>
              </a:rPr>
              <a:t>l</a:t>
            </a:r>
            <a:r>
              <a:rPr lang="en-US" sz="1800" dirty="0">
                <a:latin typeface="Palatino" panose="02040502050505030304"/>
                <a:ea typeface="Bookman Old Style" panose="02050604050505020204" pitchFamily="18" charset="0"/>
                <a:cs typeface="Bookman Old Style" panose="02050604050505020204" pitchFamily="18" charset="0"/>
              </a:rPr>
              <a:t>ot</a:t>
            </a:r>
            <a:r>
              <a:rPr lang="en-US" sz="1800" spc="10"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sl</a:t>
            </a:r>
            <a:r>
              <a:rPr lang="en-US" sz="1800" spc="-5" dirty="0">
                <a:latin typeface="Palatino" panose="02040502050505030304"/>
                <a:ea typeface="Bookman Old Style" panose="02050604050505020204" pitchFamily="18" charset="0"/>
                <a:cs typeface="Bookman Old Style" panose="02050604050505020204" pitchFamily="18" charset="0"/>
              </a:rPr>
              <a:t>i</a:t>
            </a:r>
            <a:r>
              <a:rPr lang="en-US" sz="1800" dirty="0">
                <a:latin typeface="Palatino" panose="02040502050505030304"/>
                <a:ea typeface="Bookman Old Style" panose="02050604050505020204" pitchFamily="18" charset="0"/>
                <a:cs typeface="Bookman Old Style" panose="02050604050505020204" pitchFamily="18" charset="0"/>
              </a:rPr>
              <a:t>ps</a:t>
            </a:r>
            <a:r>
              <a:rPr lang="en-US" sz="1800" spc="5"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co</a:t>
            </a:r>
            <a:r>
              <a:rPr lang="en-US" sz="1800" spc="-5" dirty="0">
                <a:latin typeface="Palatino" panose="02040502050505030304"/>
                <a:ea typeface="Bookman Old Style" panose="02050604050505020204" pitchFamily="18" charset="0"/>
                <a:cs typeface="Bookman Old Style" panose="02050604050505020204" pitchFamily="18" charset="0"/>
              </a:rPr>
              <a:t>m</a:t>
            </a:r>
            <a:r>
              <a:rPr lang="en-US" sz="1800" dirty="0">
                <a:latin typeface="Palatino" panose="02040502050505030304"/>
                <a:ea typeface="Bookman Old Style" panose="02050604050505020204" pitchFamily="18" charset="0"/>
                <a:cs typeface="Bookman Old Style" panose="02050604050505020204" pitchFamily="18" charset="0"/>
              </a:rPr>
              <a:t>part</a:t>
            </a:r>
            <a:r>
              <a:rPr lang="en-US" sz="1800" spc="-5" dirty="0">
                <a:latin typeface="Palatino" panose="02040502050505030304"/>
                <a:ea typeface="Bookman Old Style" panose="02050604050505020204" pitchFamily="18" charset="0"/>
                <a:cs typeface="Bookman Old Style" panose="02050604050505020204" pitchFamily="18" charset="0"/>
              </a:rPr>
              <a:t>m</a:t>
            </a:r>
            <a:r>
              <a:rPr lang="en-US" sz="1800" dirty="0">
                <a:latin typeface="Palatino" panose="02040502050505030304"/>
                <a:ea typeface="Bookman Old Style" panose="02050604050505020204" pitchFamily="18" charset="0"/>
                <a:cs typeface="Bookman Old Style" panose="02050604050505020204" pitchFamily="18" charset="0"/>
              </a:rPr>
              <a:t>ent</a:t>
            </a:r>
            <a:r>
              <a:rPr lang="en-US" sz="1800" spc="10"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is</a:t>
            </a:r>
            <a:r>
              <a:rPr lang="en-US" sz="1800" spc="10"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to</a:t>
            </a:r>
            <a:r>
              <a:rPr lang="en-US" sz="1800" spc="5"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be</a:t>
            </a:r>
            <a:r>
              <a:rPr lang="en-US" sz="1800" spc="10" dirty="0">
                <a:latin typeface="Palatino" panose="02040502050505030304"/>
                <a:ea typeface="Bookman Old Style" panose="02050604050505020204" pitchFamily="18" charset="0"/>
                <a:cs typeface="Bookman Old Style" panose="02050604050505020204" pitchFamily="18" charset="0"/>
              </a:rPr>
              <a:t> </a:t>
            </a:r>
            <a:r>
              <a:rPr lang="en-US" sz="1800" spc="-5" dirty="0">
                <a:latin typeface="Palatino" panose="02040502050505030304"/>
                <a:ea typeface="Bookman Old Style" panose="02050604050505020204" pitchFamily="18" charset="0"/>
                <a:cs typeface="Bookman Old Style" panose="02050604050505020204" pitchFamily="18" charset="0"/>
              </a:rPr>
              <a:t>s</a:t>
            </a:r>
            <a:r>
              <a:rPr lang="en-US" sz="1800" dirty="0">
                <a:latin typeface="Palatino" panose="02040502050505030304"/>
                <a:ea typeface="Bookman Old Style" panose="02050604050505020204" pitchFamily="18" charset="0"/>
                <a:cs typeface="Bookman Old Style" panose="02050604050505020204" pitchFamily="18" charset="0"/>
              </a:rPr>
              <a:t>ea</a:t>
            </a:r>
            <a:r>
              <a:rPr lang="en-US" sz="1800" spc="-5" dirty="0">
                <a:latin typeface="Palatino" panose="02040502050505030304"/>
                <a:ea typeface="Bookman Old Style" panose="02050604050505020204" pitchFamily="18" charset="0"/>
                <a:cs typeface="Bookman Old Style" panose="02050604050505020204" pitchFamily="18" charset="0"/>
              </a:rPr>
              <a:t>l</a:t>
            </a:r>
            <a:r>
              <a:rPr lang="en-US" sz="1800" dirty="0">
                <a:latin typeface="Palatino" panose="02040502050505030304"/>
                <a:ea typeface="Bookman Old Style" panose="02050604050505020204" pitchFamily="18" charset="0"/>
                <a:cs typeface="Bookman Old Style" panose="02050604050505020204" pitchFamily="18" charset="0"/>
              </a:rPr>
              <a:t>ed with two holes provided</a:t>
            </a:r>
            <a:r>
              <a:rPr lang="en-US" sz="1800" spc="-10"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aft</a:t>
            </a:r>
            <a:r>
              <a:rPr lang="en-US" sz="1800" spc="5" dirty="0">
                <a:latin typeface="Palatino" panose="02040502050505030304"/>
                <a:ea typeface="Bookman Old Style" panose="02050604050505020204" pitchFamily="18" charset="0"/>
                <a:cs typeface="Bookman Old Style" panose="02050604050505020204" pitchFamily="18" charset="0"/>
              </a:rPr>
              <a:t>e</a:t>
            </a:r>
            <a:r>
              <a:rPr lang="en-US" sz="1800" dirty="0">
                <a:latin typeface="Palatino" panose="02040502050505030304"/>
                <a:ea typeface="Bookman Old Style" panose="02050604050505020204" pitchFamily="18" charset="0"/>
                <a:cs typeface="Bookman Old Style" panose="02050604050505020204" pitchFamily="18" charset="0"/>
              </a:rPr>
              <a:t>r mock</a:t>
            </a:r>
            <a:r>
              <a:rPr lang="en-US" sz="1800" spc="-10"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poll.</a:t>
            </a:r>
            <a:endParaRPr lang="en-US" sz="1800" dirty="0">
              <a:latin typeface="Palatino" panose="02040502050505030304"/>
            </a:endParaRPr>
          </a:p>
        </p:txBody>
      </p:sp>
    </p:spTree>
    <p:extLst>
      <p:ext uri="{BB962C8B-B14F-4D97-AF65-F5344CB8AC3E}">
        <p14:creationId xmlns="" xmlns:p14="http://schemas.microsoft.com/office/powerpoint/2010/main" val="4117164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a:t>Sealing of Carrying </a:t>
            </a:r>
            <a:r>
              <a:rPr lang="en-US" dirty="0" smtClean="0"/>
              <a:t>Case</a:t>
            </a:r>
            <a:endParaRPr lang="en-US" b="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47</a:t>
            </a:fld>
            <a:endParaRPr/>
          </a:p>
        </p:txBody>
      </p:sp>
      <p:grpSp>
        <p:nvGrpSpPr>
          <p:cNvPr id="5"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85919" y="2569072"/>
            <a:ext cx="8630559" cy="369332"/>
          </a:xfrm>
          <a:prstGeom prst="rect">
            <a:avLst/>
          </a:prstGeom>
          <a:noFill/>
        </p:spPr>
        <p:txBody>
          <a:bodyPr wrap="square" rtlCol="0">
            <a:spAutoFit/>
          </a:bodyPr>
          <a:lstStyle/>
          <a:p>
            <a:endParaRPr lang="en-US" sz="1800" dirty="0" smtClean="0">
              <a:latin typeface="Palatino" panose="02040502050505030304"/>
            </a:endParaRPr>
          </a:p>
        </p:txBody>
      </p:sp>
      <p:sp>
        <p:nvSpPr>
          <p:cNvPr id="2" name="Rectangle 10"/>
          <p:cNvSpPr>
            <a:spLocks noChangeArrowheads="1"/>
          </p:cNvSpPr>
          <p:nvPr/>
        </p:nvSpPr>
        <p:spPr bwMode="auto">
          <a:xfrm>
            <a:off x="0" y="198643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82216" y="1334780"/>
            <a:ext cx="8546824" cy="369332"/>
          </a:xfrm>
          <a:prstGeom prst="rect">
            <a:avLst/>
          </a:prstGeom>
        </p:spPr>
        <p:txBody>
          <a:bodyPr wrap="square">
            <a:spAutoFit/>
          </a:bodyPr>
          <a:lstStyle/>
          <a:p>
            <a:pPr algn="ctr"/>
            <a:r>
              <a:rPr lang="en-US" sz="1800" spc="-10" dirty="0">
                <a:latin typeface="Palatino" panose="02040502050505030304"/>
                <a:ea typeface="Bookman Old Style" panose="02050604050505020204" pitchFamily="18" charset="0"/>
                <a:cs typeface="Bookman Old Style" panose="02050604050505020204" pitchFamily="18" charset="0"/>
              </a:rPr>
              <a:t>T</a:t>
            </a:r>
            <a:r>
              <a:rPr lang="en-US" sz="1800" dirty="0">
                <a:latin typeface="Palatino" panose="02040502050505030304"/>
                <a:ea typeface="Bookman Old Style" panose="02050604050505020204" pitchFamily="18" charset="0"/>
                <a:cs typeface="Bookman Old Style" panose="02050604050505020204" pitchFamily="18" charset="0"/>
              </a:rPr>
              <a:t>he</a:t>
            </a:r>
            <a:r>
              <a:rPr lang="en-US" sz="1800" spc="225"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carrying</a:t>
            </a:r>
            <a:r>
              <a:rPr lang="en-US" sz="1800" spc="220" dirty="0">
                <a:latin typeface="Palatino" panose="02040502050505030304"/>
                <a:ea typeface="Bookman Old Style" panose="02050604050505020204" pitchFamily="18" charset="0"/>
                <a:cs typeface="Bookman Old Style" panose="02050604050505020204" pitchFamily="18" charset="0"/>
              </a:rPr>
              <a:t> </a:t>
            </a:r>
            <a:r>
              <a:rPr lang="en-US" sz="1800" spc="-5" dirty="0">
                <a:latin typeface="Palatino" panose="02040502050505030304"/>
                <a:ea typeface="Bookman Old Style" panose="02050604050505020204" pitchFamily="18" charset="0"/>
                <a:cs typeface="Bookman Old Style" panose="02050604050505020204" pitchFamily="18" charset="0"/>
              </a:rPr>
              <a:t>c</a:t>
            </a:r>
            <a:r>
              <a:rPr lang="en-US" sz="1800" dirty="0">
                <a:latin typeface="Palatino" panose="02040502050505030304"/>
                <a:ea typeface="Bookman Old Style" panose="02050604050505020204" pitchFamily="18" charset="0"/>
                <a:cs typeface="Bookman Old Style" panose="02050604050505020204" pitchFamily="18" charset="0"/>
              </a:rPr>
              <a:t>a</a:t>
            </a:r>
            <a:r>
              <a:rPr lang="en-US" sz="1800" spc="-5" dirty="0">
                <a:latin typeface="Palatino" panose="02040502050505030304"/>
                <a:ea typeface="Bookman Old Style" panose="02050604050505020204" pitchFamily="18" charset="0"/>
                <a:cs typeface="Bookman Old Style" panose="02050604050505020204" pitchFamily="18" charset="0"/>
              </a:rPr>
              <a:t>s</a:t>
            </a:r>
            <a:r>
              <a:rPr lang="en-US" sz="1800" dirty="0">
                <a:latin typeface="Palatino" panose="02040502050505030304"/>
                <a:ea typeface="Bookman Old Style" panose="02050604050505020204" pitchFamily="18" charset="0"/>
                <a:cs typeface="Bookman Old Style" panose="02050604050505020204" pitchFamily="18" charset="0"/>
              </a:rPr>
              <a:t>e</a:t>
            </a:r>
            <a:r>
              <a:rPr lang="en-US" sz="1800" spc="220"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should</a:t>
            </a:r>
            <a:r>
              <a:rPr lang="en-US" sz="1800" spc="215"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be</a:t>
            </a:r>
            <a:r>
              <a:rPr lang="en-US" sz="1800" spc="220" dirty="0">
                <a:latin typeface="Palatino" panose="02040502050505030304"/>
                <a:ea typeface="Bookman Old Style" panose="02050604050505020204" pitchFamily="18" charset="0"/>
                <a:cs typeface="Bookman Old Style" panose="02050604050505020204" pitchFamily="18" charset="0"/>
              </a:rPr>
              <a:t> </a:t>
            </a:r>
            <a:r>
              <a:rPr lang="en-US" sz="1800" spc="-5" dirty="0">
                <a:latin typeface="Palatino" panose="02040502050505030304"/>
                <a:ea typeface="Bookman Old Style" panose="02050604050505020204" pitchFamily="18" charset="0"/>
                <a:cs typeface="Bookman Old Style" panose="02050604050505020204" pitchFamily="18" charset="0"/>
              </a:rPr>
              <a:t>s</a:t>
            </a:r>
            <a:r>
              <a:rPr lang="en-US" sz="1800" spc="5" dirty="0">
                <a:latin typeface="Palatino" panose="02040502050505030304"/>
                <a:ea typeface="Bookman Old Style" panose="02050604050505020204" pitchFamily="18" charset="0"/>
                <a:cs typeface="Bookman Old Style" panose="02050604050505020204" pitchFamily="18" charset="0"/>
              </a:rPr>
              <a:t>e</a:t>
            </a:r>
            <a:r>
              <a:rPr lang="en-US" sz="1800" dirty="0">
                <a:latin typeface="Palatino" panose="02040502050505030304"/>
                <a:ea typeface="Bookman Old Style" panose="02050604050505020204" pitchFamily="18" charset="0"/>
                <a:cs typeface="Bookman Old Style" panose="02050604050505020204" pitchFamily="18" charset="0"/>
              </a:rPr>
              <a:t>a</a:t>
            </a:r>
            <a:r>
              <a:rPr lang="en-US" sz="1800" spc="-5" dirty="0">
                <a:latin typeface="Palatino" panose="02040502050505030304"/>
                <a:ea typeface="Bookman Old Style" panose="02050604050505020204" pitchFamily="18" charset="0"/>
                <a:cs typeface="Bookman Old Style" panose="02050604050505020204" pitchFamily="18" charset="0"/>
              </a:rPr>
              <a:t>l</a:t>
            </a:r>
            <a:r>
              <a:rPr lang="en-US" sz="1800" dirty="0">
                <a:latin typeface="Palatino" panose="02040502050505030304"/>
                <a:ea typeface="Bookman Old Style" panose="02050604050505020204" pitchFamily="18" charset="0"/>
                <a:cs typeface="Bookman Old Style" panose="02050604050505020204" pitchFamily="18" charset="0"/>
              </a:rPr>
              <a:t>ed</a:t>
            </a:r>
            <a:r>
              <a:rPr lang="en-US" sz="1800" spc="220" dirty="0">
                <a:latin typeface="Palatino" panose="02040502050505030304"/>
                <a:ea typeface="Bookman Old Style" panose="02050604050505020204" pitchFamily="18" charset="0"/>
                <a:cs typeface="Bookman Old Style" panose="02050604050505020204" pitchFamily="18" charset="0"/>
              </a:rPr>
              <a:t> </a:t>
            </a:r>
            <a:r>
              <a:rPr lang="en-US" sz="1800" spc="-5" dirty="0">
                <a:latin typeface="Palatino" panose="02040502050505030304"/>
                <a:ea typeface="Bookman Old Style" panose="02050604050505020204" pitchFamily="18" charset="0"/>
                <a:cs typeface="Bookman Old Style" panose="02050604050505020204" pitchFamily="18" charset="0"/>
              </a:rPr>
              <a:t>w</a:t>
            </a:r>
            <a:r>
              <a:rPr lang="en-US" sz="1800" dirty="0">
                <a:latin typeface="Palatino" panose="02040502050505030304"/>
                <a:ea typeface="Bookman Old Style" panose="02050604050505020204" pitchFamily="18" charset="0"/>
                <a:cs typeface="Bookman Old Style" panose="02050604050505020204" pitchFamily="18" charset="0"/>
              </a:rPr>
              <a:t>ith</a:t>
            </a:r>
            <a:r>
              <a:rPr lang="en-US" sz="1800" spc="220"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four</a:t>
            </a:r>
            <a:r>
              <a:rPr lang="en-US" sz="1800" spc="220" dirty="0">
                <a:latin typeface="Palatino" panose="02040502050505030304"/>
                <a:ea typeface="Bookman Old Style" panose="02050604050505020204" pitchFamily="18" charset="0"/>
                <a:cs typeface="Bookman Old Style" panose="02050604050505020204" pitchFamily="18" charset="0"/>
              </a:rPr>
              <a:t> </a:t>
            </a:r>
            <a:r>
              <a:rPr lang="en-US" sz="1800" dirty="0">
                <a:latin typeface="Palatino" panose="02040502050505030304"/>
                <a:ea typeface="Bookman Old Style" panose="02050604050505020204" pitchFamily="18" charset="0"/>
                <a:cs typeface="Bookman Old Style" panose="02050604050505020204" pitchFamily="18" charset="0"/>
              </a:rPr>
              <a:t>la</a:t>
            </a:r>
            <a:r>
              <a:rPr lang="en-US" sz="1800" spc="-10" dirty="0">
                <a:latin typeface="Palatino" panose="02040502050505030304"/>
                <a:ea typeface="Bookman Old Style" panose="02050604050505020204" pitchFamily="18" charset="0"/>
                <a:cs typeface="Bookman Old Style" panose="02050604050505020204" pitchFamily="18" charset="0"/>
              </a:rPr>
              <a:t>t</a:t>
            </a:r>
            <a:r>
              <a:rPr lang="en-US" sz="1800" dirty="0">
                <a:latin typeface="Palatino" panose="02040502050505030304"/>
                <a:ea typeface="Bookman Old Style" panose="02050604050505020204" pitchFamily="18" charset="0"/>
                <a:cs typeface="Bookman Old Style" panose="02050604050505020204" pitchFamily="18" charset="0"/>
              </a:rPr>
              <a:t>c</a:t>
            </a:r>
            <a:r>
              <a:rPr lang="en-US" sz="1800" spc="-10" dirty="0">
                <a:latin typeface="Palatino" panose="02040502050505030304"/>
                <a:ea typeface="Bookman Old Style" panose="02050604050505020204" pitchFamily="18" charset="0"/>
                <a:cs typeface="Bookman Old Style" panose="02050604050505020204" pitchFamily="18" charset="0"/>
              </a:rPr>
              <a:t>h</a:t>
            </a:r>
            <a:r>
              <a:rPr lang="en-US" sz="1800" spc="5" dirty="0">
                <a:latin typeface="Palatino" panose="02040502050505030304"/>
                <a:ea typeface="Bookman Old Style" panose="02050604050505020204" pitchFamily="18" charset="0"/>
                <a:cs typeface="Bookman Old Style" panose="02050604050505020204" pitchFamily="18" charset="0"/>
              </a:rPr>
              <a:t>e</a:t>
            </a:r>
            <a:r>
              <a:rPr lang="en-US" sz="1800" dirty="0">
                <a:latin typeface="Palatino" panose="02040502050505030304"/>
                <a:ea typeface="Bookman Old Style" panose="02050604050505020204" pitchFamily="18" charset="0"/>
                <a:cs typeface="Bookman Old Style" panose="02050604050505020204" pitchFamily="18" charset="0"/>
              </a:rPr>
              <a:t>s </a:t>
            </a:r>
            <a:r>
              <a:rPr lang="en-US" sz="1800" dirty="0" smtClean="0">
                <a:latin typeface="Palatino" panose="02040502050505030304"/>
                <a:ea typeface="Bookman Old Style" panose="02050604050505020204" pitchFamily="18" charset="0"/>
                <a:cs typeface="Bookman Old Style" panose="02050604050505020204" pitchFamily="18" charset="0"/>
              </a:rPr>
              <a:t>p</a:t>
            </a:r>
            <a:r>
              <a:rPr lang="en-US" sz="1800" spc="-5" dirty="0" smtClean="0">
                <a:latin typeface="Palatino" panose="02040502050505030304"/>
                <a:ea typeface="Bookman Old Style" panose="02050604050505020204" pitchFamily="18" charset="0"/>
                <a:cs typeface="Bookman Old Style" panose="02050604050505020204" pitchFamily="18" charset="0"/>
              </a:rPr>
              <a:t>r</a:t>
            </a:r>
            <a:r>
              <a:rPr lang="en-US" sz="1800" dirty="0" smtClean="0">
                <a:latin typeface="Palatino" panose="02040502050505030304"/>
                <a:ea typeface="Bookman Old Style" panose="02050604050505020204" pitchFamily="18" charset="0"/>
                <a:cs typeface="Bookman Old Style" panose="02050604050505020204" pitchFamily="18" charset="0"/>
              </a:rPr>
              <a:t>ov</a:t>
            </a:r>
            <a:r>
              <a:rPr lang="en-US" sz="1800" spc="-5" dirty="0" smtClean="0">
                <a:latin typeface="Palatino" panose="02040502050505030304"/>
                <a:ea typeface="Bookman Old Style" panose="02050604050505020204" pitchFamily="18" charset="0"/>
                <a:cs typeface="Bookman Old Style" panose="02050604050505020204" pitchFamily="18" charset="0"/>
              </a:rPr>
              <a:t>id</a:t>
            </a:r>
            <a:r>
              <a:rPr lang="en-US" sz="1800" dirty="0" smtClean="0">
                <a:latin typeface="Palatino" panose="02040502050505030304"/>
                <a:ea typeface="Bookman Old Style" panose="02050604050505020204" pitchFamily="18" charset="0"/>
                <a:cs typeface="Bookman Old Style" panose="02050604050505020204" pitchFamily="18" charset="0"/>
              </a:rPr>
              <a:t>ed.</a:t>
            </a:r>
            <a:endParaRPr lang="en-US" sz="1800" dirty="0">
              <a:latin typeface="Palatino" panose="02040502050505030304"/>
            </a:endParaRPr>
          </a:p>
        </p:txBody>
      </p:sp>
      <p:grpSp>
        <p:nvGrpSpPr>
          <p:cNvPr id="8" name="Group 14"/>
          <p:cNvGrpSpPr>
            <a:grpSpLocks/>
          </p:cNvGrpSpPr>
          <p:nvPr/>
        </p:nvGrpSpPr>
        <p:grpSpPr bwMode="auto">
          <a:xfrm>
            <a:off x="3225976" y="1732881"/>
            <a:ext cx="2698976" cy="2339956"/>
            <a:chOff x="3700" y="1075"/>
            <a:chExt cx="3716" cy="3100"/>
          </a:xfrm>
        </p:grpSpPr>
        <p:pic>
          <p:nvPicPr>
            <p:cNvPr id="16" name="Picture 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00" y="1075"/>
              <a:ext cx="3716" cy="3100"/>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Freeform 27"/>
            <p:cNvSpPr>
              <a:spLocks/>
            </p:cNvSpPr>
            <p:nvPr/>
          </p:nvSpPr>
          <p:spPr bwMode="auto">
            <a:xfrm>
              <a:off x="5854" y="2403"/>
              <a:ext cx="120" cy="628"/>
            </a:xfrm>
            <a:custGeom>
              <a:avLst/>
              <a:gdLst>
                <a:gd name="T0" fmla="+- 0 5974 5854"/>
                <a:gd name="T1" fmla="*/ T0 w 120"/>
                <a:gd name="T2" fmla="+- 0 2911 2403"/>
                <a:gd name="T3" fmla="*/ 2911 h 628"/>
                <a:gd name="T4" fmla="+- 0 5924 5854"/>
                <a:gd name="T5" fmla="*/ T4 w 120"/>
                <a:gd name="T6" fmla="+- 0 2911 2403"/>
                <a:gd name="T7" fmla="*/ 2911 h 628"/>
                <a:gd name="T8" fmla="+- 0 5924 5854"/>
                <a:gd name="T9" fmla="*/ T8 w 120"/>
                <a:gd name="T10" fmla="+- 0 2931 2403"/>
                <a:gd name="T11" fmla="*/ 2931 h 628"/>
                <a:gd name="T12" fmla="+- 0 5963 5854"/>
                <a:gd name="T13" fmla="*/ T12 w 120"/>
                <a:gd name="T14" fmla="+- 0 2931 2403"/>
                <a:gd name="T15" fmla="*/ 2931 h 628"/>
                <a:gd name="T16" fmla="+- 0 5974 5854"/>
                <a:gd name="T17" fmla="*/ T16 w 120"/>
                <a:gd name="T18" fmla="+- 0 2911 2403"/>
                <a:gd name="T19" fmla="*/ 2911 h 628"/>
              </a:gdLst>
              <a:ahLst/>
              <a:cxnLst>
                <a:cxn ang="0">
                  <a:pos x="T1" y="T3"/>
                </a:cxn>
                <a:cxn ang="0">
                  <a:pos x="T5" y="T7"/>
                </a:cxn>
                <a:cxn ang="0">
                  <a:pos x="T9" y="T11"/>
                </a:cxn>
                <a:cxn ang="0">
                  <a:pos x="T13" y="T15"/>
                </a:cxn>
                <a:cxn ang="0">
                  <a:pos x="T17" y="T19"/>
                </a:cxn>
              </a:cxnLst>
              <a:rect l="0" t="0" r="r" b="b"/>
              <a:pathLst>
                <a:path w="120" h="628">
                  <a:moveTo>
                    <a:pt x="120" y="508"/>
                  </a:moveTo>
                  <a:lnTo>
                    <a:pt x="70" y="508"/>
                  </a:lnTo>
                  <a:lnTo>
                    <a:pt x="70" y="528"/>
                  </a:lnTo>
                  <a:lnTo>
                    <a:pt x="109" y="528"/>
                  </a:lnTo>
                  <a:lnTo>
                    <a:pt x="120" y="508"/>
                  </a:ln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cxnSp>
        <p:nvCxnSpPr>
          <p:cNvPr id="39" name="Straight Arrow Connector 38"/>
          <p:cNvCxnSpPr/>
          <p:nvPr/>
        </p:nvCxnSpPr>
        <p:spPr>
          <a:xfrm flipV="1">
            <a:off x="3284968" y="2701654"/>
            <a:ext cx="0" cy="652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936135" y="2711543"/>
            <a:ext cx="0" cy="652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264190" y="2709568"/>
            <a:ext cx="0" cy="652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867846" y="2707587"/>
            <a:ext cx="0" cy="652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59096" y="3333785"/>
            <a:ext cx="2618910" cy="20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18079" y="4235628"/>
            <a:ext cx="4338319" cy="338554"/>
          </a:xfrm>
          <a:prstGeom prst="rect">
            <a:avLst/>
          </a:prstGeom>
          <a:noFill/>
        </p:spPr>
        <p:txBody>
          <a:bodyPr wrap="square" rtlCol="0">
            <a:spAutoFit/>
          </a:bodyPr>
          <a:lstStyle/>
          <a:p>
            <a:pPr algn="ctr"/>
            <a:r>
              <a:rPr lang="en-GB" sz="1600" b="1" dirty="0" smtClean="0">
                <a:latin typeface="Palatino" panose="02040502050505030304"/>
              </a:rPr>
              <a:t>Latches to seal the Carrying Case</a:t>
            </a:r>
            <a:endParaRPr lang="en-US" sz="1600" b="1" dirty="0">
              <a:latin typeface="Palatino" panose="02040502050505030304"/>
            </a:endParaRPr>
          </a:p>
        </p:txBody>
      </p:sp>
    </p:spTree>
    <p:extLst>
      <p:ext uri="{BB962C8B-B14F-4D97-AF65-F5344CB8AC3E}">
        <p14:creationId xmlns="" xmlns:p14="http://schemas.microsoft.com/office/powerpoint/2010/main" val="4006785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a:t>COMMISSIONING OF VVPAT BY RETURNING OFFICER (RO</a:t>
            </a:r>
            <a:r>
              <a:rPr lang="en-US" dirty="0" smtClean="0"/>
              <a:t>) - 1</a:t>
            </a:r>
            <a:endParaRPr lang="en-US" b="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48</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74319" y="1371600"/>
            <a:ext cx="8604747" cy="3354765"/>
          </a:xfrm>
          <a:prstGeom prst="rect">
            <a:avLst/>
          </a:prstGeom>
        </p:spPr>
        <p:txBody>
          <a:bodyPr wrap="square">
            <a:spAutoFit/>
          </a:bodyPr>
          <a:lstStyle/>
          <a:p>
            <a:pPr marL="279400" marR="74295" indent="-285750" algn="just">
              <a:spcAft>
                <a:spcPts val="1200"/>
              </a:spcAft>
              <a:buFont typeface="Wingdings" panose="05000000000000000000" pitchFamily="2" charset="2"/>
              <a:buChar char="ü"/>
            </a:pPr>
            <a:r>
              <a:rPr lang="en-US" sz="1600" dirty="0">
                <a:latin typeface="Palatino" panose="02040502050505030304"/>
                <a:ea typeface="Bookman Old Style" panose="02050604050505020204" pitchFamily="18" charset="0"/>
                <a:cs typeface="Bookman Old Style" panose="02050604050505020204" pitchFamily="18" charset="0"/>
              </a:rPr>
              <a:t>V</a:t>
            </a:r>
            <a:r>
              <a:rPr lang="en-US" sz="1600" spc="-5" dirty="0">
                <a:latin typeface="Palatino" panose="02040502050505030304"/>
                <a:ea typeface="Bookman Old Style" panose="02050604050505020204" pitchFamily="18" charset="0"/>
                <a:cs typeface="Bookman Old Style" panose="02050604050505020204" pitchFamily="18" charset="0"/>
              </a:rPr>
              <a:t>V</a:t>
            </a:r>
            <a:r>
              <a:rPr lang="en-US" sz="1600" dirty="0">
                <a:latin typeface="Palatino" panose="02040502050505030304"/>
                <a:ea typeface="Bookman Old Style" panose="02050604050505020204" pitchFamily="18" charset="0"/>
                <a:cs typeface="Bookman Old Style" panose="02050604050505020204" pitchFamily="18" charset="0"/>
              </a:rPr>
              <a:t>PAT  </a:t>
            </a:r>
            <a:r>
              <a:rPr lang="en-US" sz="1600" spc="1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  </a:t>
            </a:r>
            <a:r>
              <a:rPr lang="en-US" sz="1600" spc="2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M3  </a:t>
            </a:r>
            <a:r>
              <a:rPr lang="en-US" sz="1600" spc="2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unit  </a:t>
            </a:r>
            <a:r>
              <a:rPr lang="en-US" sz="1600" spc="2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t</a:t>
            </a:r>
            <a:r>
              <a:rPr lang="en-US" sz="1600" spc="5" dirty="0">
                <a:latin typeface="Palatino" panose="02040502050505030304"/>
                <a:ea typeface="Bookman Old Style" panose="02050604050505020204" pitchFamily="18" charset="0"/>
                <a:cs typeface="Bookman Old Style" panose="02050604050505020204" pitchFamily="18" charset="0"/>
              </a:rPr>
              <a:t>e</a:t>
            </a:r>
            <a:r>
              <a:rPr lang="en-US" sz="1600" dirty="0">
                <a:latin typeface="Palatino" panose="02040502050505030304"/>
                <a:ea typeface="Bookman Old Style" panose="02050604050505020204" pitchFamily="18" charset="0"/>
                <a:cs typeface="Bookman Old Style" panose="02050604050505020204" pitchFamily="18" charset="0"/>
              </a:rPr>
              <a:t>st</a:t>
            </a:r>
            <a:r>
              <a:rPr lang="en-US" sz="1600" spc="-5" dirty="0">
                <a:latin typeface="Palatino" panose="02040502050505030304"/>
                <a:ea typeface="Bookman Old Style" panose="02050604050505020204" pitchFamily="18" charset="0"/>
                <a:cs typeface="Bookman Old Style" panose="02050604050505020204" pitchFamily="18" charset="0"/>
              </a:rPr>
              <a:t>i</a:t>
            </a:r>
            <a:r>
              <a:rPr lang="en-US" sz="1600" dirty="0">
                <a:latin typeface="Palatino" panose="02040502050505030304"/>
                <a:ea typeface="Bookman Old Style" panose="02050604050505020204" pitchFamily="18" charset="0"/>
                <a:cs typeface="Bookman Old Style" panose="02050604050505020204" pitchFamily="18" charset="0"/>
              </a:rPr>
              <a:t>ng,  </a:t>
            </a:r>
            <a:r>
              <a:rPr lang="en-US" sz="1600" spc="2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prepa</a:t>
            </a:r>
            <a:r>
              <a:rPr lang="en-US" sz="1600" spc="-10" dirty="0">
                <a:latin typeface="Palatino" panose="02040502050505030304"/>
                <a:ea typeface="Bookman Old Style" panose="02050604050505020204" pitchFamily="18" charset="0"/>
                <a:cs typeface="Bookman Old Style" panose="02050604050505020204" pitchFamily="18" charset="0"/>
              </a:rPr>
              <a:t>r</a:t>
            </a:r>
            <a:r>
              <a:rPr lang="en-US" sz="1600" dirty="0">
                <a:latin typeface="Palatino" panose="02040502050505030304"/>
                <a:ea typeface="Bookman Old Style" panose="02050604050505020204" pitchFamily="18" charset="0"/>
                <a:cs typeface="Bookman Old Style" panose="02050604050505020204" pitchFamily="18" charset="0"/>
              </a:rPr>
              <a:t>ation  </a:t>
            </a:r>
            <a:r>
              <a:rPr lang="en-US" sz="1600" spc="2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a</a:t>
            </a:r>
            <a:r>
              <a:rPr lang="en-US" sz="1600" spc="-10" dirty="0">
                <a:latin typeface="Palatino" panose="02040502050505030304"/>
                <a:ea typeface="Bookman Old Style" panose="02050604050505020204" pitchFamily="18" charset="0"/>
                <a:cs typeface="Bookman Old Style" panose="02050604050505020204" pitchFamily="18" charset="0"/>
              </a:rPr>
              <a:t>n</a:t>
            </a:r>
            <a:r>
              <a:rPr lang="en-US" sz="1600" dirty="0">
                <a:latin typeface="Palatino" panose="02040502050505030304"/>
                <a:ea typeface="Bookman Old Style" panose="02050604050505020204" pitchFamily="18" charset="0"/>
                <a:cs typeface="Bookman Old Style" panose="02050604050505020204" pitchFamily="18" charset="0"/>
              </a:rPr>
              <a:t>d co</a:t>
            </a:r>
            <a:r>
              <a:rPr lang="en-US" sz="1600" spc="-5" dirty="0">
                <a:latin typeface="Palatino" panose="02040502050505030304"/>
                <a:ea typeface="Bookman Old Style" panose="02050604050505020204" pitchFamily="18" charset="0"/>
                <a:cs typeface="Bookman Old Style" panose="02050604050505020204" pitchFamily="18" charset="0"/>
              </a:rPr>
              <a:t>m</a:t>
            </a:r>
            <a:r>
              <a:rPr lang="en-US" sz="1600" dirty="0">
                <a:latin typeface="Palatino" panose="02040502050505030304"/>
                <a:ea typeface="Bookman Old Style" panose="02050604050505020204" pitchFamily="18" charset="0"/>
                <a:cs typeface="Bookman Old Style" panose="02050604050505020204" pitchFamily="18" charset="0"/>
              </a:rPr>
              <a:t>miss</a:t>
            </a:r>
            <a:r>
              <a:rPr lang="en-US" sz="1600" spc="-5" dirty="0">
                <a:latin typeface="Palatino" panose="02040502050505030304"/>
                <a:ea typeface="Bookman Old Style" panose="02050604050505020204" pitchFamily="18" charset="0"/>
                <a:cs typeface="Bookman Old Style" panose="02050604050505020204" pitchFamily="18" charset="0"/>
              </a:rPr>
              <a:t>i</a:t>
            </a:r>
            <a:r>
              <a:rPr lang="en-US" sz="1600" dirty="0">
                <a:latin typeface="Palatino" panose="02040502050505030304"/>
                <a:ea typeface="Bookman Old Style" panose="02050604050505020204" pitchFamily="18" charset="0"/>
                <a:cs typeface="Bookman Old Style" panose="02050604050505020204" pitchFamily="18" charset="0"/>
              </a:rPr>
              <a:t>on</a:t>
            </a:r>
            <a:r>
              <a:rPr lang="en-US" sz="1600" spc="-5" dirty="0">
                <a:latin typeface="Palatino" panose="02040502050505030304"/>
                <a:ea typeface="Bookman Old Style" panose="02050604050505020204" pitchFamily="18" charset="0"/>
                <a:cs typeface="Bookman Old Style" panose="02050604050505020204" pitchFamily="18" charset="0"/>
              </a:rPr>
              <a:t>i</a:t>
            </a:r>
            <a:r>
              <a:rPr lang="en-US" sz="1600" dirty="0">
                <a:latin typeface="Palatino" panose="02040502050505030304"/>
                <a:ea typeface="Bookman Old Style" panose="02050604050505020204" pitchFamily="18" charset="0"/>
                <a:cs typeface="Bookman Old Style" panose="02050604050505020204" pitchFamily="18" charset="0"/>
              </a:rPr>
              <a:t>ng </a:t>
            </a:r>
            <a:r>
              <a:rPr lang="en-US" sz="1600" spc="255" dirty="0">
                <a:latin typeface="Palatino" panose="02040502050505030304"/>
                <a:ea typeface="Bookman Old Style" panose="02050604050505020204" pitchFamily="18" charset="0"/>
                <a:cs typeface="Bookman Old Style" panose="02050604050505020204"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pro</a:t>
            </a:r>
            <a:r>
              <a:rPr lang="en-US" sz="1600" spc="-5" dirty="0" smtClean="0">
                <a:latin typeface="Palatino" panose="02040502050505030304"/>
                <a:ea typeface="Bookman Old Style" panose="02050604050505020204" pitchFamily="18" charset="0"/>
                <a:cs typeface="Bookman Old Style" panose="02050604050505020204" pitchFamily="18" charset="0"/>
              </a:rPr>
              <a:t>c</a:t>
            </a:r>
            <a:r>
              <a:rPr lang="en-US" sz="1600" dirty="0" smtClean="0">
                <a:latin typeface="Palatino" panose="02040502050505030304"/>
                <a:ea typeface="Bookman Old Style" panose="02050604050505020204" pitchFamily="18" charset="0"/>
                <a:cs typeface="Bookman Old Style" panose="02050604050505020204" pitchFamily="18" charset="0"/>
              </a:rPr>
              <a:t>edur</a:t>
            </a:r>
            <a:r>
              <a:rPr lang="en-US" sz="1600" spc="5" dirty="0" smtClean="0">
                <a:latin typeface="Palatino" panose="02040502050505030304"/>
                <a:ea typeface="Bookman Old Style" panose="02050604050505020204" pitchFamily="18" charset="0"/>
                <a:cs typeface="Bookman Old Style" panose="02050604050505020204" pitchFamily="18" charset="0"/>
              </a:rPr>
              <a:t>e</a:t>
            </a:r>
            <a:r>
              <a:rPr lang="en-US" sz="1600" dirty="0" smtClean="0">
                <a:latin typeface="Palatino" panose="02040502050505030304"/>
                <a:ea typeface="Bookman Old Style" panose="02050604050505020204" pitchFamily="18" charset="0"/>
                <a:cs typeface="Bookman Old Style" panose="02050604050505020204" pitchFamily="18" charset="0"/>
              </a:rPr>
              <a:t>s </a:t>
            </a:r>
            <a:r>
              <a:rPr lang="en-US" sz="1600" spc="-10" dirty="0" smtClean="0">
                <a:latin typeface="Palatino" panose="02040502050505030304"/>
                <a:ea typeface="Bookman Old Style" panose="02050604050505020204" pitchFamily="18" charset="0"/>
                <a:cs typeface="Bookman Old Style" panose="02050604050505020204" pitchFamily="18" charset="0"/>
              </a:rPr>
              <a:t>r</a:t>
            </a:r>
            <a:r>
              <a:rPr lang="en-US" sz="1600" dirty="0" smtClean="0">
                <a:latin typeface="Palatino" panose="02040502050505030304"/>
                <a:ea typeface="Bookman Old Style" panose="02050604050505020204" pitchFamily="18" charset="0"/>
                <a:cs typeface="Bookman Old Style" panose="02050604050505020204" pitchFamily="18" charset="0"/>
              </a:rPr>
              <a:t>equi</a:t>
            </a:r>
            <a:r>
              <a:rPr lang="en-US" sz="1600" spc="-10" dirty="0" smtClean="0">
                <a:latin typeface="Palatino" panose="02040502050505030304"/>
                <a:ea typeface="Bookman Old Style" panose="02050604050505020204" pitchFamily="18" charset="0"/>
                <a:cs typeface="Bookman Old Style" panose="02050604050505020204" pitchFamily="18" charset="0"/>
              </a:rPr>
              <a:t>r</a:t>
            </a:r>
            <a:r>
              <a:rPr lang="en-US" sz="1600" dirty="0" smtClean="0">
                <a:latin typeface="Palatino" panose="02040502050505030304"/>
                <a:ea typeface="Bookman Old Style" panose="02050604050505020204" pitchFamily="18" charset="0"/>
                <a:cs typeface="Bookman Old Style" panose="02050604050505020204" pitchFamily="18" charset="0"/>
              </a:rPr>
              <a:t>ed </a:t>
            </a:r>
            <a:r>
              <a:rPr lang="en-US" sz="1600" spc="255" dirty="0" smtClean="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to </a:t>
            </a:r>
            <a:r>
              <a:rPr lang="en-US" sz="1600" spc="26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be </a:t>
            </a:r>
            <a:r>
              <a:rPr lang="en-US" sz="1600" spc="25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do</a:t>
            </a:r>
            <a:r>
              <a:rPr lang="en-US" sz="1600" spc="-10" dirty="0">
                <a:latin typeface="Palatino" panose="02040502050505030304"/>
                <a:ea typeface="Bookman Old Style" panose="02050604050505020204" pitchFamily="18" charset="0"/>
                <a:cs typeface="Bookman Old Style" panose="02050604050505020204" pitchFamily="18" charset="0"/>
              </a:rPr>
              <a:t>n</a:t>
            </a:r>
            <a:r>
              <a:rPr lang="en-US" sz="1600" dirty="0">
                <a:latin typeface="Palatino" panose="02040502050505030304"/>
                <a:ea typeface="Bookman Old Style" panose="02050604050505020204" pitchFamily="18" charset="0"/>
                <a:cs typeface="Bookman Old Style" panose="02050604050505020204" pitchFamily="18" charset="0"/>
              </a:rPr>
              <a:t>e </a:t>
            </a:r>
            <a:r>
              <a:rPr lang="en-US" sz="1600" spc="26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at </a:t>
            </a:r>
            <a:r>
              <a:rPr lang="en-US" sz="1600" spc="25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t</a:t>
            </a:r>
            <a:r>
              <a:rPr lang="en-US" sz="1600" spc="-10" dirty="0">
                <a:latin typeface="Palatino" panose="02040502050505030304"/>
                <a:ea typeface="Bookman Old Style" panose="02050604050505020204" pitchFamily="18" charset="0"/>
                <a:cs typeface="Bookman Old Style" panose="02050604050505020204" pitchFamily="18" charset="0"/>
              </a:rPr>
              <a:t>h</a:t>
            </a:r>
            <a:r>
              <a:rPr lang="en-US" sz="1600" dirty="0">
                <a:latin typeface="Palatino" panose="02040502050505030304"/>
                <a:ea typeface="Bookman Old Style" panose="02050604050505020204" pitchFamily="18" charset="0"/>
                <a:cs typeface="Bookman Old Style" panose="02050604050505020204" pitchFamily="18" charset="0"/>
              </a:rPr>
              <a:t>e </a:t>
            </a:r>
            <a:r>
              <a:rPr lang="en-US" sz="1600" spc="25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RO's </a:t>
            </a:r>
            <a:r>
              <a:rPr lang="en-US" sz="1600" spc="25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offic</a:t>
            </a:r>
            <a:r>
              <a:rPr lang="en-US" sz="1600" spc="5" dirty="0">
                <a:latin typeface="Palatino" panose="02040502050505030304"/>
                <a:ea typeface="Bookman Old Style" panose="02050604050505020204" pitchFamily="18" charset="0"/>
                <a:cs typeface="Bookman Old Style" panose="02050604050505020204" pitchFamily="18" charset="0"/>
              </a:rPr>
              <a:t>e</a:t>
            </a:r>
            <a:r>
              <a:rPr lang="hi-IN" sz="1600" spc="5" dirty="0">
                <a:latin typeface="Palatino" panose="02040502050505030304"/>
                <a:ea typeface="Bookman Old Style" panose="02050604050505020204" pitchFamily="18" charset="0"/>
                <a:cs typeface="Mangal" panose="02040503050203030202" pitchFamily="18" charset="0"/>
              </a:rPr>
              <a:t> - </a:t>
            </a:r>
            <a:r>
              <a:rPr lang="en-US" sz="1600" dirty="0">
                <a:latin typeface="Palatino" panose="02040502050505030304"/>
                <a:ea typeface="Bookman Old Style" panose="02050604050505020204" pitchFamily="18" charset="0"/>
                <a:cs typeface="Bookman Old Style" panose="02050604050505020204" pitchFamily="18" charset="0"/>
              </a:rPr>
              <a:t>till</a:t>
            </a:r>
            <a:r>
              <a:rPr lang="en-US" sz="1600" spc="10" dirty="0">
                <a:latin typeface="Palatino" panose="02040502050505030304"/>
                <a:ea typeface="Bookman Old Style" panose="02050604050505020204" pitchFamily="18" charset="0"/>
                <a:cs typeface="Bookman Old Style" panose="02050604050505020204" pitchFamily="18" charset="0"/>
              </a:rPr>
              <a:t> </a:t>
            </a:r>
            <a:r>
              <a:rPr lang="en-US" sz="1600" spc="-10" dirty="0">
                <a:latin typeface="Palatino" panose="02040502050505030304"/>
                <a:ea typeface="Bookman Old Style" panose="02050604050505020204" pitchFamily="18" charset="0"/>
                <a:cs typeface="Bookman Old Style" panose="02050604050505020204" pitchFamily="18" charset="0"/>
              </a:rPr>
              <a:t>t</a:t>
            </a:r>
            <a:r>
              <a:rPr lang="en-US" sz="1600" dirty="0">
                <a:latin typeface="Palatino" panose="02040502050505030304"/>
                <a:ea typeface="Bookman Old Style" panose="02050604050505020204" pitchFamily="18" charset="0"/>
                <a:cs typeface="Bookman Old Style" panose="02050604050505020204" pitchFamily="18" charset="0"/>
              </a:rPr>
              <a:t>he</a:t>
            </a:r>
            <a:r>
              <a:rPr lang="en-US" sz="1600" spc="1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sta</a:t>
            </a:r>
            <a:r>
              <a:rPr lang="en-US" sz="1600" spc="-5" dirty="0">
                <a:latin typeface="Palatino" panose="02040502050505030304"/>
                <a:ea typeface="Bookman Old Style" panose="02050604050505020204" pitchFamily="18" charset="0"/>
                <a:cs typeface="Bookman Old Style" panose="02050604050505020204" pitchFamily="18" charset="0"/>
              </a:rPr>
              <a:t>g</a:t>
            </a:r>
            <a:r>
              <a:rPr lang="en-US" sz="1600" dirty="0">
                <a:latin typeface="Palatino" panose="02040502050505030304"/>
                <a:ea typeface="Bookman Old Style" panose="02050604050505020204" pitchFamily="18" charset="0"/>
                <a:cs typeface="Bookman Old Style" panose="02050604050505020204" pitchFamily="18" charset="0"/>
              </a:rPr>
              <a:t>e of dispatch</a:t>
            </a:r>
            <a:r>
              <a:rPr lang="en-US" sz="1600" spc="-5" dirty="0">
                <a:latin typeface="Palatino" panose="02040502050505030304"/>
                <a:ea typeface="Bookman Old Style" panose="02050604050505020204" pitchFamily="18" charset="0"/>
                <a:cs typeface="Bookman Old Style" panose="02050604050505020204" pitchFamily="18" charset="0"/>
              </a:rPr>
              <a:t>i</a:t>
            </a:r>
            <a:r>
              <a:rPr lang="en-US" sz="1600" dirty="0">
                <a:latin typeface="Palatino" panose="02040502050505030304"/>
                <a:ea typeface="Bookman Old Style" panose="02050604050505020204" pitchFamily="18" charset="0"/>
                <a:cs typeface="Bookman Old Style" panose="02050604050505020204" pitchFamily="18" charset="0"/>
              </a:rPr>
              <a:t>ng</a:t>
            </a:r>
            <a:r>
              <a:rPr lang="en-US" sz="1600" dirty="0" smtClean="0">
                <a:latin typeface="Palatino" panose="02040502050505030304"/>
                <a:ea typeface="Bookman Old Style" panose="02050604050505020204" pitchFamily="18" charset="0"/>
                <a:cs typeface="Bookman Old Style" panose="02050604050505020204" pitchFamily="18" charset="0"/>
              </a:rPr>
              <a:t>.</a:t>
            </a:r>
          </a:p>
          <a:p>
            <a:pPr marL="279400" marR="74295" indent="-285750" algn="just">
              <a:spcAft>
                <a:spcPts val="600"/>
              </a:spcAft>
              <a:buFont typeface="Wingdings" panose="05000000000000000000" pitchFamily="2" charset="2"/>
              <a:buChar char="ü"/>
            </a:pPr>
            <a:r>
              <a:rPr lang="en-US" sz="1600" spc="-10" dirty="0">
                <a:latin typeface="Palatino" panose="02040502050505030304"/>
                <a:ea typeface="Bookman Old Style" panose="02050604050505020204" pitchFamily="18" charset="0"/>
                <a:cs typeface="Bookman Old Style" panose="02050604050505020204" pitchFamily="18" charset="0"/>
              </a:rPr>
              <a:t>T</a:t>
            </a:r>
            <a:r>
              <a:rPr lang="en-US" sz="1600" dirty="0">
                <a:latin typeface="Palatino" panose="02040502050505030304"/>
                <a:ea typeface="Bookman Old Style" panose="02050604050505020204" pitchFamily="18" charset="0"/>
                <a:cs typeface="Bookman Old Style" panose="02050604050505020204" pitchFamily="18" charset="0"/>
              </a:rPr>
              <a:t>he</a:t>
            </a:r>
            <a:r>
              <a:rPr lang="en-US" sz="1600" spc="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import</a:t>
            </a:r>
            <a:r>
              <a:rPr lang="en-US" sz="1600" spc="-5" dirty="0">
                <a:latin typeface="Palatino" panose="02040502050505030304"/>
                <a:ea typeface="Bookman Old Style" panose="02050604050505020204" pitchFamily="18" charset="0"/>
                <a:cs typeface="Bookman Old Style" panose="02050604050505020204" pitchFamily="18" charset="0"/>
              </a:rPr>
              <a:t>a</a:t>
            </a:r>
            <a:r>
              <a:rPr lang="en-US" sz="1600" dirty="0">
                <a:latin typeface="Palatino" panose="02040502050505030304"/>
                <a:ea typeface="Bookman Old Style" panose="02050604050505020204" pitchFamily="18" charset="0"/>
                <a:cs typeface="Bookman Old Style" panose="02050604050505020204" pitchFamily="18" charset="0"/>
              </a:rPr>
              <a:t>nt activities at this stage are</a:t>
            </a:r>
            <a:r>
              <a:rPr lang="en-US" sz="1600" spc="5" dirty="0">
                <a:latin typeface="Palatino" panose="02040502050505030304"/>
                <a:ea typeface="Bookman Old Style" panose="02050604050505020204" pitchFamily="18" charset="0"/>
                <a:cs typeface="Bookman Old Style" panose="02050604050505020204"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a:t>
            </a:r>
          </a:p>
          <a:p>
            <a:pPr marL="355600" marR="74295" lvl="7" algn="just">
              <a:spcAft>
                <a:spcPts val="600"/>
              </a:spcAft>
              <a:buAutoNum type="romanLcParenBoth"/>
            </a:pPr>
            <a:r>
              <a:rPr lang="en-US" sz="1600" dirty="0" smtClean="0">
                <a:latin typeface="Palatino" panose="02040502050505030304"/>
                <a:ea typeface="Bookman Old Style" panose="02050604050505020204" pitchFamily="18" charset="0"/>
                <a:cs typeface="Bookman Old Style" panose="02050604050505020204" pitchFamily="18" charset="0"/>
              </a:rPr>
              <a:t>  	P</a:t>
            </a:r>
            <a:r>
              <a:rPr lang="en-US" sz="1600" spc="-10" dirty="0" smtClean="0">
                <a:latin typeface="Palatino" panose="02040502050505030304"/>
                <a:ea typeface="Bookman Old Style" panose="02050604050505020204" pitchFamily="18" charset="0"/>
                <a:cs typeface="Bookman Old Style" panose="02050604050505020204" pitchFamily="18" charset="0"/>
              </a:rPr>
              <a:t>r</a:t>
            </a:r>
            <a:r>
              <a:rPr lang="en-US" sz="1600" spc="5" dirty="0" smtClean="0">
                <a:latin typeface="Palatino" panose="02040502050505030304"/>
                <a:ea typeface="Bookman Old Style" panose="02050604050505020204" pitchFamily="18" charset="0"/>
                <a:cs typeface="Bookman Old Style" panose="02050604050505020204" pitchFamily="18" charset="0"/>
              </a:rPr>
              <a:t>e</a:t>
            </a:r>
            <a:r>
              <a:rPr lang="en-US" sz="1600" dirty="0" smtClean="0">
                <a:latin typeface="Palatino" panose="02040502050505030304"/>
                <a:ea typeface="Bookman Old Style" panose="02050604050505020204" pitchFamily="18" charset="0"/>
                <a:cs typeface="Bookman Old Style" panose="02050604050505020204" pitchFamily="18" charset="0"/>
              </a:rPr>
              <a:t>liminary</a:t>
            </a:r>
            <a:r>
              <a:rPr lang="en-US" sz="1600" spc="230" dirty="0" smtClean="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c</a:t>
            </a:r>
            <a:r>
              <a:rPr lang="en-US" sz="1600" spc="-10" dirty="0">
                <a:latin typeface="Palatino" panose="02040502050505030304"/>
                <a:ea typeface="Bookman Old Style" panose="02050604050505020204" pitchFamily="18" charset="0"/>
                <a:cs typeface="Bookman Old Style" panose="02050604050505020204" pitchFamily="18" charset="0"/>
              </a:rPr>
              <a:t>h</a:t>
            </a:r>
            <a:r>
              <a:rPr lang="en-US" sz="1600" spc="5" dirty="0">
                <a:latin typeface="Palatino" panose="02040502050505030304"/>
                <a:ea typeface="Bookman Old Style" panose="02050604050505020204" pitchFamily="18" charset="0"/>
                <a:cs typeface="Bookman Old Style" panose="02050604050505020204" pitchFamily="18" charset="0"/>
              </a:rPr>
              <a:t>e</a:t>
            </a:r>
            <a:r>
              <a:rPr lang="en-US" sz="1600" spc="-5" dirty="0">
                <a:latin typeface="Palatino" panose="02040502050505030304"/>
                <a:ea typeface="Bookman Old Style" panose="02050604050505020204" pitchFamily="18" charset="0"/>
                <a:cs typeface="Bookman Old Style" panose="02050604050505020204" pitchFamily="18" charset="0"/>
              </a:rPr>
              <a:t>c</a:t>
            </a:r>
            <a:r>
              <a:rPr lang="en-US" sz="1600" dirty="0">
                <a:latin typeface="Palatino" panose="02040502050505030304"/>
                <a:ea typeface="Bookman Old Style" panose="02050604050505020204" pitchFamily="18" charset="0"/>
                <a:cs typeface="Bookman Old Style" panose="02050604050505020204" pitchFamily="18" charset="0"/>
              </a:rPr>
              <a:t>ks</a:t>
            </a:r>
            <a:r>
              <a:rPr lang="en-US" sz="1600" spc="24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of</a:t>
            </a:r>
            <a:r>
              <a:rPr lang="en-US" sz="1600" spc="23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it</a:t>
            </a:r>
            <a:r>
              <a:rPr lang="en-US" sz="1600" spc="5" dirty="0">
                <a:latin typeface="Palatino" panose="02040502050505030304"/>
                <a:ea typeface="Bookman Old Style" panose="02050604050505020204" pitchFamily="18" charset="0"/>
                <a:cs typeface="Bookman Old Style" panose="02050604050505020204" pitchFamily="18" charset="0"/>
              </a:rPr>
              <a:t>e</a:t>
            </a:r>
            <a:r>
              <a:rPr lang="en-US" sz="1600" spc="-5" dirty="0">
                <a:latin typeface="Palatino" panose="02040502050505030304"/>
                <a:ea typeface="Bookman Old Style" panose="02050604050505020204" pitchFamily="18" charset="0"/>
                <a:cs typeface="Bookman Old Style" panose="02050604050505020204" pitchFamily="18" charset="0"/>
              </a:rPr>
              <a:t>m</a:t>
            </a:r>
            <a:r>
              <a:rPr lang="en-US" sz="1600" dirty="0">
                <a:latin typeface="Palatino" panose="02040502050505030304"/>
                <a:ea typeface="Bookman Old Style" panose="02050604050505020204" pitchFamily="18" charset="0"/>
                <a:cs typeface="Bookman Old Style" panose="02050604050505020204" pitchFamily="18" charset="0"/>
              </a:rPr>
              <a:t>s</a:t>
            </a:r>
            <a:r>
              <a:rPr lang="en-US" sz="1600" spc="24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supp</a:t>
            </a:r>
            <a:r>
              <a:rPr lang="en-US" sz="1600" spc="-5" dirty="0">
                <a:latin typeface="Palatino" panose="02040502050505030304"/>
                <a:ea typeface="Bookman Old Style" panose="02050604050505020204" pitchFamily="18" charset="0"/>
                <a:cs typeface="Bookman Old Style" panose="02050604050505020204" pitchFamily="18" charset="0"/>
              </a:rPr>
              <a:t>l</a:t>
            </a:r>
            <a:r>
              <a:rPr lang="en-US" sz="1600" dirty="0">
                <a:latin typeface="Palatino" panose="02040502050505030304"/>
                <a:ea typeface="Bookman Old Style" panose="02050604050505020204" pitchFamily="18" charset="0"/>
                <a:cs typeface="Bookman Old Style" panose="02050604050505020204" pitchFamily="18" charset="0"/>
              </a:rPr>
              <a:t>ied</a:t>
            </a:r>
            <a:r>
              <a:rPr lang="en-US" sz="1600" spc="23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with</a:t>
            </a:r>
            <a:r>
              <a:rPr lang="en-US" sz="1600" spc="24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VVPAT</a:t>
            </a:r>
            <a:r>
              <a:rPr lang="en-US" sz="1600" spc="235" dirty="0">
                <a:latin typeface="Palatino" panose="02040502050505030304"/>
                <a:ea typeface="Bookman Old Style" panose="02050604050505020204" pitchFamily="18" charset="0"/>
                <a:cs typeface="Bookman Old Style" panose="02050604050505020204" pitchFamily="18" charset="0"/>
              </a:rPr>
              <a:t> </a:t>
            </a:r>
            <a:r>
              <a:rPr lang="en-US" sz="1600" spc="-5" dirty="0">
                <a:latin typeface="Palatino" panose="02040502050505030304"/>
                <a:ea typeface="Bookman Old Style" panose="02050604050505020204" pitchFamily="18" charset="0"/>
                <a:cs typeface="Bookman Old Style" panose="02050604050505020204" pitchFamily="18" charset="0"/>
              </a:rPr>
              <a:t>a</a:t>
            </a:r>
            <a:r>
              <a:rPr lang="en-US" sz="1600" dirty="0">
                <a:latin typeface="Palatino" panose="02040502050505030304"/>
                <a:ea typeface="Bookman Old Style" panose="02050604050505020204" pitchFamily="18" charset="0"/>
                <a:cs typeface="Bookman Old Style" panose="02050604050505020204" pitchFamily="18" charset="0"/>
              </a:rPr>
              <a:t>t</a:t>
            </a:r>
            <a:r>
              <a:rPr lang="en-US" sz="1600" spc="23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RO's</a:t>
            </a:r>
            <a:r>
              <a:rPr lang="en-US" sz="1600" spc="240" dirty="0">
                <a:latin typeface="Palatino" panose="02040502050505030304"/>
                <a:ea typeface="Bookman Old Style" panose="02050604050505020204" pitchFamily="18" charset="0"/>
                <a:cs typeface="Bookman Old Style" panose="02050604050505020204"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offi</a:t>
            </a:r>
            <a:r>
              <a:rPr lang="en-US" sz="1600" spc="-5" dirty="0" smtClean="0">
                <a:latin typeface="Palatino" panose="02040502050505030304"/>
                <a:ea typeface="Bookman Old Style" panose="02050604050505020204" pitchFamily="18" charset="0"/>
                <a:cs typeface="Bookman Old Style" panose="02050604050505020204" pitchFamily="18" charset="0"/>
              </a:rPr>
              <a:t>c</a:t>
            </a:r>
            <a:r>
              <a:rPr lang="en-US" sz="1600" dirty="0" smtClean="0">
                <a:latin typeface="Palatino" panose="02040502050505030304"/>
                <a:ea typeface="Bookman Old Style" panose="02050604050505020204" pitchFamily="18" charset="0"/>
                <a:cs typeface="Bookman Old Style" panose="02050604050505020204" pitchFamily="18" charset="0"/>
              </a:rPr>
              <a:t>e</a:t>
            </a:r>
          </a:p>
          <a:p>
            <a:pPr marL="355600" marR="74295" algn="just"/>
            <a:r>
              <a:rPr lang="en-US" sz="1600" dirty="0">
                <a:latin typeface="Palatino" panose="02040502050505030304"/>
                <a:ea typeface="Times New Roman" panose="02020603050405020304" pitchFamily="18" charset="0"/>
                <a:cs typeface="Mangal" panose="02040503050203030202" pitchFamily="18" charset="0"/>
              </a:rPr>
              <a:t>(ii</a:t>
            </a:r>
            <a:r>
              <a:rPr lang="en-US" sz="1600" dirty="0" smtClean="0">
                <a:latin typeface="Palatino" panose="02040502050505030304"/>
                <a:ea typeface="Times New Roman" panose="02020603050405020304" pitchFamily="18" charset="0"/>
                <a:cs typeface="Mangal" panose="02040503050203030202" pitchFamily="18" charset="0"/>
              </a:rPr>
              <a:t>) 	P</a:t>
            </a:r>
            <a:r>
              <a:rPr lang="en-US" sz="1600" spc="-10" dirty="0" smtClean="0">
                <a:latin typeface="Palatino" panose="02040502050505030304"/>
                <a:ea typeface="Bookman Old Style" panose="02050604050505020204" pitchFamily="18" charset="0"/>
                <a:cs typeface="Bookman Old Style" panose="02050604050505020204" pitchFamily="18" charset="0"/>
              </a:rPr>
              <a:t>r</a:t>
            </a:r>
            <a:r>
              <a:rPr lang="en-US" sz="1600" spc="5" dirty="0" smtClean="0">
                <a:latin typeface="Palatino" panose="02040502050505030304"/>
                <a:ea typeface="Bookman Old Style" panose="02050604050505020204" pitchFamily="18" charset="0"/>
                <a:cs typeface="Bookman Old Style" panose="02050604050505020204" pitchFamily="18" charset="0"/>
              </a:rPr>
              <a:t>e</a:t>
            </a:r>
            <a:r>
              <a:rPr lang="en-US" sz="1600" spc="-5" dirty="0" smtClean="0">
                <a:latin typeface="Palatino" panose="02040502050505030304"/>
                <a:ea typeface="Bookman Old Style" panose="02050604050505020204" pitchFamily="18" charset="0"/>
                <a:cs typeface="Bookman Old Style" panose="02050604050505020204" pitchFamily="18" charset="0"/>
              </a:rPr>
              <a:t>p</a:t>
            </a:r>
            <a:r>
              <a:rPr lang="en-US" sz="1600" dirty="0" smtClean="0">
                <a:latin typeface="Palatino" panose="02040502050505030304"/>
                <a:ea typeface="Bookman Old Style" panose="02050604050505020204" pitchFamily="18" charset="0"/>
                <a:cs typeface="Bookman Old Style" panose="02050604050505020204" pitchFamily="18" charset="0"/>
              </a:rPr>
              <a:t>arati</a:t>
            </a:r>
            <a:r>
              <a:rPr lang="en-US" sz="1600" spc="5" dirty="0" smtClean="0">
                <a:latin typeface="Palatino" panose="02040502050505030304"/>
                <a:ea typeface="Bookman Old Style" panose="02050604050505020204" pitchFamily="18" charset="0"/>
                <a:cs typeface="Bookman Old Style" panose="02050604050505020204" pitchFamily="18" charset="0"/>
              </a:rPr>
              <a:t>o</a:t>
            </a:r>
            <a:r>
              <a:rPr lang="en-US" sz="1600" dirty="0" smtClean="0">
                <a:latin typeface="Palatino" panose="02040502050505030304"/>
                <a:ea typeface="Bookman Old Style" panose="02050604050505020204" pitchFamily="18" charset="0"/>
                <a:cs typeface="Bookman Old Style" panose="02050604050505020204" pitchFamily="18" charset="0"/>
              </a:rPr>
              <a:t>n</a:t>
            </a:r>
            <a:r>
              <a:rPr lang="en-US" sz="1600" spc="-10" dirty="0" smtClean="0">
                <a:latin typeface="Palatino" panose="02040502050505030304"/>
                <a:ea typeface="Bookman Old Style" panose="02050604050505020204" pitchFamily="18" charset="0"/>
                <a:cs typeface="Bookman Old Style" panose="02050604050505020204" pitchFamily="18" charset="0"/>
              </a:rPr>
              <a:t> </a:t>
            </a:r>
            <a:r>
              <a:rPr lang="en-US" sz="1600" spc="5" dirty="0">
                <a:latin typeface="Palatino" panose="02040502050505030304"/>
                <a:ea typeface="Bookman Old Style" panose="02050604050505020204" pitchFamily="18" charset="0"/>
                <a:cs typeface="Bookman Old Style" panose="02050604050505020204" pitchFamily="18" charset="0"/>
              </a:rPr>
              <a:t>o</a:t>
            </a:r>
            <a:r>
              <a:rPr lang="en-US" sz="1600" dirty="0">
                <a:latin typeface="Palatino" panose="02040502050505030304"/>
                <a:ea typeface="Bookman Old Style" panose="02050604050505020204" pitchFamily="18" charset="0"/>
                <a:cs typeface="Bookman Old Style" panose="02050604050505020204" pitchFamily="18" charset="0"/>
              </a:rPr>
              <a:t>f</a:t>
            </a:r>
            <a:r>
              <a:rPr lang="en-US" sz="1600" spc="-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VVPAT f</a:t>
            </a:r>
            <a:r>
              <a:rPr lang="en-US" sz="1600" spc="5" dirty="0">
                <a:latin typeface="Palatino" panose="02040502050505030304"/>
                <a:ea typeface="Bookman Old Style" panose="02050604050505020204" pitchFamily="18" charset="0"/>
                <a:cs typeface="Bookman Old Style" panose="02050604050505020204" pitchFamily="18" charset="0"/>
              </a:rPr>
              <a:t>o</a:t>
            </a:r>
            <a:r>
              <a:rPr lang="en-US" sz="1600" dirty="0">
                <a:latin typeface="Palatino" panose="02040502050505030304"/>
                <a:ea typeface="Bookman Old Style" panose="02050604050505020204" pitchFamily="18" charset="0"/>
                <a:cs typeface="Bookman Old Style" panose="02050604050505020204" pitchFamily="18" charset="0"/>
              </a:rPr>
              <a:t>r the</a:t>
            </a:r>
            <a:r>
              <a:rPr lang="en-US" sz="1600" spc="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Electi</a:t>
            </a:r>
            <a:r>
              <a:rPr lang="en-US" sz="1600" spc="5" dirty="0">
                <a:latin typeface="Palatino" panose="02040502050505030304"/>
                <a:ea typeface="Bookman Old Style" panose="02050604050505020204" pitchFamily="18" charset="0"/>
                <a:cs typeface="Bookman Old Style" panose="02050604050505020204" pitchFamily="18" charset="0"/>
              </a:rPr>
              <a:t>o</a:t>
            </a:r>
            <a:r>
              <a:rPr lang="en-US" sz="1600" dirty="0">
                <a:latin typeface="Palatino" panose="02040502050505030304"/>
                <a:ea typeface="Bookman Old Style" panose="02050604050505020204" pitchFamily="18" charset="0"/>
                <a:cs typeface="Bookman Old Style" panose="02050604050505020204" pitchFamily="18" charset="0"/>
              </a:rPr>
              <a:t>n </a:t>
            </a:r>
            <a:r>
              <a:rPr lang="en-US" sz="1600" dirty="0">
                <a:latin typeface="Palatino" panose="02040502050505030304"/>
                <a:ea typeface="Times New Roman" panose="02020603050405020304" pitchFamily="18" charset="0"/>
                <a:cs typeface="Mangal" panose="02040503050203030202"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a:t>
            </a:r>
          </a:p>
          <a:p>
            <a:pPr marL="1168400" marR="74295" indent="-539750" algn="just"/>
            <a:r>
              <a:rPr lang="en-US" sz="1600" dirty="0">
                <a:latin typeface="Palatino" panose="02040502050505030304"/>
                <a:ea typeface="Times New Roman" panose="02020603050405020304" pitchFamily="18" charset="0"/>
                <a:cs typeface="Mangal" panose="02040503050203030202" pitchFamily="18" charset="0"/>
              </a:rPr>
              <a:t>(</a:t>
            </a:r>
            <a:r>
              <a:rPr lang="en-US" sz="1600" dirty="0" err="1">
                <a:latin typeface="Palatino" panose="02040502050505030304"/>
                <a:ea typeface="Times New Roman" panose="02020603050405020304" pitchFamily="18" charset="0"/>
                <a:cs typeface="Mangal" panose="02040503050203030202" pitchFamily="18" charset="0"/>
              </a:rPr>
              <a:t>aa</a:t>
            </a:r>
            <a:r>
              <a:rPr lang="en-US" sz="1600" dirty="0">
                <a:latin typeface="Palatino" panose="02040502050505030304"/>
                <a:ea typeface="Times New Roman" panose="02020603050405020304" pitchFamily="18" charset="0"/>
                <a:cs typeface="Mangal" panose="02040503050203030202" pitchFamily="18" charset="0"/>
              </a:rPr>
              <a:t>) </a:t>
            </a:r>
            <a:r>
              <a:rPr lang="en-US" sz="1600" dirty="0" smtClean="0">
                <a:latin typeface="Palatino" panose="02040502050505030304"/>
                <a:ea typeface="Times New Roman" panose="02020603050405020304" pitchFamily="18" charset="0"/>
                <a:cs typeface="Mangal" panose="02040503050203030202"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S</a:t>
            </a:r>
            <a:r>
              <a:rPr lang="en-US" sz="1600" spc="5" dirty="0" smtClean="0">
                <a:latin typeface="Palatino" panose="02040502050505030304"/>
                <a:ea typeface="Bookman Old Style" panose="02050604050505020204" pitchFamily="18" charset="0"/>
                <a:cs typeface="Bookman Old Style" panose="02050604050505020204" pitchFamily="18" charset="0"/>
              </a:rPr>
              <a:t>e</a:t>
            </a:r>
            <a:r>
              <a:rPr lang="en-US" sz="1600" dirty="0" smtClean="0">
                <a:latin typeface="Palatino" panose="02040502050505030304"/>
                <a:ea typeface="Bookman Old Style" panose="02050604050505020204" pitchFamily="18" charset="0"/>
                <a:cs typeface="Bookman Old Style" panose="02050604050505020204" pitchFamily="18" charset="0"/>
              </a:rPr>
              <a:t>tting </a:t>
            </a:r>
            <a:r>
              <a:rPr lang="en-US" sz="1600" dirty="0">
                <a:latin typeface="Palatino" panose="02040502050505030304"/>
                <a:ea typeface="Bookman Old Style" panose="02050604050505020204" pitchFamily="18" charset="0"/>
                <a:cs typeface="Bookman Old Style" panose="02050604050505020204" pitchFamily="18" charset="0"/>
              </a:rPr>
              <a:t>up of VVPAT</a:t>
            </a:r>
          </a:p>
          <a:p>
            <a:pPr marL="1168400" marR="74295" indent="-539750" algn="just"/>
            <a:r>
              <a:rPr lang="en-US" sz="1600" dirty="0">
                <a:latin typeface="Palatino" panose="02040502050505030304"/>
                <a:ea typeface="Times New Roman" panose="02020603050405020304" pitchFamily="18" charset="0"/>
                <a:cs typeface="Mangal" panose="02040503050203030202" pitchFamily="18" charset="0"/>
              </a:rPr>
              <a:t>(</a:t>
            </a:r>
            <a:r>
              <a:rPr lang="en-US" sz="1600" dirty="0" err="1">
                <a:latin typeface="Palatino" panose="02040502050505030304"/>
                <a:ea typeface="Times New Roman" panose="02020603050405020304" pitchFamily="18" charset="0"/>
                <a:cs typeface="Mangal" panose="02040503050203030202" pitchFamily="18" charset="0"/>
              </a:rPr>
              <a:t>ab</a:t>
            </a:r>
            <a:r>
              <a:rPr lang="en-US" sz="1600" dirty="0">
                <a:latin typeface="Palatino" panose="02040502050505030304"/>
                <a:ea typeface="Times New Roman" panose="02020603050405020304" pitchFamily="18" charset="0"/>
                <a:cs typeface="Mangal" panose="02040503050203030202" pitchFamily="18" charset="0"/>
              </a:rPr>
              <a:t>) </a:t>
            </a:r>
            <a:r>
              <a:rPr lang="en-US" sz="1600" dirty="0" smtClean="0">
                <a:latin typeface="Palatino" panose="02040502050505030304"/>
                <a:ea typeface="Times New Roman" panose="02020603050405020304" pitchFamily="18" charset="0"/>
                <a:cs typeface="Mangal" panose="02040503050203030202"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Bat</a:t>
            </a:r>
            <a:r>
              <a:rPr lang="en-US" sz="1600" spc="-10" dirty="0" smtClean="0">
                <a:latin typeface="Palatino" panose="02040502050505030304"/>
                <a:ea typeface="Bookman Old Style" panose="02050604050505020204" pitchFamily="18" charset="0"/>
                <a:cs typeface="Bookman Old Style" panose="02050604050505020204" pitchFamily="18" charset="0"/>
              </a:rPr>
              <a:t>t</a:t>
            </a:r>
            <a:r>
              <a:rPr lang="en-US" sz="1600" spc="5" dirty="0" smtClean="0">
                <a:latin typeface="Palatino" panose="02040502050505030304"/>
                <a:ea typeface="Bookman Old Style" panose="02050604050505020204" pitchFamily="18" charset="0"/>
                <a:cs typeface="Bookman Old Style" panose="02050604050505020204" pitchFamily="18" charset="0"/>
              </a:rPr>
              <a:t>e</a:t>
            </a:r>
            <a:r>
              <a:rPr lang="en-US" sz="1600" spc="-5" dirty="0" smtClean="0">
                <a:latin typeface="Palatino" panose="02040502050505030304"/>
                <a:ea typeface="Bookman Old Style" panose="02050604050505020204" pitchFamily="18" charset="0"/>
                <a:cs typeface="Bookman Old Style" panose="02050604050505020204" pitchFamily="18" charset="0"/>
              </a:rPr>
              <a:t>r</a:t>
            </a:r>
            <a:r>
              <a:rPr lang="en-US" sz="1600" dirty="0" smtClean="0">
                <a:latin typeface="Palatino" panose="02040502050505030304"/>
                <a:ea typeface="Bookman Old Style" panose="02050604050505020204" pitchFamily="18" charset="0"/>
                <a:cs typeface="Bookman Old Style" panose="02050604050505020204" pitchFamily="18" charset="0"/>
              </a:rPr>
              <a:t>y </a:t>
            </a:r>
            <a:r>
              <a:rPr lang="en-US" sz="1600" dirty="0">
                <a:latin typeface="Palatino" panose="02040502050505030304"/>
                <a:ea typeface="Bookman Old Style" panose="02050604050505020204" pitchFamily="18" charset="0"/>
                <a:cs typeface="Bookman Old Style" panose="02050604050505020204" pitchFamily="18" charset="0"/>
              </a:rPr>
              <a:t>pack installation</a:t>
            </a:r>
          </a:p>
          <a:p>
            <a:pPr marL="1168400" marR="74295" indent="-539750" algn="just"/>
            <a:r>
              <a:rPr lang="en-US" sz="1600" dirty="0">
                <a:latin typeface="Palatino" panose="02040502050505030304"/>
                <a:ea typeface="Times New Roman" panose="02020603050405020304" pitchFamily="18" charset="0"/>
                <a:cs typeface="Mangal" panose="02040503050203030202" pitchFamily="18" charset="0"/>
              </a:rPr>
              <a:t>(ac) </a:t>
            </a:r>
            <a:r>
              <a:rPr lang="en-US" sz="1600" dirty="0" smtClean="0">
                <a:latin typeface="Palatino" panose="02040502050505030304"/>
                <a:ea typeface="Times New Roman" panose="02020603050405020304" pitchFamily="18" charset="0"/>
                <a:cs typeface="Mangal" panose="02040503050203030202"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Pap</a:t>
            </a:r>
            <a:r>
              <a:rPr lang="en-US" sz="1600" spc="5" dirty="0" smtClean="0">
                <a:latin typeface="Palatino" panose="02040502050505030304"/>
                <a:ea typeface="Bookman Old Style" panose="02050604050505020204" pitchFamily="18" charset="0"/>
                <a:cs typeface="Bookman Old Style" panose="02050604050505020204" pitchFamily="18" charset="0"/>
              </a:rPr>
              <a:t>e</a:t>
            </a:r>
            <a:r>
              <a:rPr lang="en-US" sz="1600" dirty="0" smtClean="0">
                <a:latin typeface="Palatino" panose="02040502050505030304"/>
                <a:ea typeface="Bookman Old Style" panose="02050604050505020204" pitchFamily="18" charset="0"/>
                <a:cs typeface="Bookman Old Style" panose="02050604050505020204" pitchFamily="18" charset="0"/>
              </a:rPr>
              <a:t>r </a:t>
            </a:r>
            <a:r>
              <a:rPr lang="en-US" sz="1600" dirty="0">
                <a:latin typeface="Palatino" panose="02040502050505030304"/>
                <a:ea typeface="Bookman Old Style" panose="02050604050505020204" pitchFamily="18" charset="0"/>
                <a:cs typeface="Bookman Old Style" panose="02050604050505020204" pitchFamily="18" charset="0"/>
              </a:rPr>
              <a:t>roll installation to</a:t>
            </a:r>
            <a:r>
              <a:rPr lang="en-US" sz="1600" spc="-1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be</a:t>
            </a:r>
            <a:r>
              <a:rPr lang="en-US" sz="1600" spc="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do</a:t>
            </a:r>
            <a:r>
              <a:rPr lang="en-US" sz="1600" spc="-10" dirty="0">
                <a:latin typeface="Palatino" panose="02040502050505030304"/>
                <a:ea typeface="Bookman Old Style" panose="02050604050505020204" pitchFamily="18" charset="0"/>
                <a:cs typeface="Bookman Old Style" panose="02050604050505020204" pitchFamily="18" charset="0"/>
              </a:rPr>
              <a:t>n</a:t>
            </a:r>
            <a:r>
              <a:rPr lang="en-US" sz="1600" dirty="0">
                <a:latin typeface="Palatino" panose="02040502050505030304"/>
                <a:ea typeface="Bookman Old Style" panose="02050604050505020204" pitchFamily="18" charset="0"/>
                <a:cs typeface="Bookman Old Style" panose="02050604050505020204" pitchFamily="18" charset="0"/>
              </a:rPr>
              <a:t>e by Engine</a:t>
            </a:r>
            <a:r>
              <a:rPr lang="en-US" sz="1600" spc="5" dirty="0">
                <a:latin typeface="Palatino" panose="02040502050505030304"/>
                <a:ea typeface="Bookman Old Style" panose="02050604050505020204" pitchFamily="18" charset="0"/>
                <a:cs typeface="Bookman Old Style" panose="02050604050505020204" pitchFamily="18" charset="0"/>
              </a:rPr>
              <a:t>e</a:t>
            </a:r>
            <a:r>
              <a:rPr lang="en-US" sz="1600" spc="-10" dirty="0">
                <a:latin typeface="Palatino" panose="02040502050505030304"/>
                <a:ea typeface="Bookman Old Style" panose="02050604050505020204" pitchFamily="18" charset="0"/>
                <a:cs typeface="Bookman Old Style" panose="02050604050505020204" pitchFamily="18" charset="0"/>
              </a:rPr>
              <a:t>r</a:t>
            </a:r>
            <a:r>
              <a:rPr lang="en-US" sz="1600" dirty="0">
                <a:latin typeface="Palatino" panose="02040502050505030304"/>
                <a:ea typeface="Bookman Old Style" panose="02050604050505020204" pitchFamily="18" charset="0"/>
                <a:cs typeface="Bookman Old Style" panose="02050604050505020204" pitchFamily="18" charset="0"/>
              </a:rPr>
              <a:t>s of</a:t>
            </a:r>
            <a:r>
              <a:rPr lang="en-US" sz="1600" spc="-1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BEL</a:t>
            </a:r>
          </a:p>
          <a:p>
            <a:pPr marL="1168400" marR="74295" indent="-539750" algn="just"/>
            <a:r>
              <a:rPr lang="en-US" sz="1600" dirty="0">
                <a:latin typeface="Palatino" panose="02040502050505030304"/>
                <a:ea typeface="Times New Roman" panose="02020603050405020304" pitchFamily="18" charset="0"/>
                <a:cs typeface="Mangal" panose="02040503050203030202" pitchFamily="18" charset="0"/>
              </a:rPr>
              <a:t>(</a:t>
            </a:r>
            <a:r>
              <a:rPr lang="en-US" sz="1600" dirty="0" smtClean="0">
                <a:latin typeface="Palatino" panose="02040502050505030304"/>
                <a:ea typeface="Times New Roman" panose="02020603050405020304" pitchFamily="18" charset="0"/>
                <a:cs typeface="Mangal" panose="02040503050203030202" pitchFamily="18" charset="0"/>
              </a:rPr>
              <a:t>ad) 	</a:t>
            </a:r>
            <a:r>
              <a:rPr lang="en-US" sz="1600" dirty="0" smtClean="0">
                <a:latin typeface="Palatino" panose="02040502050505030304"/>
                <a:ea typeface="Bookman Old Style" panose="02050604050505020204" pitchFamily="18" charset="0"/>
                <a:cs typeface="Bookman Old Style" panose="02050604050505020204" pitchFamily="18" charset="0"/>
              </a:rPr>
              <a:t>P</a:t>
            </a:r>
            <a:r>
              <a:rPr lang="en-US" sz="1600" spc="-10" dirty="0" smtClean="0">
                <a:latin typeface="Palatino" panose="02040502050505030304"/>
                <a:ea typeface="Bookman Old Style" panose="02050604050505020204" pitchFamily="18" charset="0"/>
                <a:cs typeface="Bookman Old Style" panose="02050604050505020204" pitchFamily="18" charset="0"/>
              </a:rPr>
              <a:t>r</a:t>
            </a:r>
            <a:r>
              <a:rPr lang="en-US" sz="1600" dirty="0" smtClean="0">
                <a:latin typeface="Palatino" panose="02040502050505030304"/>
                <a:ea typeface="Bookman Old Style" panose="02050604050505020204" pitchFamily="18" charset="0"/>
                <a:cs typeface="Bookman Old Style" panose="02050604050505020204" pitchFamily="18" charset="0"/>
              </a:rPr>
              <a:t>e</a:t>
            </a:r>
            <a:r>
              <a:rPr lang="en-US" sz="1600" spc="-5" dirty="0" smtClean="0">
                <a:latin typeface="Palatino" panose="02040502050505030304"/>
                <a:ea typeface="Bookman Old Style" panose="02050604050505020204" pitchFamily="18" charset="0"/>
                <a:cs typeface="Bookman Old Style" panose="02050604050505020204" pitchFamily="18" charset="0"/>
              </a:rPr>
              <a:t>p</a:t>
            </a:r>
            <a:r>
              <a:rPr lang="en-US" sz="1600" dirty="0" smtClean="0">
                <a:latin typeface="Palatino" panose="02040502050505030304"/>
                <a:ea typeface="Bookman Old Style" panose="02050604050505020204" pitchFamily="18" charset="0"/>
                <a:cs typeface="Bookman Old Style" panose="02050604050505020204" pitchFamily="18" charset="0"/>
              </a:rPr>
              <a:t>a</a:t>
            </a:r>
            <a:r>
              <a:rPr lang="en-US" sz="1600" spc="-5" dirty="0" smtClean="0">
                <a:latin typeface="Palatino" panose="02040502050505030304"/>
                <a:ea typeface="Bookman Old Style" panose="02050604050505020204" pitchFamily="18" charset="0"/>
                <a:cs typeface="Bookman Old Style" panose="02050604050505020204" pitchFamily="18" charset="0"/>
              </a:rPr>
              <a:t>r</a:t>
            </a:r>
            <a:r>
              <a:rPr lang="en-US" sz="1600" dirty="0" smtClean="0">
                <a:latin typeface="Palatino" panose="02040502050505030304"/>
                <a:ea typeface="Bookman Old Style" panose="02050604050505020204" pitchFamily="18" charset="0"/>
                <a:cs typeface="Bookman Old Style" panose="02050604050505020204" pitchFamily="18" charset="0"/>
              </a:rPr>
              <a:t>a</a:t>
            </a:r>
            <a:r>
              <a:rPr lang="en-US" sz="1600" spc="-5" dirty="0" smtClean="0">
                <a:latin typeface="Palatino" panose="02040502050505030304"/>
                <a:ea typeface="Bookman Old Style" panose="02050604050505020204" pitchFamily="18" charset="0"/>
                <a:cs typeface="Bookman Old Style" panose="02050604050505020204" pitchFamily="18" charset="0"/>
              </a:rPr>
              <a:t>t</a:t>
            </a:r>
            <a:r>
              <a:rPr lang="en-US" sz="1600" dirty="0" smtClean="0">
                <a:latin typeface="Palatino" panose="02040502050505030304"/>
                <a:ea typeface="Bookman Old Style" panose="02050604050505020204" pitchFamily="18" charset="0"/>
                <a:cs typeface="Bookman Old Style" panose="02050604050505020204" pitchFamily="18" charset="0"/>
              </a:rPr>
              <a:t>ion</a:t>
            </a:r>
            <a:r>
              <a:rPr lang="en-US" sz="1600" spc="95" dirty="0" smtClean="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of</a:t>
            </a:r>
            <a:r>
              <a:rPr lang="en-US" sz="1600" spc="10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Bal</a:t>
            </a:r>
            <a:r>
              <a:rPr lang="en-US" sz="1600" spc="-5" dirty="0">
                <a:latin typeface="Palatino" panose="02040502050505030304"/>
                <a:ea typeface="Bookman Old Style" panose="02050604050505020204" pitchFamily="18" charset="0"/>
                <a:cs typeface="Bookman Old Style" panose="02050604050505020204" pitchFamily="18" charset="0"/>
              </a:rPr>
              <a:t>l</a:t>
            </a:r>
            <a:r>
              <a:rPr lang="en-US" sz="1600" dirty="0">
                <a:latin typeface="Palatino" panose="02040502050505030304"/>
                <a:ea typeface="Bookman Old Style" panose="02050604050505020204" pitchFamily="18" charset="0"/>
                <a:cs typeface="Bookman Old Style" panose="02050604050505020204" pitchFamily="18" charset="0"/>
              </a:rPr>
              <a:t>ot</a:t>
            </a:r>
            <a:r>
              <a:rPr lang="en-US" sz="1600" spc="10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p</a:t>
            </a:r>
            <a:r>
              <a:rPr lang="en-US" sz="1600" spc="-5" dirty="0">
                <a:latin typeface="Palatino" panose="02040502050505030304"/>
                <a:ea typeface="Bookman Old Style" panose="02050604050505020204" pitchFamily="18" charset="0"/>
                <a:cs typeface="Bookman Old Style" panose="02050604050505020204" pitchFamily="18" charset="0"/>
              </a:rPr>
              <a:t>ap</a:t>
            </a:r>
            <a:r>
              <a:rPr lang="en-US" sz="1600" spc="5" dirty="0">
                <a:latin typeface="Palatino" panose="02040502050505030304"/>
                <a:ea typeface="Bookman Old Style" panose="02050604050505020204" pitchFamily="18" charset="0"/>
                <a:cs typeface="Bookman Old Style" panose="02050604050505020204" pitchFamily="18" charset="0"/>
              </a:rPr>
              <a:t>e</a:t>
            </a:r>
            <a:r>
              <a:rPr lang="en-US" sz="1600" dirty="0">
                <a:latin typeface="Palatino" panose="02040502050505030304"/>
                <a:ea typeface="Bookman Old Style" panose="02050604050505020204" pitchFamily="18" charset="0"/>
                <a:cs typeface="Bookman Old Style" panose="02050604050505020204" pitchFamily="18" charset="0"/>
              </a:rPr>
              <a:t>r</a:t>
            </a:r>
            <a:r>
              <a:rPr lang="en-US" sz="1600" spc="9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da</a:t>
            </a:r>
            <a:r>
              <a:rPr lang="en-US" sz="1600" spc="-5" dirty="0">
                <a:latin typeface="Palatino" panose="02040502050505030304"/>
                <a:ea typeface="Bookman Old Style" panose="02050604050505020204" pitchFamily="18" charset="0"/>
                <a:cs typeface="Bookman Old Style" panose="02050604050505020204" pitchFamily="18" charset="0"/>
              </a:rPr>
              <a:t>t</a:t>
            </a:r>
            <a:r>
              <a:rPr lang="en-US" sz="1600" dirty="0">
                <a:latin typeface="Palatino" panose="02040502050505030304"/>
                <a:ea typeface="Bookman Old Style" panose="02050604050505020204" pitchFamily="18" charset="0"/>
                <a:cs typeface="Bookman Old Style" panose="02050604050505020204" pitchFamily="18" charset="0"/>
              </a:rPr>
              <a:t>a</a:t>
            </a:r>
            <a:r>
              <a:rPr lang="en-US" sz="1600" spc="10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a:t>
            </a:r>
            <a:r>
              <a:rPr lang="en-US" sz="1600" spc="-5" dirty="0">
                <a:latin typeface="Palatino" panose="02040502050505030304"/>
                <a:ea typeface="Bookman Old Style" panose="02050604050505020204" pitchFamily="18" charset="0"/>
                <a:cs typeface="Bookman Old Style" panose="02050604050505020204" pitchFamily="18" charset="0"/>
              </a:rPr>
              <a:t>ca</a:t>
            </a:r>
            <a:r>
              <a:rPr lang="en-US" sz="1600" dirty="0">
                <a:latin typeface="Palatino" panose="02040502050505030304"/>
                <a:ea typeface="Bookman Old Style" panose="02050604050505020204" pitchFamily="18" charset="0"/>
                <a:cs typeface="Bookman Old Style" panose="02050604050505020204" pitchFamily="18" charset="0"/>
              </a:rPr>
              <a:t>ndi</a:t>
            </a:r>
            <a:r>
              <a:rPr lang="en-US" sz="1600" spc="-5" dirty="0">
                <a:latin typeface="Palatino" panose="02040502050505030304"/>
                <a:ea typeface="Bookman Old Style" panose="02050604050505020204" pitchFamily="18" charset="0"/>
                <a:cs typeface="Bookman Old Style" panose="02050604050505020204" pitchFamily="18" charset="0"/>
              </a:rPr>
              <a:t>d</a:t>
            </a:r>
            <a:r>
              <a:rPr lang="en-US" sz="1600" dirty="0">
                <a:latin typeface="Palatino" panose="02040502050505030304"/>
                <a:ea typeface="Bookman Old Style" panose="02050604050505020204" pitchFamily="18" charset="0"/>
                <a:cs typeface="Bookman Old Style" panose="02050604050505020204" pitchFamily="18" charset="0"/>
              </a:rPr>
              <a:t>a</a:t>
            </a:r>
            <a:r>
              <a:rPr lang="en-US" sz="1600" spc="-10" dirty="0">
                <a:latin typeface="Palatino" panose="02040502050505030304"/>
                <a:ea typeface="Bookman Old Style" panose="02050604050505020204" pitchFamily="18" charset="0"/>
                <a:cs typeface="Bookman Old Style" panose="02050604050505020204" pitchFamily="18" charset="0"/>
              </a:rPr>
              <a:t>t</a:t>
            </a:r>
            <a:r>
              <a:rPr lang="en-US" sz="1600" spc="5" dirty="0">
                <a:latin typeface="Palatino" panose="02040502050505030304"/>
                <a:ea typeface="Bookman Old Style" panose="02050604050505020204" pitchFamily="18" charset="0"/>
                <a:cs typeface="Bookman Old Style" panose="02050604050505020204" pitchFamily="18" charset="0"/>
              </a:rPr>
              <a:t>e</a:t>
            </a:r>
            <a:r>
              <a:rPr lang="en-US" sz="1600" dirty="0">
                <a:latin typeface="Palatino" panose="02040502050505030304"/>
                <a:ea typeface="Bookman Old Style" panose="02050604050505020204" pitchFamily="18" charset="0"/>
                <a:cs typeface="Bookman Old Style" panose="02050604050505020204" pitchFamily="18" charset="0"/>
              </a:rPr>
              <a:t>'s</a:t>
            </a:r>
            <a:r>
              <a:rPr lang="en-US" sz="1600" spc="10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n</a:t>
            </a:r>
            <a:r>
              <a:rPr lang="en-US" sz="1600" spc="-5" dirty="0">
                <a:latin typeface="Palatino" panose="02040502050505030304"/>
                <a:ea typeface="Bookman Old Style" panose="02050604050505020204" pitchFamily="18" charset="0"/>
                <a:cs typeface="Bookman Old Style" panose="02050604050505020204" pitchFamily="18" charset="0"/>
              </a:rPr>
              <a:t>am</a:t>
            </a:r>
            <a:r>
              <a:rPr lang="en-US" sz="1600" spc="5" dirty="0">
                <a:latin typeface="Palatino" panose="02040502050505030304"/>
                <a:ea typeface="Bookman Old Style" panose="02050604050505020204" pitchFamily="18" charset="0"/>
                <a:cs typeface="Bookman Old Style" panose="02050604050505020204" pitchFamily="18" charset="0"/>
              </a:rPr>
              <a:t>e</a:t>
            </a:r>
            <a:r>
              <a:rPr lang="en-US" sz="1600" dirty="0">
                <a:latin typeface="Palatino" panose="02040502050505030304"/>
                <a:ea typeface="Bookman Old Style" panose="02050604050505020204" pitchFamily="18" charset="0"/>
                <a:cs typeface="Bookman Old Style" panose="02050604050505020204" pitchFamily="18" charset="0"/>
              </a:rPr>
              <a:t>,</a:t>
            </a:r>
            <a:r>
              <a:rPr lang="en-US" sz="1600" spc="10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nu</a:t>
            </a:r>
            <a:r>
              <a:rPr lang="en-US" sz="1600" spc="-5" dirty="0">
                <a:latin typeface="Palatino" panose="02040502050505030304"/>
                <a:ea typeface="Bookman Old Style" panose="02050604050505020204" pitchFamily="18" charset="0"/>
                <a:cs typeface="Bookman Old Style" panose="02050604050505020204" pitchFamily="18" charset="0"/>
              </a:rPr>
              <a:t>mb</a:t>
            </a:r>
            <a:r>
              <a:rPr lang="en-US" sz="1600" dirty="0">
                <a:latin typeface="Palatino" panose="02040502050505030304"/>
                <a:ea typeface="Bookman Old Style" panose="02050604050505020204" pitchFamily="18" charset="0"/>
                <a:cs typeface="Bookman Old Style" panose="02050604050505020204" pitchFamily="18" charset="0"/>
              </a:rPr>
              <a:t>er</a:t>
            </a:r>
            <a:r>
              <a:rPr lang="en-US" sz="1600" spc="9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and symbol)</a:t>
            </a:r>
            <a:r>
              <a:rPr lang="en-US" sz="1600" spc="65" dirty="0">
                <a:latin typeface="Palatino" panose="02040502050505030304"/>
                <a:ea typeface="Bookman Old Style" panose="02050604050505020204" pitchFamily="18" charset="0"/>
                <a:cs typeface="Bookman Old Style" panose="02050604050505020204" pitchFamily="18" charset="0"/>
              </a:rPr>
              <a:t> </a:t>
            </a:r>
            <a:r>
              <a:rPr lang="en-US" sz="1600" spc="-10" dirty="0" smtClean="0">
                <a:latin typeface="Palatino" panose="02040502050505030304"/>
                <a:ea typeface="Bookman Old Style" panose="02050604050505020204" pitchFamily="18" charset="0"/>
                <a:cs typeface="Bookman Old Style" panose="02050604050505020204" pitchFamily="18" charset="0"/>
              </a:rPr>
              <a:t>f</a:t>
            </a:r>
            <a:r>
              <a:rPr lang="en-US" sz="1600" spc="5" dirty="0" smtClean="0">
                <a:latin typeface="Palatino" panose="02040502050505030304"/>
                <a:ea typeface="Bookman Old Style" panose="02050604050505020204" pitchFamily="18" charset="0"/>
                <a:cs typeface="Bookman Old Style" panose="02050604050505020204" pitchFamily="18" charset="0"/>
              </a:rPr>
              <a:t>o</a:t>
            </a:r>
            <a:r>
              <a:rPr lang="en-US" sz="1600" dirty="0" smtClean="0">
                <a:latin typeface="Palatino" panose="02040502050505030304"/>
                <a:ea typeface="Bookman Old Style" panose="02050604050505020204" pitchFamily="18" charset="0"/>
                <a:cs typeface="Bookman Old Style" panose="02050604050505020204" pitchFamily="18" charset="0"/>
              </a:rPr>
              <a:t>r</a:t>
            </a:r>
            <a:r>
              <a:rPr lang="en-US" sz="1600" spc="55" dirty="0" smtClean="0">
                <a:latin typeface="Palatino" panose="02040502050505030304"/>
                <a:ea typeface="Bookman Old Style" panose="02050604050505020204" pitchFamily="18" charset="0"/>
                <a:cs typeface="Bookman Old Style" panose="02050604050505020204"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the</a:t>
            </a:r>
            <a:r>
              <a:rPr lang="en-US" sz="1600" spc="65" dirty="0">
                <a:latin typeface="Palatino" panose="02040502050505030304"/>
                <a:ea typeface="Bookman Old Style" panose="02050604050505020204" pitchFamily="18" charset="0"/>
                <a:cs typeface="Bookman Old Style" panose="02050604050505020204"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VVPAT</a:t>
            </a:r>
            <a:r>
              <a:rPr lang="en-US" sz="1600" spc="55" dirty="0" smtClean="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unit</a:t>
            </a:r>
            <a:r>
              <a:rPr lang="en-US" sz="1600" spc="6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to</a:t>
            </a:r>
            <a:r>
              <a:rPr lang="en-US" sz="1600" spc="5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be</a:t>
            </a:r>
            <a:r>
              <a:rPr lang="en-US" sz="1600" spc="6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do</a:t>
            </a:r>
            <a:r>
              <a:rPr lang="en-US" sz="1600" spc="-10" dirty="0">
                <a:latin typeface="Palatino" panose="02040502050505030304"/>
                <a:ea typeface="Bookman Old Style" panose="02050604050505020204" pitchFamily="18" charset="0"/>
                <a:cs typeface="Bookman Old Style" panose="02050604050505020204" pitchFamily="18" charset="0"/>
              </a:rPr>
              <a:t>n</a:t>
            </a:r>
            <a:r>
              <a:rPr lang="en-US" sz="1600" dirty="0">
                <a:latin typeface="Palatino" panose="02040502050505030304"/>
                <a:ea typeface="Bookman Old Style" panose="02050604050505020204" pitchFamily="18" charset="0"/>
                <a:cs typeface="Bookman Old Style" panose="02050604050505020204" pitchFamily="18" charset="0"/>
              </a:rPr>
              <a:t>e</a:t>
            </a:r>
            <a:r>
              <a:rPr lang="en-US" sz="1600" spc="6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by</a:t>
            </a:r>
            <a:r>
              <a:rPr lang="en-US" sz="1600" spc="5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Engine</a:t>
            </a:r>
            <a:r>
              <a:rPr lang="en-US" sz="1600" spc="5" dirty="0">
                <a:latin typeface="Palatino" panose="02040502050505030304"/>
                <a:ea typeface="Bookman Old Style" panose="02050604050505020204" pitchFamily="18" charset="0"/>
                <a:cs typeface="Bookman Old Style" panose="02050604050505020204" pitchFamily="18" charset="0"/>
              </a:rPr>
              <a:t>e</a:t>
            </a:r>
            <a:r>
              <a:rPr lang="en-US" sz="1600" spc="-10" dirty="0">
                <a:latin typeface="Palatino" panose="02040502050505030304"/>
                <a:ea typeface="Bookman Old Style" panose="02050604050505020204" pitchFamily="18" charset="0"/>
                <a:cs typeface="Bookman Old Style" panose="02050604050505020204" pitchFamily="18" charset="0"/>
              </a:rPr>
              <a:t>r</a:t>
            </a:r>
            <a:r>
              <a:rPr lang="en-US" sz="1600" dirty="0">
                <a:latin typeface="Palatino" panose="02040502050505030304"/>
                <a:ea typeface="Bookman Old Style" panose="02050604050505020204" pitchFamily="18" charset="0"/>
                <a:cs typeface="Bookman Old Style" panose="02050604050505020204" pitchFamily="18" charset="0"/>
              </a:rPr>
              <a:t>s</a:t>
            </a:r>
            <a:r>
              <a:rPr lang="en-US" sz="1600" spc="5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of</a:t>
            </a:r>
            <a:r>
              <a:rPr lang="en-US" sz="1600" spc="6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BEL</a:t>
            </a:r>
          </a:p>
          <a:p>
            <a:pPr marL="1168400" marR="74295" indent="-539750" algn="just"/>
            <a:r>
              <a:rPr lang="en-US" sz="1600" dirty="0">
                <a:latin typeface="Palatino" panose="02040502050505030304"/>
                <a:ea typeface="Times New Roman" panose="02020603050405020304" pitchFamily="18" charset="0"/>
                <a:cs typeface="Mangal" panose="02040503050203030202" pitchFamily="18" charset="0"/>
              </a:rPr>
              <a:t>(</a:t>
            </a:r>
            <a:r>
              <a:rPr lang="en-US" sz="1600" dirty="0" err="1">
                <a:latin typeface="Palatino" panose="02040502050505030304"/>
                <a:ea typeface="Times New Roman" panose="02020603050405020304" pitchFamily="18" charset="0"/>
                <a:cs typeface="Mangal" panose="02040503050203030202" pitchFamily="18" charset="0"/>
              </a:rPr>
              <a:t>ae</a:t>
            </a:r>
            <a:r>
              <a:rPr lang="en-US" sz="1600" dirty="0">
                <a:latin typeface="Palatino" panose="02040502050505030304"/>
                <a:ea typeface="Times New Roman" panose="02020603050405020304" pitchFamily="18" charset="0"/>
                <a:cs typeface="Mangal" panose="02040503050203030202" pitchFamily="18" charset="0"/>
              </a:rPr>
              <a:t>) </a:t>
            </a:r>
            <a:r>
              <a:rPr lang="en-US" sz="1600" dirty="0" smtClean="0">
                <a:latin typeface="Palatino" panose="02040502050505030304"/>
                <a:ea typeface="Times New Roman" panose="02020603050405020304" pitchFamily="18" charset="0"/>
                <a:cs typeface="Mangal" panose="02040503050203030202"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Loading</a:t>
            </a:r>
            <a:r>
              <a:rPr lang="en-US" sz="1600" spc="10" dirty="0" smtClean="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of</a:t>
            </a:r>
            <a:r>
              <a:rPr lang="en-US" sz="1600" spc="1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ballot</a:t>
            </a:r>
            <a:r>
              <a:rPr lang="en-US" sz="1600" spc="1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pap</a:t>
            </a:r>
            <a:r>
              <a:rPr lang="en-US" sz="1600" spc="5" dirty="0">
                <a:latin typeface="Palatino" panose="02040502050505030304"/>
                <a:ea typeface="Bookman Old Style" panose="02050604050505020204" pitchFamily="18" charset="0"/>
                <a:cs typeface="Bookman Old Style" panose="02050604050505020204" pitchFamily="18" charset="0"/>
              </a:rPr>
              <a:t>e</a:t>
            </a:r>
            <a:r>
              <a:rPr lang="en-US" sz="1600" dirty="0">
                <a:latin typeface="Palatino" panose="02040502050505030304"/>
                <a:ea typeface="Bookman Old Style" panose="02050604050505020204" pitchFamily="18" charset="0"/>
                <a:cs typeface="Bookman Old Style" panose="02050604050505020204" pitchFamily="18" charset="0"/>
              </a:rPr>
              <a:t>r</a:t>
            </a:r>
            <a:r>
              <a:rPr lang="en-US" sz="1600" spc="1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data</a:t>
            </a:r>
            <a:r>
              <a:rPr lang="en-US" sz="1600" spc="1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in</a:t>
            </a:r>
            <a:r>
              <a:rPr lang="en-US" sz="1600" spc="-10" dirty="0">
                <a:latin typeface="Palatino" panose="02040502050505030304"/>
                <a:ea typeface="Bookman Old Style" panose="02050604050505020204" pitchFamily="18" charset="0"/>
                <a:cs typeface="Bookman Old Style" panose="02050604050505020204" pitchFamily="18" charset="0"/>
              </a:rPr>
              <a:t>t</a:t>
            </a:r>
            <a:r>
              <a:rPr lang="en-US" sz="1600" dirty="0">
                <a:latin typeface="Palatino" panose="02040502050505030304"/>
                <a:ea typeface="Bookman Old Style" panose="02050604050505020204" pitchFamily="18" charset="0"/>
                <a:cs typeface="Bookman Old Style" panose="02050604050505020204" pitchFamily="18" charset="0"/>
              </a:rPr>
              <a:t>o</a:t>
            </a:r>
            <a:r>
              <a:rPr lang="en-US" sz="1600" spc="2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t</a:t>
            </a:r>
            <a:r>
              <a:rPr lang="en-US" sz="1600" spc="-10" dirty="0">
                <a:latin typeface="Palatino" panose="02040502050505030304"/>
                <a:ea typeface="Bookman Old Style" panose="02050604050505020204" pitchFamily="18" charset="0"/>
                <a:cs typeface="Bookman Old Style" panose="02050604050505020204" pitchFamily="18" charset="0"/>
              </a:rPr>
              <a:t>h</a:t>
            </a:r>
            <a:r>
              <a:rPr lang="en-US" sz="1600" dirty="0">
                <a:latin typeface="Palatino" panose="02040502050505030304"/>
                <a:ea typeface="Bookman Old Style" panose="02050604050505020204" pitchFamily="18" charset="0"/>
                <a:cs typeface="Bookman Old Style" panose="02050604050505020204" pitchFamily="18" charset="0"/>
              </a:rPr>
              <a:t>e</a:t>
            </a:r>
            <a:r>
              <a:rPr lang="en-US" sz="1600" spc="1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VVPAT</a:t>
            </a:r>
            <a:r>
              <a:rPr lang="en-US" sz="1600" spc="1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unit</a:t>
            </a:r>
            <a:r>
              <a:rPr lang="en-US" sz="1600" spc="10"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a</a:t>
            </a:r>
            <a:r>
              <a:rPr lang="en-US" sz="1600" spc="-10" dirty="0">
                <a:latin typeface="Palatino" panose="02040502050505030304"/>
                <a:ea typeface="Bookman Old Style" panose="02050604050505020204" pitchFamily="18" charset="0"/>
                <a:cs typeface="Bookman Old Style" panose="02050604050505020204" pitchFamily="18" charset="0"/>
              </a:rPr>
              <a:t>n</a:t>
            </a:r>
            <a:r>
              <a:rPr lang="en-US" sz="1600" dirty="0">
                <a:latin typeface="Palatino" panose="02040502050505030304"/>
                <a:ea typeface="Bookman Old Style" panose="02050604050505020204" pitchFamily="18" charset="0"/>
                <a:cs typeface="Bookman Old Style" panose="02050604050505020204" pitchFamily="18" charset="0"/>
              </a:rPr>
              <a:t>d</a:t>
            </a:r>
            <a:r>
              <a:rPr lang="en-US" sz="1600" spc="1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testing to be</a:t>
            </a:r>
            <a:r>
              <a:rPr lang="en-US" sz="1600" spc="5" dirty="0">
                <a:latin typeface="Palatino" panose="02040502050505030304"/>
                <a:ea typeface="Bookman Old Style" panose="02050604050505020204" pitchFamily="18" charset="0"/>
                <a:cs typeface="Bookman Old Style" panose="02050604050505020204" pitchFamily="18" charset="0"/>
              </a:rPr>
              <a:t> </a:t>
            </a:r>
            <a:r>
              <a:rPr lang="en-US" sz="1600" dirty="0">
                <a:latin typeface="Palatino" panose="02040502050505030304"/>
                <a:ea typeface="Bookman Old Style" panose="02050604050505020204" pitchFamily="18" charset="0"/>
                <a:cs typeface="Bookman Old Style" panose="02050604050505020204" pitchFamily="18" charset="0"/>
              </a:rPr>
              <a:t>d</a:t>
            </a:r>
            <a:r>
              <a:rPr lang="en-US" sz="1600" spc="5" dirty="0">
                <a:latin typeface="Palatino" panose="02040502050505030304"/>
                <a:ea typeface="Bookman Old Style" panose="02050604050505020204" pitchFamily="18" charset="0"/>
                <a:cs typeface="Bookman Old Style" panose="02050604050505020204" pitchFamily="18" charset="0"/>
              </a:rPr>
              <a:t>o</a:t>
            </a:r>
            <a:r>
              <a:rPr lang="en-US" sz="1600" dirty="0">
                <a:latin typeface="Palatino" panose="02040502050505030304"/>
                <a:ea typeface="Bookman Old Style" panose="02050604050505020204" pitchFamily="18" charset="0"/>
                <a:cs typeface="Bookman Old Style" panose="02050604050505020204" pitchFamily="18" charset="0"/>
              </a:rPr>
              <a:t>ne </a:t>
            </a:r>
            <a:r>
              <a:rPr lang="en-US" sz="1600" dirty="0" smtClean="0">
                <a:latin typeface="Palatino" panose="02040502050505030304"/>
                <a:ea typeface="Bookman Old Style" panose="02050604050505020204" pitchFamily="18" charset="0"/>
                <a:cs typeface="Bookman Old Style" panose="02050604050505020204" pitchFamily="18" charset="0"/>
              </a:rPr>
              <a:t>by</a:t>
            </a:r>
            <a:r>
              <a:rPr lang="en-US" sz="1600" spc="-5" dirty="0">
                <a:latin typeface="Palatino" panose="02040502050505030304"/>
                <a:ea typeface="Bookman Old Style" panose="02050604050505020204" pitchFamily="18" charset="0"/>
                <a:cs typeface="Bookman Old Style" panose="02050604050505020204" pitchFamily="18" charset="0"/>
              </a:rPr>
              <a:t> </a:t>
            </a:r>
            <a:r>
              <a:rPr lang="en-US" sz="1600" dirty="0" smtClean="0">
                <a:latin typeface="Palatino" panose="02040502050505030304"/>
                <a:ea typeface="Bookman Old Style" panose="02050604050505020204" pitchFamily="18" charset="0"/>
                <a:cs typeface="Bookman Old Style" panose="02050604050505020204" pitchFamily="18" charset="0"/>
              </a:rPr>
              <a:t>Engine</a:t>
            </a:r>
            <a:r>
              <a:rPr lang="en-US" sz="1600" spc="5" dirty="0" smtClean="0">
                <a:latin typeface="Palatino" panose="02040502050505030304"/>
                <a:ea typeface="Bookman Old Style" panose="02050604050505020204" pitchFamily="18" charset="0"/>
                <a:cs typeface="Bookman Old Style" panose="02050604050505020204" pitchFamily="18" charset="0"/>
              </a:rPr>
              <a:t>e</a:t>
            </a:r>
            <a:r>
              <a:rPr lang="en-US" sz="1600" spc="-5" dirty="0" smtClean="0">
                <a:latin typeface="Palatino" panose="02040502050505030304"/>
                <a:ea typeface="Bookman Old Style" panose="02050604050505020204" pitchFamily="18" charset="0"/>
                <a:cs typeface="Bookman Old Style" panose="02050604050505020204" pitchFamily="18" charset="0"/>
              </a:rPr>
              <a:t>r</a:t>
            </a:r>
            <a:r>
              <a:rPr lang="en-US" sz="1600" dirty="0" smtClean="0">
                <a:latin typeface="Palatino" panose="02040502050505030304"/>
                <a:ea typeface="Bookman Old Style" panose="02050604050505020204" pitchFamily="18" charset="0"/>
                <a:cs typeface="Bookman Old Style" panose="02050604050505020204" pitchFamily="18" charset="0"/>
              </a:rPr>
              <a:t>s</a:t>
            </a:r>
            <a:r>
              <a:rPr lang="en-US" sz="1600" spc="-10" dirty="0" smtClean="0">
                <a:latin typeface="Palatino" panose="02040502050505030304"/>
                <a:ea typeface="Bookman Old Style" panose="02050604050505020204" pitchFamily="18" charset="0"/>
                <a:cs typeface="Bookman Old Style" panose="02050604050505020204" pitchFamily="18" charset="0"/>
              </a:rPr>
              <a:t> </a:t>
            </a:r>
            <a:r>
              <a:rPr lang="en-US" sz="1600" spc="5" dirty="0">
                <a:latin typeface="Palatino" panose="02040502050505030304"/>
                <a:ea typeface="Bookman Old Style" panose="02050604050505020204" pitchFamily="18" charset="0"/>
                <a:cs typeface="Bookman Old Style" panose="02050604050505020204" pitchFamily="18" charset="0"/>
              </a:rPr>
              <a:t>o</a:t>
            </a:r>
            <a:r>
              <a:rPr lang="en-US" sz="1600" dirty="0">
                <a:latin typeface="Palatino" panose="02040502050505030304"/>
                <a:ea typeface="Bookman Old Style" panose="02050604050505020204" pitchFamily="18" charset="0"/>
                <a:cs typeface="Bookman Old Style" panose="02050604050505020204" pitchFamily="18" charset="0"/>
              </a:rPr>
              <a:t>f</a:t>
            </a:r>
            <a:r>
              <a:rPr lang="en-US" sz="1600" spc="-5" dirty="0">
                <a:latin typeface="Palatino" panose="02040502050505030304"/>
                <a:ea typeface="Bookman Old Style" panose="02050604050505020204" pitchFamily="18" charset="0"/>
                <a:cs typeface="Bookman Old Style" panose="02050604050505020204" pitchFamily="18" charset="0"/>
              </a:rPr>
              <a:t> </a:t>
            </a:r>
            <a:r>
              <a:rPr lang="en-US" sz="1600" spc="-5" dirty="0" smtClean="0">
                <a:latin typeface="Palatino" panose="02040502050505030304"/>
                <a:ea typeface="Bookman Old Style" panose="02050604050505020204" pitchFamily="18" charset="0"/>
                <a:cs typeface="Bookman Old Style" panose="02050604050505020204" pitchFamily="18" charset="0"/>
              </a:rPr>
              <a:t>Manufacturers</a:t>
            </a:r>
            <a:r>
              <a:rPr lang="en-US" sz="1600" dirty="0" smtClean="0">
                <a:latin typeface="Palatino" panose="02040502050505030304"/>
                <a:ea typeface="Bookman Old Style" panose="02050604050505020204" pitchFamily="18" charset="0"/>
                <a:cs typeface="Bookman Old Style" panose="02050604050505020204" pitchFamily="18" charset="0"/>
              </a:rPr>
              <a:t>.</a:t>
            </a:r>
            <a:endParaRPr lang="en-US" sz="1600" dirty="0">
              <a:latin typeface="Palatino" panose="02040502050505030304"/>
              <a:ea typeface="Calibri" panose="020F0502020204030204" pitchFamily="34" charset="0"/>
              <a:cs typeface="Mangal" panose="02040503050203030202" pitchFamily="18" charset="0"/>
            </a:endParaRPr>
          </a:p>
        </p:txBody>
      </p:sp>
      <p:sp>
        <p:nvSpPr>
          <p:cNvPr id="10" name="TextBox 9"/>
          <p:cNvSpPr txBox="1"/>
          <p:nvPr/>
        </p:nvSpPr>
        <p:spPr>
          <a:xfrm>
            <a:off x="7259216" y="4650573"/>
            <a:ext cx="914400" cy="307777"/>
          </a:xfrm>
          <a:prstGeom prst="rect">
            <a:avLst/>
          </a:prstGeom>
          <a:noFill/>
        </p:spPr>
        <p:txBody>
          <a:bodyPr wrap="square" rtlCol="0">
            <a:spAutoFit/>
          </a:body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577172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a:t>COMMISSIONING OF VVPAT BY RETURNING OFFICER (RO</a:t>
            </a:r>
            <a:r>
              <a:rPr lang="en-US" dirty="0" smtClean="0"/>
              <a:t>) - 2</a:t>
            </a:r>
            <a:endParaRPr lang="en-US" b="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49</a:t>
            </a:fld>
            <a:endParaRPr/>
          </a:p>
        </p:txBody>
      </p:sp>
      <p:grpSp>
        <p:nvGrpSpPr>
          <p:cNvPr id="5"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85919" y="2569072"/>
            <a:ext cx="8630559" cy="369332"/>
          </a:xfrm>
          <a:prstGeom prst="rect">
            <a:avLst/>
          </a:prstGeom>
          <a:noFill/>
        </p:spPr>
        <p:txBody>
          <a:bodyPr wrap="square" rtlCol="0">
            <a:spAutoFit/>
          </a:bodyPr>
          <a:lstStyle/>
          <a:p>
            <a:endParaRPr lang="en-US" sz="1800" dirty="0" smtClean="0">
              <a:latin typeface="Palatino" panose="02040502050505030304"/>
            </a:endParaRPr>
          </a:p>
        </p:txBody>
      </p:sp>
      <p:sp>
        <p:nvSpPr>
          <p:cNvPr id="2" name="Rectangle 10"/>
          <p:cNvSpPr>
            <a:spLocks noChangeArrowheads="1"/>
          </p:cNvSpPr>
          <p:nvPr/>
        </p:nvSpPr>
        <p:spPr bwMode="auto">
          <a:xfrm>
            <a:off x="0" y="198643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82216" y="1370309"/>
            <a:ext cx="8614134" cy="2539157"/>
          </a:xfrm>
          <a:prstGeom prst="rect">
            <a:avLst/>
          </a:prstGeom>
        </p:spPr>
        <p:txBody>
          <a:bodyPr wrap="square">
            <a:spAutoFit/>
          </a:bodyPr>
          <a:lstStyle/>
          <a:p>
            <a:pPr marL="355600" algn="just">
              <a:spcAft>
                <a:spcPts val="600"/>
              </a:spcAft>
            </a:pPr>
            <a:r>
              <a:rPr lang="en-US" sz="1800" dirty="0">
                <a:latin typeface="Palatino" panose="02040502050505030304"/>
              </a:rPr>
              <a:t>(</a:t>
            </a:r>
            <a:r>
              <a:rPr lang="en-US" sz="1800" dirty="0" smtClean="0">
                <a:latin typeface="Palatino" panose="02040502050505030304"/>
              </a:rPr>
              <a:t>iii) 	Connecting </a:t>
            </a:r>
            <a:r>
              <a:rPr lang="en-US" sz="1800" dirty="0">
                <a:latin typeface="Palatino" panose="02040502050505030304"/>
              </a:rPr>
              <a:t>of EVM with VVPAT system.</a:t>
            </a:r>
          </a:p>
          <a:p>
            <a:pPr marL="355600" algn="just">
              <a:spcAft>
                <a:spcPts val="600"/>
              </a:spcAft>
            </a:pPr>
            <a:r>
              <a:rPr lang="en-US" sz="1800" dirty="0" smtClean="0">
                <a:latin typeface="Palatino" panose="02040502050505030304"/>
              </a:rPr>
              <a:t>(iv) 	Testing </a:t>
            </a:r>
            <a:r>
              <a:rPr lang="en-US" sz="1800" dirty="0">
                <a:latin typeface="Palatino" panose="02040502050505030304"/>
              </a:rPr>
              <a:t>and verifying of EVM with VVPAT system.</a:t>
            </a:r>
          </a:p>
          <a:p>
            <a:pPr marL="355600" algn="just">
              <a:spcAft>
                <a:spcPts val="600"/>
              </a:spcAft>
            </a:pPr>
            <a:r>
              <a:rPr lang="en-US" sz="1800" dirty="0" smtClean="0">
                <a:latin typeface="Palatino" panose="02040502050505030304"/>
              </a:rPr>
              <a:t>(v)  	Sealing </a:t>
            </a:r>
            <a:r>
              <a:rPr lang="en-US" sz="1800" dirty="0">
                <a:latin typeface="Palatino" panose="02040502050505030304"/>
              </a:rPr>
              <a:t>of Paper roll compartment &amp; Battery compartment after testing.</a:t>
            </a:r>
          </a:p>
          <a:p>
            <a:pPr marL="355600" algn="just"/>
            <a:r>
              <a:rPr lang="en-US" sz="1800" dirty="0" smtClean="0">
                <a:latin typeface="Palatino" panose="02040502050505030304"/>
              </a:rPr>
              <a:t>(vi) 	Packing </a:t>
            </a:r>
            <a:r>
              <a:rPr lang="en-US" sz="1800" dirty="0">
                <a:latin typeface="Palatino" panose="02040502050505030304"/>
              </a:rPr>
              <a:t>of the VVPAT items into carry case and instructions to be given to </a:t>
            </a:r>
            <a:r>
              <a:rPr lang="en-US" sz="1800" dirty="0" smtClean="0">
                <a:latin typeface="Palatino" panose="02040502050505030304"/>
              </a:rPr>
              <a:t>	poll staff </a:t>
            </a:r>
            <a:r>
              <a:rPr lang="en-US" sz="1800" dirty="0">
                <a:latin typeface="Palatino" panose="02040502050505030304"/>
              </a:rPr>
              <a:t>before unit is dispatched.</a:t>
            </a:r>
          </a:p>
          <a:p>
            <a:pPr algn="just"/>
            <a:r>
              <a:rPr lang="en-US" sz="1800" dirty="0">
                <a:latin typeface="Palatino" panose="02040502050505030304"/>
              </a:rPr>
              <a:t> </a:t>
            </a:r>
          </a:p>
          <a:p>
            <a:pPr algn="just"/>
            <a:r>
              <a:rPr lang="en-US" sz="1800" dirty="0">
                <a:latin typeface="Palatino" panose="02040502050505030304"/>
              </a:rPr>
              <a:t>Note :</a:t>
            </a:r>
            <a:r>
              <a:rPr lang="hi-IN" sz="1800" dirty="0">
                <a:latin typeface="Palatino" panose="02040502050505030304"/>
              </a:rPr>
              <a:t> </a:t>
            </a:r>
            <a:r>
              <a:rPr lang="en-US" sz="1800" i="1" dirty="0">
                <a:latin typeface="Palatino" panose="02040502050505030304"/>
              </a:rPr>
              <a:t>At the time of commissioning of VVPAT, </a:t>
            </a:r>
            <a:r>
              <a:rPr lang="en-US" sz="1800" i="1" dirty="0" smtClean="0">
                <a:latin typeface="Palatino" panose="02040502050505030304"/>
              </a:rPr>
              <a:t>mock poll </a:t>
            </a:r>
            <a:r>
              <a:rPr lang="en-US" sz="1800" i="1" dirty="0">
                <a:latin typeface="Palatino" panose="02040502050505030304"/>
              </a:rPr>
              <a:t>activity is done as per</a:t>
            </a:r>
            <a:r>
              <a:rPr lang="hi-IN" sz="1800" dirty="0">
                <a:latin typeface="Palatino" panose="02040502050505030304"/>
              </a:rPr>
              <a:t> </a:t>
            </a:r>
            <a:r>
              <a:rPr lang="en-US" sz="1800" i="1" dirty="0">
                <a:latin typeface="Palatino" panose="02040502050505030304"/>
              </a:rPr>
              <a:t>ECI's guidelines</a:t>
            </a:r>
            <a:r>
              <a:rPr lang="en-US" sz="1800" i="1" dirty="0" smtClean="0">
                <a:latin typeface="Palatino" panose="02040502050505030304"/>
              </a:rPr>
              <a:t>.</a:t>
            </a:r>
            <a:endParaRPr lang="en-US" sz="1800" dirty="0">
              <a:latin typeface="Palatino" panose="02040502050505030304"/>
            </a:endParaRPr>
          </a:p>
        </p:txBody>
      </p:sp>
    </p:spTree>
    <p:extLst>
      <p:ext uri="{BB962C8B-B14F-4D97-AF65-F5344CB8AC3E}">
        <p14:creationId xmlns="" xmlns:p14="http://schemas.microsoft.com/office/powerpoint/2010/main" val="3187583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Special Features of the Electronic Voting Machine (EVM)</a:t>
            </a:r>
            <a:endParaRPr dirty="0"/>
          </a:p>
        </p:txBody>
      </p:sp>
      <p:sp>
        <p:nvSpPr>
          <p:cNvPr id="237" name="Google Shape;237;p16"/>
          <p:cNvSpPr txBox="1">
            <a:spLocks noGrp="1"/>
          </p:cNvSpPr>
          <p:nvPr>
            <p:ph type="body" idx="1"/>
          </p:nvPr>
        </p:nvSpPr>
        <p:spPr>
          <a:xfrm>
            <a:off x="440377" y="1094075"/>
            <a:ext cx="8293076" cy="3145500"/>
          </a:xfrm>
          <a:prstGeom prst="rect">
            <a:avLst/>
          </a:prstGeom>
        </p:spPr>
        <p:txBody>
          <a:bodyPr spcFirstLastPara="1" wrap="square" lIns="91425" tIns="91425" rIns="91425" bIns="91425" anchor="t" anchorCtr="0">
            <a:noAutofit/>
          </a:bodyPr>
          <a:lstStyle/>
          <a:p>
            <a:pPr marL="381000" lvl="1" algn="just">
              <a:lnSpc>
                <a:spcPct val="150000"/>
              </a:lnSpc>
              <a:buClrTx/>
            </a:pPr>
            <a:r>
              <a:rPr lang="en-US" sz="1800" b="1" u="sng" dirty="0">
                <a:solidFill>
                  <a:schemeClr val="tx1"/>
                </a:solidFill>
                <a:latin typeface="Palatino" panose="02040502050505030304" pitchFamily="18" charset="0"/>
                <a:ea typeface="Roboto Condensed"/>
                <a:cs typeface="Roboto Condensed"/>
                <a:sym typeface="Roboto Condensed"/>
              </a:rPr>
              <a:t>Unique Serial </a:t>
            </a:r>
            <a:r>
              <a:rPr lang="en-US" sz="1800" b="1" u="sng" dirty="0" smtClean="0">
                <a:solidFill>
                  <a:schemeClr val="tx1"/>
                </a:solidFill>
                <a:latin typeface="Palatino" panose="02040502050505030304" pitchFamily="18" charset="0"/>
                <a:ea typeface="Roboto Condensed"/>
                <a:cs typeface="Roboto Condensed"/>
                <a:sym typeface="Roboto Condensed"/>
              </a:rPr>
              <a:t>Number</a:t>
            </a:r>
          </a:p>
          <a:p>
            <a:pPr marL="354013" lvl="1" indent="0" algn="just">
              <a:lnSpc>
                <a:spcPct val="150000"/>
              </a:lnSpc>
              <a:spcBef>
                <a:spcPts val="600"/>
              </a:spcBef>
              <a:buNone/>
            </a:pPr>
            <a:r>
              <a:rPr lang="en-US" sz="1800" dirty="0" smtClean="0">
                <a:solidFill>
                  <a:schemeClr val="tx1"/>
                </a:solidFill>
                <a:latin typeface="Palatino" panose="02040502050505030304" pitchFamily="18" charset="0"/>
                <a:ea typeface="Roboto Condensed"/>
                <a:cs typeface="Roboto Condensed"/>
                <a:sym typeface="Roboto Condensed"/>
              </a:rPr>
              <a:t>Each </a:t>
            </a:r>
            <a:r>
              <a:rPr lang="en-US" sz="1800" dirty="0">
                <a:solidFill>
                  <a:schemeClr val="tx1"/>
                </a:solidFill>
                <a:latin typeface="Palatino" panose="02040502050505030304" pitchFamily="18" charset="0"/>
                <a:ea typeface="Roboto Condensed"/>
                <a:cs typeface="Roboto Condensed"/>
                <a:sym typeface="Roboto Condensed"/>
              </a:rPr>
              <a:t>Control Unit (CU) has a unique Serial Number, which matches with the metal strip number and Bar Code on the rear side of the CU.</a:t>
            </a:r>
            <a:endParaRPr lang="en-IN" sz="1800" dirty="0">
              <a:solidFill>
                <a:schemeClr val="tx1"/>
              </a:solidFill>
              <a:latin typeface="Palatino" panose="02040502050505030304" pitchFamily="18" charset="0"/>
              <a:ea typeface="Roboto Condensed"/>
              <a:cs typeface="Roboto Condensed"/>
              <a:sym typeface="Roboto Condensed"/>
            </a:endParaRPr>
          </a:p>
          <a:p>
            <a:pPr marL="381000" lvl="1" algn="just">
              <a:lnSpc>
                <a:spcPct val="150000"/>
              </a:lnSpc>
              <a:buClrTx/>
            </a:pPr>
            <a:r>
              <a:rPr lang="en-US" sz="1800" b="1" u="sng" dirty="0">
                <a:solidFill>
                  <a:schemeClr val="tx1"/>
                </a:solidFill>
                <a:latin typeface="Palatino" panose="02040502050505030304" pitchFamily="18" charset="0"/>
                <a:ea typeface="Roboto Condensed"/>
                <a:cs typeface="Roboto Condensed"/>
                <a:sym typeface="Roboto Condensed"/>
              </a:rPr>
              <a:t>Real Time Clock (</a:t>
            </a:r>
            <a:r>
              <a:rPr lang="en-US" sz="1800" b="1" u="sng" dirty="0" smtClean="0">
                <a:solidFill>
                  <a:schemeClr val="tx1"/>
                </a:solidFill>
                <a:latin typeface="Palatino" panose="02040502050505030304" pitchFamily="18" charset="0"/>
                <a:ea typeface="Roboto Condensed"/>
                <a:cs typeface="Roboto Condensed"/>
                <a:sym typeface="Roboto Condensed"/>
              </a:rPr>
              <a:t>RTC)</a:t>
            </a:r>
          </a:p>
          <a:p>
            <a:pPr marL="354013" lvl="1" indent="0" algn="just">
              <a:lnSpc>
                <a:spcPct val="150000"/>
              </a:lnSpc>
              <a:buNone/>
            </a:pPr>
            <a:r>
              <a:rPr lang="en-US" sz="1800" dirty="0" smtClean="0">
                <a:solidFill>
                  <a:schemeClr val="tx1"/>
                </a:solidFill>
                <a:latin typeface="Palatino" panose="02040502050505030304" pitchFamily="18" charset="0"/>
                <a:ea typeface="Roboto Condensed"/>
                <a:cs typeface="Roboto Condensed"/>
                <a:sym typeface="Roboto Condensed"/>
              </a:rPr>
              <a:t>The </a:t>
            </a:r>
            <a:r>
              <a:rPr lang="en-US" sz="1800" dirty="0">
                <a:solidFill>
                  <a:schemeClr val="tx1"/>
                </a:solidFill>
                <a:latin typeface="Palatino" panose="02040502050505030304" pitchFamily="18" charset="0"/>
                <a:ea typeface="Roboto Condensed"/>
                <a:cs typeface="Roboto Condensed"/>
                <a:sym typeface="Roboto Condensed"/>
              </a:rPr>
              <a:t>real time clock is used to display the current time and date. The current date and time is displayed with power on and on pressing the Total button. Any malfunction of the RTC shall be displayed by CLOCK </a:t>
            </a:r>
            <a:r>
              <a:rPr lang="en-US" sz="1800" dirty="0" smtClean="0">
                <a:solidFill>
                  <a:schemeClr val="tx1"/>
                </a:solidFill>
                <a:latin typeface="Palatino" panose="02040502050505030304" pitchFamily="18" charset="0"/>
                <a:ea typeface="Roboto Condensed"/>
                <a:cs typeface="Roboto Condensed"/>
                <a:sym typeface="Roboto Condensed"/>
              </a:rPr>
              <a:t>ERROR.</a:t>
            </a: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1"/>
          <p:cNvSpPr txBox="1"/>
          <p:nvPr/>
        </p:nvSpPr>
        <p:spPr>
          <a:xfrm>
            <a:off x="7233920" y="4653062"/>
            <a:ext cx="914400"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4126440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smtClean="0"/>
              <a:t>Setting up of VVPAT by </a:t>
            </a:r>
            <a:r>
              <a:rPr lang="en-US" dirty="0" err="1" smtClean="0"/>
              <a:t>PrO</a:t>
            </a:r>
            <a:r>
              <a:rPr lang="en-US" dirty="0" smtClean="0"/>
              <a:t> at Polling Station</a:t>
            </a:r>
            <a:endParaRPr lang="en-US" b="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50</a:t>
            </a:fld>
            <a:endParaRPr/>
          </a:p>
        </p:txBody>
      </p:sp>
      <p:grpSp>
        <p:nvGrpSpPr>
          <p:cNvPr id="3"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0"/>
          <p:cNvSpPr>
            <a:spLocks noChangeArrowheads="1"/>
          </p:cNvSpPr>
          <p:nvPr/>
        </p:nvSpPr>
        <p:spPr bwMode="auto">
          <a:xfrm>
            <a:off x="0" y="198643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82216" y="1348511"/>
            <a:ext cx="8556984" cy="3093154"/>
          </a:xfrm>
          <a:prstGeom prst="rect">
            <a:avLst/>
          </a:prstGeom>
        </p:spPr>
        <p:txBody>
          <a:bodyPr wrap="square">
            <a:spAutoFit/>
          </a:bodyPr>
          <a:lstStyle/>
          <a:p>
            <a:pPr marL="270510" marR="74295" indent="-270510" algn="just">
              <a:spcAft>
                <a:spcPts val="600"/>
              </a:spcAft>
            </a:pPr>
            <a:r>
              <a:rPr lang="en-US" sz="1600" b="1" u="sng" dirty="0">
                <a:latin typeface="Palatino" panose="02040502050505030304"/>
              </a:rPr>
              <a:t>E</a:t>
            </a:r>
            <a:r>
              <a:rPr lang="en-US" sz="1600" b="1" u="sng" dirty="0" smtClean="0">
                <a:latin typeface="Palatino" panose="02040502050505030304"/>
              </a:rPr>
              <a:t>s</a:t>
            </a:r>
            <a:r>
              <a:rPr lang="en-US" sz="1600" b="1" u="sng" spc="-5" dirty="0" smtClean="0">
                <a:latin typeface="Palatino" panose="02040502050505030304"/>
              </a:rPr>
              <a:t>se</a:t>
            </a:r>
            <a:r>
              <a:rPr lang="en-US" sz="1600" b="1" u="sng" dirty="0" smtClean="0">
                <a:latin typeface="Palatino" panose="02040502050505030304"/>
              </a:rPr>
              <a:t>ntial Activities</a:t>
            </a:r>
          </a:p>
          <a:p>
            <a:pPr marL="285750" marR="74295" indent="-285750" algn="just">
              <a:spcAft>
                <a:spcPts val="600"/>
              </a:spcAft>
              <a:buFont typeface="Wingdings" panose="05000000000000000000" pitchFamily="2" charset="2"/>
              <a:buChar char="ü"/>
            </a:pPr>
            <a:r>
              <a:rPr lang="en-US" sz="1600" dirty="0" smtClean="0">
                <a:latin typeface="Palatino" panose="02040502050505030304"/>
              </a:rPr>
              <a:t>P</a:t>
            </a:r>
            <a:r>
              <a:rPr lang="en-US" sz="1600" spc="-10" dirty="0" smtClean="0">
                <a:latin typeface="Palatino" panose="02040502050505030304"/>
              </a:rPr>
              <a:t>r</a:t>
            </a:r>
            <a:r>
              <a:rPr lang="en-US" sz="1600" spc="5" dirty="0" smtClean="0">
                <a:latin typeface="Palatino" panose="02040502050505030304"/>
              </a:rPr>
              <a:t>e</a:t>
            </a:r>
            <a:r>
              <a:rPr lang="en-US" sz="1600" dirty="0" smtClean="0">
                <a:latin typeface="Palatino" panose="02040502050505030304"/>
              </a:rPr>
              <a:t>liminary</a:t>
            </a:r>
            <a:r>
              <a:rPr lang="en-US" sz="1600" spc="100" dirty="0" smtClean="0">
                <a:latin typeface="Palatino" panose="02040502050505030304"/>
              </a:rPr>
              <a:t> </a:t>
            </a:r>
            <a:r>
              <a:rPr lang="en-US" sz="1600" dirty="0">
                <a:latin typeface="Palatino" panose="02040502050505030304"/>
              </a:rPr>
              <a:t>ma</a:t>
            </a:r>
            <a:r>
              <a:rPr lang="en-US" sz="1600" spc="-10" dirty="0">
                <a:latin typeface="Palatino" panose="02040502050505030304"/>
              </a:rPr>
              <a:t>t</a:t>
            </a:r>
            <a:r>
              <a:rPr lang="en-US" sz="1600" spc="5" dirty="0">
                <a:latin typeface="Palatino" panose="02040502050505030304"/>
              </a:rPr>
              <a:t>e</a:t>
            </a:r>
            <a:r>
              <a:rPr lang="en-US" sz="1600" dirty="0">
                <a:latin typeface="Palatino" panose="02040502050505030304"/>
              </a:rPr>
              <a:t>rial</a:t>
            </a:r>
            <a:r>
              <a:rPr lang="en-US" sz="1600" spc="105" dirty="0">
                <a:latin typeface="Palatino" panose="02040502050505030304"/>
              </a:rPr>
              <a:t> </a:t>
            </a:r>
            <a:r>
              <a:rPr lang="en-US" sz="1600" dirty="0">
                <a:latin typeface="Palatino" panose="02040502050505030304"/>
              </a:rPr>
              <a:t>c</a:t>
            </a:r>
            <a:r>
              <a:rPr lang="en-US" sz="1600" spc="-10" dirty="0">
                <a:latin typeface="Palatino" panose="02040502050505030304"/>
              </a:rPr>
              <a:t>h</a:t>
            </a:r>
            <a:r>
              <a:rPr lang="en-US" sz="1600" dirty="0">
                <a:latin typeface="Palatino" panose="02040502050505030304"/>
              </a:rPr>
              <a:t>ecks</a:t>
            </a:r>
            <a:r>
              <a:rPr lang="en-US" sz="1600" spc="105" dirty="0">
                <a:latin typeface="Palatino" panose="02040502050505030304"/>
              </a:rPr>
              <a:t> </a:t>
            </a:r>
            <a:r>
              <a:rPr lang="en-US" sz="1600" dirty="0">
                <a:latin typeface="Palatino" panose="02040502050505030304"/>
              </a:rPr>
              <a:t>af</a:t>
            </a:r>
            <a:r>
              <a:rPr lang="en-US" sz="1600" spc="-10" dirty="0">
                <a:latin typeface="Palatino" panose="02040502050505030304"/>
              </a:rPr>
              <a:t>t</a:t>
            </a:r>
            <a:r>
              <a:rPr lang="en-US" sz="1600" spc="5" dirty="0">
                <a:latin typeface="Palatino" panose="02040502050505030304"/>
              </a:rPr>
              <a:t>e</a:t>
            </a:r>
            <a:r>
              <a:rPr lang="en-US" sz="1600" dirty="0">
                <a:latin typeface="Palatino" panose="02040502050505030304"/>
              </a:rPr>
              <a:t>r</a:t>
            </a:r>
            <a:r>
              <a:rPr lang="en-US" sz="1600" spc="105" dirty="0">
                <a:latin typeface="Palatino" panose="02040502050505030304"/>
              </a:rPr>
              <a:t> </a:t>
            </a:r>
            <a:r>
              <a:rPr lang="en-US" sz="1600" dirty="0">
                <a:latin typeface="Palatino" panose="02040502050505030304"/>
              </a:rPr>
              <a:t>transpo</a:t>
            </a:r>
            <a:r>
              <a:rPr lang="en-US" sz="1600" spc="-10" dirty="0">
                <a:latin typeface="Palatino" panose="02040502050505030304"/>
              </a:rPr>
              <a:t>r</a:t>
            </a:r>
            <a:r>
              <a:rPr lang="en-US" sz="1600" dirty="0">
                <a:latin typeface="Palatino" panose="02040502050505030304"/>
              </a:rPr>
              <a:t>tation</a:t>
            </a:r>
            <a:r>
              <a:rPr lang="en-US" sz="1600" spc="105" dirty="0">
                <a:latin typeface="Palatino" panose="02040502050505030304"/>
              </a:rPr>
              <a:t> </a:t>
            </a:r>
            <a:r>
              <a:rPr lang="en-US" sz="1600" spc="5" dirty="0">
                <a:latin typeface="Palatino" panose="02040502050505030304"/>
              </a:rPr>
              <a:t>o</a:t>
            </a:r>
            <a:r>
              <a:rPr lang="en-US" sz="1600" dirty="0">
                <a:latin typeface="Palatino" panose="02040502050505030304"/>
              </a:rPr>
              <a:t>f</a:t>
            </a:r>
            <a:r>
              <a:rPr lang="en-US" sz="1600" spc="105" dirty="0">
                <a:latin typeface="Palatino" panose="02040502050505030304"/>
              </a:rPr>
              <a:t> </a:t>
            </a:r>
            <a:r>
              <a:rPr lang="en-US" sz="1600" dirty="0">
                <a:latin typeface="Palatino" panose="02040502050505030304"/>
              </a:rPr>
              <a:t>EVM</a:t>
            </a:r>
            <a:r>
              <a:rPr lang="en-US" sz="1600" spc="100" dirty="0">
                <a:latin typeface="Palatino" panose="02040502050505030304"/>
              </a:rPr>
              <a:t> </a:t>
            </a:r>
            <a:r>
              <a:rPr lang="en-US" sz="1600" dirty="0">
                <a:latin typeface="Palatino" panose="02040502050505030304"/>
              </a:rPr>
              <a:t>&amp;</a:t>
            </a:r>
            <a:r>
              <a:rPr lang="en-US" sz="1600" spc="105" dirty="0">
                <a:latin typeface="Palatino" panose="02040502050505030304"/>
              </a:rPr>
              <a:t> </a:t>
            </a:r>
            <a:r>
              <a:rPr lang="en-US" sz="1600" dirty="0">
                <a:latin typeface="Palatino" panose="02040502050505030304"/>
              </a:rPr>
              <a:t>VVPAT</a:t>
            </a:r>
            <a:r>
              <a:rPr lang="en-US" sz="1600" spc="110" dirty="0">
                <a:latin typeface="Palatino" panose="02040502050505030304"/>
              </a:rPr>
              <a:t> </a:t>
            </a:r>
            <a:r>
              <a:rPr lang="en-US" sz="1600" dirty="0">
                <a:latin typeface="Palatino" panose="02040502050505030304"/>
              </a:rPr>
              <a:t>unit</a:t>
            </a:r>
            <a:r>
              <a:rPr lang="en-US" sz="1600" spc="105" dirty="0">
                <a:latin typeface="Palatino" panose="02040502050505030304"/>
              </a:rPr>
              <a:t> </a:t>
            </a:r>
            <a:r>
              <a:rPr lang="en-US" sz="1600" dirty="0">
                <a:latin typeface="Palatino" panose="02040502050505030304"/>
              </a:rPr>
              <a:t>to </a:t>
            </a:r>
            <a:r>
              <a:rPr lang="en-US" sz="1600" dirty="0" smtClean="0">
                <a:latin typeface="Palatino" panose="02040502050505030304"/>
              </a:rPr>
              <a:t>the</a:t>
            </a:r>
            <a:r>
              <a:rPr lang="en-US" sz="1600" spc="5" dirty="0" smtClean="0">
                <a:latin typeface="Palatino" panose="02040502050505030304"/>
              </a:rPr>
              <a:t> </a:t>
            </a:r>
            <a:r>
              <a:rPr lang="en-US" sz="1600" dirty="0" smtClean="0">
                <a:latin typeface="Palatino" panose="02040502050505030304"/>
              </a:rPr>
              <a:t>polling </a:t>
            </a:r>
            <a:r>
              <a:rPr lang="en-US" sz="1600" dirty="0">
                <a:latin typeface="Palatino" panose="02040502050505030304"/>
              </a:rPr>
              <a:t>booth, </a:t>
            </a:r>
            <a:endParaRPr lang="en-US" sz="1600" dirty="0" smtClean="0">
              <a:latin typeface="Palatino" panose="02040502050505030304"/>
            </a:endParaRPr>
          </a:p>
          <a:p>
            <a:pPr marL="285750" marR="74295" indent="-285750" algn="just">
              <a:spcAft>
                <a:spcPts val="600"/>
              </a:spcAft>
              <a:buFont typeface="Wingdings" panose="05000000000000000000" pitchFamily="2" charset="2"/>
              <a:buChar char="ü"/>
            </a:pPr>
            <a:r>
              <a:rPr lang="en-US" sz="1600" dirty="0" smtClean="0">
                <a:latin typeface="Palatino" panose="02040502050505030304"/>
              </a:rPr>
              <a:t>Pro</a:t>
            </a:r>
            <a:r>
              <a:rPr lang="en-US" sz="1600" spc="-5" dirty="0" smtClean="0">
                <a:latin typeface="Palatino" panose="02040502050505030304"/>
              </a:rPr>
              <a:t>c</a:t>
            </a:r>
            <a:r>
              <a:rPr lang="en-US" sz="1600" dirty="0" smtClean="0">
                <a:latin typeface="Palatino" panose="02040502050505030304"/>
              </a:rPr>
              <a:t>edu</a:t>
            </a:r>
            <a:r>
              <a:rPr lang="en-US" sz="1600" spc="-10" dirty="0" smtClean="0">
                <a:latin typeface="Palatino" panose="02040502050505030304"/>
              </a:rPr>
              <a:t>r</a:t>
            </a:r>
            <a:r>
              <a:rPr lang="en-US" sz="1600" dirty="0" smtClean="0">
                <a:latin typeface="Palatino" panose="02040502050505030304"/>
              </a:rPr>
              <a:t>e</a:t>
            </a:r>
            <a:r>
              <a:rPr lang="en-US" sz="1600" spc="5" dirty="0" smtClean="0">
                <a:latin typeface="Palatino" panose="02040502050505030304"/>
              </a:rPr>
              <a:t> </a:t>
            </a:r>
            <a:r>
              <a:rPr lang="en-US" sz="1600" dirty="0">
                <a:latin typeface="Palatino" panose="02040502050505030304"/>
              </a:rPr>
              <a:t>for con</a:t>
            </a:r>
            <a:r>
              <a:rPr lang="en-US" sz="1600" spc="-10" dirty="0">
                <a:latin typeface="Palatino" panose="02040502050505030304"/>
              </a:rPr>
              <a:t>n</a:t>
            </a:r>
            <a:r>
              <a:rPr lang="en-US" sz="1600" spc="5" dirty="0">
                <a:latin typeface="Palatino" panose="02040502050505030304"/>
              </a:rPr>
              <a:t>e</a:t>
            </a:r>
            <a:r>
              <a:rPr lang="en-US" sz="1600" dirty="0">
                <a:latin typeface="Palatino" panose="02040502050505030304"/>
              </a:rPr>
              <a:t>cting</a:t>
            </a:r>
            <a:r>
              <a:rPr lang="en-US" sz="1600" spc="-10" dirty="0">
                <a:latin typeface="Palatino" panose="02040502050505030304"/>
              </a:rPr>
              <a:t> </a:t>
            </a:r>
            <a:r>
              <a:rPr lang="en-US" sz="1600" dirty="0">
                <a:latin typeface="Palatino" panose="02040502050505030304"/>
              </a:rPr>
              <a:t>EVM (CU and </a:t>
            </a:r>
            <a:r>
              <a:rPr lang="en-US" sz="1600" spc="5" dirty="0">
                <a:latin typeface="Palatino" panose="02040502050505030304"/>
              </a:rPr>
              <a:t>B</a:t>
            </a:r>
            <a:r>
              <a:rPr lang="en-US" sz="1600" dirty="0">
                <a:latin typeface="Palatino" panose="02040502050505030304"/>
              </a:rPr>
              <a:t>U) with VVPAT unit, </a:t>
            </a:r>
            <a:endParaRPr lang="en-US" sz="1600" dirty="0" smtClean="0">
              <a:latin typeface="Palatino" panose="02040502050505030304"/>
            </a:endParaRPr>
          </a:p>
          <a:p>
            <a:pPr marL="285750" marR="74295" indent="-285750" algn="just">
              <a:spcAft>
                <a:spcPts val="600"/>
              </a:spcAft>
              <a:buFont typeface="Wingdings" panose="05000000000000000000" pitchFamily="2" charset="2"/>
              <a:buChar char="ü"/>
            </a:pPr>
            <a:r>
              <a:rPr lang="en-US" sz="1600" dirty="0" smtClean="0">
                <a:latin typeface="Palatino" panose="02040502050505030304"/>
              </a:rPr>
              <a:t>Mock</a:t>
            </a:r>
            <a:r>
              <a:rPr lang="en-US" sz="1600" spc="-10" dirty="0" smtClean="0">
                <a:latin typeface="Palatino" panose="02040502050505030304"/>
              </a:rPr>
              <a:t> </a:t>
            </a:r>
            <a:r>
              <a:rPr lang="en-US" sz="1600" dirty="0">
                <a:latin typeface="Palatino" panose="02040502050505030304"/>
              </a:rPr>
              <a:t>poll</a:t>
            </a:r>
            <a:r>
              <a:rPr lang="en-US" sz="1600" spc="-10" dirty="0">
                <a:latin typeface="Palatino" panose="02040502050505030304"/>
              </a:rPr>
              <a:t> </a:t>
            </a:r>
            <a:r>
              <a:rPr lang="en-US" sz="1600" dirty="0">
                <a:latin typeface="Palatino" panose="02040502050505030304"/>
              </a:rPr>
              <a:t>pro</a:t>
            </a:r>
            <a:r>
              <a:rPr lang="en-US" sz="1600" spc="-5" dirty="0">
                <a:latin typeface="Palatino" panose="02040502050505030304"/>
              </a:rPr>
              <a:t>c</a:t>
            </a:r>
            <a:r>
              <a:rPr lang="en-US" sz="1600" dirty="0">
                <a:latin typeface="Palatino" panose="02040502050505030304"/>
              </a:rPr>
              <a:t>edu</a:t>
            </a:r>
            <a:r>
              <a:rPr lang="en-US" sz="1600" spc="-10" dirty="0">
                <a:latin typeface="Palatino" panose="02040502050505030304"/>
              </a:rPr>
              <a:t>r</a:t>
            </a:r>
            <a:r>
              <a:rPr lang="en-US" sz="1600" spc="5" dirty="0">
                <a:latin typeface="Palatino" panose="02040502050505030304"/>
              </a:rPr>
              <a:t>e</a:t>
            </a:r>
            <a:r>
              <a:rPr lang="en-US" sz="1600" dirty="0">
                <a:latin typeface="Palatino" panose="02040502050505030304"/>
              </a:rPr>
              <a:t>,</a:t>
            </a:r>
            <a:r>
              <a:rPr lang="en-US" sz="1600" spc="-5" dirty="0">
                <a:latin typeface="Palatino" panose="02040502050505030304"/>
              </a:rPr>
              <a:t> </a:t>
            </a:r>
            <a:r>
              <a:rPr lang="en-US" sz="1600" dirty="0">
                <a:latin typeface="Palatino" panose="02040502050505030304"/>
              </a:rPr>
              <a:t>c</a:t>
            </a:r>
            <a:r>
              <a:rPr lang="en-US" sz="1600" spc="-5" dirty="0">
                <a:latin typeface="Palatino" panose="02040502050505030304"/>
              </a:rPr>
              <a:t>l</a:t>
            </a:r>
            <a:r>
              <a:rPr lang="en-US" sz="1600" dirty="0">
                <a:latin typeface="Palatino" panose="02040502050505030304"/>
              </a:rPr>
              <a:t>earing of the</a:t>
            </a:r>
            <a:r>
              <a:rPr lang="en-US" sz="1600" spc="5" dirty="0">
                <a:latin typeface="Palatino" panose="02040502050505030304"/>
              </a:rPr>
              <a:t> </a:t>
            </a:r>
            <a:r>
              <a:rPr lang="en-US" sz="1600" dirty="0">
                <a:latin typeface="Palatino" panose="02040502050505030304"/>
              </a:rPr>
              <a:t>mo</a:t>
            </a:r>
            <a:r>
              <a:rPr lang="en-US" sz="1600" spc="-5" dirty="0">
                <a:latin typeface="Palatino" panose="02040502050505030304"/>
              </a:rPr>
              <a:t>c</a:t>
            </a:r>
            <a:r>
              <a:rPr lang="en-US" sz="1600" dirty="0">
                <a:latin typeface="Palatino" panose="02040502050505030304"/>
              </a:rPr>
              <a:t>k poll data, </a:t>
            </a:r>
            <a:endParaRPr lang="en-US" sz="1600" dirty="0" smtClean="0">
              <a:latin typeface="Palatino" panose="02040502050505030304"/>
            </a:endParaRPr>
          </a:p>
          <a:p>
            <a:pPr marL="285750" marR="74295" indent="-285750" algn="just">
              <a:spcAft>
                <a:spcPts val="600"/>
              </a:spcAft>
              <a:buFont typeface="Wingdings" panose="05000000000000000000" pitchFamily="2" charset="2"/>
              <a:buChar char="ü"/>
            </a:pPr>
            <a:r>
              <a:rPr lang="en-US" sz="1600" dirty="0" smtClean="0">
                <a:latin typeface="Palatino" panose="02040502050505030304"/>
              </a:rPr>
              <a:t>Sealing </a:t>
            </a:r>
            <a:r>
              <a:rPr lang="en-US" sz="1600" dirty="0">
                <a:latin typeface="Palatino" panose="02040502050505030304"/>
              </a:rPr>
              <a:t>of </a:t>
            </a:r>
            <a:r>
              <a:rPr lang="en-US" sz="1600" spc="-5" dirty="0">
                <a:latin typeface="Palatino" panose="02040502050505030304"/>
              </a:rPr>
              <a:t>VVPAT</a:t>
            </a:r>
            <a:r>
              <a:rPr lang="en-US" sz="1600" dirty="0">
                <a:latin typeface="Palatino" panose="02040502050505030304"/>
              </a:rPr>
              <a:t> </a:t>
            </a:r>
            <a:r>
              <a:rPr lang="en-US" sz="1600" dirty="0" smtClean="0">
                <a:latin typeface="Palatino" panose="02040502050505030304"/>
              </a:rPr>
              <a:t>ballot slip </a:t>
            </a:r>
            <a:r>
              <a:rPr lang="en-US" sz="1600" dirty="0">
                <a:latin typeface="Palatino" panose="02040502050505030304"/>
              </a:rPr>
              <a:t>compart</a:t>
            </a:r>
            <a:r>
              <a:rPr lang="en-US" sz="1600" spc="5" dirty="0">
                <a:latin typeface="Palatino" panose="02040502050505030304"/>
              </a:rPr>
              <a:t>me</a:t>
            </a:r>
            <a:r>
              <a:rPr lang="en-US" sz="1600" dirty="0">
                <a:latin typeface="Palatino" panose="02040502050505030304"/>
              </a:rPr>
              <a:t>nt</a:t>
            </a:r>
            <a:r>
              <a:rPr lang="en-US" sz="1600" spc="-5" dirty="0">
                <a:latin typeface="Palatino" panose="02040502050505030304"/>
              </a:rPr>
              <a:t> </a:t>
            </a:r>
            <a:r>
              <a:rPr lang="en-US" sz="1600" dirty="0">
                <a:latin typeface="Palatino" panose="02040502050505030304"/>
              </a:rPr>
              <a:t>af</a:t>
            </a:r>
            <a:r>
              <a:rPr lang="en-US" sz="1600" spc="-10" dirty="0">
                <a:latin typeface="Palatino" panose="02040502050505030304"/>
              </a:rPr>
              <a:t>t</a:t>
            </a:r>
            <a:r>
              <a:rPr lang="en-US" sz="1600" spc="5" dirty="0">
                <a:latin typeface="Palatino" panose="02040502050505030304"/>
              </a:rPr>
              <a:t>e</a:t>
            </a:r>
            <a:r>
              <a:rPr lang="en-US" sz="1600" dirty="0">
                <a:latin typeface="Palatino" panose="02040502050505030304"/>
              </a:rPr>
              <a:t>r</a:t>
            </a:r>
            <a:r>
              <a:rPr lang="en-US" sz="1600" spc="-5" dirty="0">
                <a:latin typeface="Palatino" panose="02040502050505030304"/>
              </a:rPr>
              <a:t> </a:t>
            </a:r>
            <a:r>
              <a:rPr lang="en-US" sz="1600" dirty="0">
                <a:latin typeface="Palatino" panose="02040502050505030304"/>
              </a:rPr>
              <a:t>m</a:t>
            </a:r>
            <a:r>
              <a:rPr lang="en-US" sz="1600" spc="5" dirty="0">
                <a:latin typeface="Palatino" panose="02040502050505030304"/>
              </a:rPr>
              <a:t>o</a:t>
            </a:r>
            <a:r>
              <a:rPr lang="en-US" sz="1600" dirty="0">
                <a:latin typeface="Palatino" panose="02040502050505030304"/>
              </a:rPr>
              <a:t>ck p</a:t>
            </a:r>
            <a:r>
              <a:rPr lang="en-US" sz="1600" spc="5" dirty="0">
                <a:latin typeface="Palatino" panose="02040502050505030304"/>
              </a:rPr>
              <a:t>o</a:t>
            </a:r>
            <a:r>
              <a:rPr lang="en-US" sz="1600" dirty="0">
                <a:latin typeface="Palatino" panose="02040502050505030304"/>
              </a:rPr>
              <a:t>ll</a:t>
            </a:r>
            <a:r>
              <a:rPr lang="en-US" sz="1600" spc="-5" dirty="0">
                <a:latin typeface="Palatino" panose="02040502050505030304"/>
              </a:rPr>
              <a:t> </a:t>
            </a:r>
            <a:r>
              <a:rPr lang="en-US" sz="1600" dirty="0">
                <a:latin typeface="Palatino" panose="02040502050505030304"/>
              </a:rPr>
              <a:t>verificati</a:t>
            </a:r>
            <a:r>
              <a:rPr lang="en-US" sz="1600" spc="5" dirty="0">
                <a:latin typeface="Palatino" panose="02040502050505030304"/>
              </a:rPr>
              <a:t>o</a:t>
            </a:r>
            <a:r>
              <a:rPr lang="en-US" sz="1600" dirty="0">
                <a:latin typeface="Palatino" panose="02040502050505030304"/>
              </a:rPr>
              <a:t>n, </a:t>
            </a:r>
          </a:p>
          <a:p>
            <a:pPr marL="285750" marR="74295" indent="-285750" algn="just">
              <a:spcAft>
                <a:spcPts val="600"/>
              </a:spcAft>
              <a:buFont typeface="Wingdings" panose="05000000000000000000" pitchFamily="2" charset="2"/>
              <a:buChar char="ü"/>
            </a:pPr>
            <a:r>
              <a:rPr lang="en-US" sz="1600" dirty="0">
                <a:latin typeface="Palatino" panose="02040502050505030304"/>
              </a:rPr>
              <a:t>Ac</a:t>
            </a:r>
            <a:r>
              <a:rPr lang="en-US" sz="1600" spc="-5" dirty="0">
                <a:latin typeface="Palatino" panose="02040502050505030304"/>
              </a:rPr>
              <a:t>tu</a:t>
            </a:r>
            <a:r>
              <a:rPr lang="en-US" sz="1600" dirty="0">
                <a:latin typeface="Palatino" panose="02040502050505030304"/>
              </a:rPr>
              <a:t>al </a:t>
            </a:r>
            <a:r>
              <a:rPr lang="en-US" sz="1600" spc="-5" dirty="0">
                <a:latin typeface="Palatino" panose="02040502050505030304"/>
              </a:rPr>
              <a:t>p</a:t>
            </a:r>
            <a:r>
              <a:rPr lang="en-US" sz="1600" spc="5" dirty="0">
                <a:latin typeface="Palatino" panose="02040502050505030304"/>
              </a:rPr>
              <a:t>o</a:t>
            </a:r>
            <a:r>
              <a:rPr lang="en-US" sz="1600" dirty="0">
                <a:latin typeface="Palatino" panose="02040502050505030304"/>
              </a:rPr>
              <a:t>ll p</a:t>
            </a:r>
            <a:r>
              <a:rPr lang="en-US" sz="1600" spc="-5" dirty="0">
                <a:latin typeface="Palatino" panose="02040502050505030304"/>
              </a:rPr>
              <a:t>r</a:t>
            </a:r>
            <a:r>
              <a:rPr lang="en-US" sz="1600" dirty="0">
                <a:latin typeface="Palatino" panose="02040502050505030304"/>
              </a:rPr>
              <a:t>o</a:t>
            </a:r>
            <a:r>
              <a:rPr lang="en-US" sz="1600" spc="-5" dirty="0">
                <a:latin typeface="Palatino" panose="02040502050505030304"/>
              </a:rPr>
              <a:t>c</a:t>
            </a:r>
            <a:r>
              <a:rPr lang="en-US" sz="1600" dirty="0">
                <a:latin typeface="Palatino" panose="02040502050505030304"/>
              </a:rPr>
              <a:t>e</a:t>
            </a:r>
            <a:r>
              <a:rPr lang="en-US" sz="1600" spc="-5" dirty="0">
                <a:latin typeface="Palatino" panose="02040502050505030304"/>
              </a:rPr>
              <a:t>d</a:t>
            </a:r>
            <a:r>
              <a:rPr lang="en-US" sz="1600" dirty="0">
                <a:latin typeface="Palatino" panose="02040502050505030304"/>
              </a:rPr>
              <a:t>u</a:t>
            </a:r>
            <a:r>
              <a:rPr lang="en-US" sz="1600" spc="-10" dirty="0">
                <a:latin typeface="Palatino" panose="02040502050505030304"/>
              </a:rPr>
              <a:t>r</a:t>
            </a:r>
            <a:r>
              <a:rPr lang="en-US" sz="1600" dirty="0">
                <a:latin typeface="Palatino" panose="02040502050505030304"/>
              </a:rPr>
              <a:t>e, </a:t>
            </a:r>
            <a:endParaRPr lang="en-US" sz="1600" dirty="0" smtClean="0">
              <a:latin typeface="Palatino" panose="02040502050505030304"/>
            </a:endParaRPr>
          </a:p>
          <a:p>
            <a:pPr marL="285750" marR="74295" indent="-285750" algn="just">
              <a:spcAft>
                <a:spcPts val="600"/>
              </a:spcAft>
              <a:buFont typeface="Wingdings" panose="05000000000000000000" pitchFamily="2" charset="2"/>
              <a:buChar char="ü"/>
            </a:pPr>
            <a:r>
              <a:rPr lang="en-US" sz="1600" dirty="0" smtClean="0">
                <a:latin typeface="Palatino" panose="02040502050505030304"/>
              </a:rPr>
              <a:t>Closing </a:t>
            </a:r>
            <a:r>
              <a:rPr lang="en-US" sz="1600" dirty="0">
                <a:latin typeface="Palatino" panose="02040502050505030304"/>
              </a:rPr>
              <a:t>of poll procedu</a:t>
            </a:r>
            <a:r>
              <a:rPr lang="en-US" sz="1600" spc="-10" dirty="0">
                <a:latin typeface="Palatino" panose="02040502050505030304"/>
              </a:rPr>
              <a:t>r</a:t>
            </a:r>
            <a:r>
              <a:rPr lang="en-US" sz="1600" dirty="0">
                <a:latin typeface="Palatino" panose="02040502050505030304"/>
              </a:rPr>
              <a:t>e</a:t>
            </a:r>
            <a:r>
              <a:rPr lang="en-US" sz="1600" spc="5" dirty="0">
                <a:latin typeface="Palatino" panose="02040502050505030304"/>
              </a:rPr>
              <a:t> </a:t>
            </a:r>
            <a:r>
              <a:rPr lang="en-US" sz="1600" dirty="0">
                <a:latin typeface="Palatino" panose="02040502050505030304"/>
              </a:rPr>
              <a:t>a</a:t>
            </a:r>
            <a:r>
              <a:rPr lang="en-US" sz="1600" spc="-10" dirty="0">
                <a:latin typeface="Palatino" panose="02040502050505030304"/>
              </a:rPr>
              <a:t>n</a:t>
            </a:r>
            <a:r>
              <a:rPr lang="en-US" sz="1600" dirty="0">
                <a:latin typeface="Palatino" panose="02040502050505030304"/>
              </a:rPr>
              <a:t>d </a:t>
            </a:r>
          </a:p>
          <a:p>
            <a:pPr marL="285750" marR="74295" indent="-285750" algn="just">
              <a:spcAft>
                <a:spcPts val="600"/>
              </a:spcAft>
              <a:buFont typeface="Wingdings" panose="05000000000000000000" pitchFamily="2" charset="2"/>
              <a:buChar char="ü"/>
            </a:pPr>
            <a:r>
              <a:rPr lang="en-US" sz="1600" dirty="0">
                <a:latin typeface="Palatino" panose="02040502050505030304"/>
              </a:rPr>
              <a:t>VVPAT</a:t>
            </a:r>
            <a:r>
              <a:rPr lang="en-US" sz="1600" spc="250" dirty="0">
                <a:latin typeface="Palatino" panose="02040502050505030304"/>
              </a:rPr>
              <a:t> </a:t>
            </a:r>
            <a:r>
              <a:rPr lang="en-US" sz="1600" dirty="0">
                <a:latin typeface="Palatino" panose="02040502050505030304"/>
              </a:rPr>
              <a:t>packing</a:t>
            </a:r>
            <a:r>
              <a:rPr lang="en-US" sz="1600" spc="245" dirty="0">
                <a:latin typeface="Palatino" panose="02040502050505030304"/>
              </a:rPr>
              <a:t> </a:t>
            </a:r>
            <a:r>
              <a:rPr lang="en-US" sz="1600" dirty="0">
                <a:latin typeface="Palatino" panose="02040502050505030304"/>
              </a:rPr>
              <a:t>and</a:t>
            </a:r>
            <a:r>
              <a:rPr lang="en-US" sz="1600" spc="250" dirty="0">
                <a:latin typeface="Palatino" panose="02040502050505030304"/>
              </a:rPr>
              <a:t> </a:t>
            </a:r>
            <a:r>
              <a:rPr lang="en-US" sz="1600" dirty="0">
                <a:latin typeface="Palatino" panose="02040502050505030304"/>
              </a:rPr>
              <a:t>instructions</a:t>
            </a:r>
            <a:r>
              <a:rPr lang="en-US" sz="1600" spc="250" dirty="0">
                <a:latin typeface="Palatino" panose="02040502050505030304"/>
              </a:rPr>
              <a:t> </a:t>
            </a:r>
            <a:r>
              <a:rPr lang="en-US" sz="1600" dirty="0">
                <a:latin typeface="Palatino" panose="02040502050505030304"/>
              </a:rPr>
              <a:t>to</a:t>
            </a:r>
            <a:r>
              <a:rPr lang="en-US" sz="1600" spc="240" dirty="0">
                <a:latin typeface="Palatino" panose="02040502050505030304"/>
              </a:rPr>
              <a:t> </a:t>
            </a:r>
            <a:r>
              <a:rPr lang="en-US" sz="1600" dirty="0">
                <a:latin typeface="Palatino" panose="02040502050505030304"/>
              </a:rPr>
              <a:t>be</a:t>
            </a:r>
            <a:r>
              <a:rPr lang="en-US" sz="1600" spc="250" dirty="0">
                <a:latin typeface="Palatino" panose="02040502050505030304"/>
              </a:rPr>
              <a:t> </a:t>
            </a:r>
            <a:r>
              <a:rPr lang="en-US" sz="1600" dirty="0">
                <a:latin typeface="Palatino" panose="02040502050505030304"/>
              </a:rPr>
              <a:t>giv</a:t>
            </a:r>
            <a:r>
              <a:rPr lang="en-US" sz="1600" spc="5" dirty="0">
                <a:latin typeface="Palatino" panose="02040502050505030304"/>
              </a:rPr>
              <a:t>e</a:t>
            </a:r>
            <a:r>
              <a:rPr lang="en-US" sz="1600" dirty="0">
                <a:latin typeface="Palatino" panose="02040502050505030304"/>
              </a:rPr>
              <a:t>n</a:t>
            </a:r>
            <a:r>
              <a:rPr lang="en-US" sz="1600" spc="245" dirty="0">
                <a:latin typeface="Palatino" panose="02040502050505030304"/>
              </a:rPr>
              <a:t> </a:t>
            </a:r>
            <a:r>
              <a:rPr lang="en-US" sz="1600" dirty="0">
                <a:latin typeface="Palatino" panose="02040502050505030304"/>
              </a:rPr>
              <a:t>b</a:t>
            </a:r>
            <a:r>
              <a:rPr lang="en-US" sz="1600" spc="5" dirty="0">
                <a:latin typeface="Palatino" panose="02040502050505030304"/>
              </a:rPr>
              <a:t>e</a:t>
            </a:r>
            <a:r>
              <a:rPr lang="en-US" sz="1600" dirty="0">
                <a:latin typeface="Palatino" panose="02040502050505030304"/>
              </a:rPr>
              <a:t>fo</a:t>
            </a:r>
            <a:r>
              <a:rPr lang="en-US" sz="1600" spc="-10" dirty="0">
                <a:latin typeface="Palatino" panose="02040502050505030304"/>
              </a:rPr>
              <a:t>r</a:t>
            </a:r>
            <a:r>
              <a:rPr lang="en-US" sz="1600" dirty="0">
                <a:latin typeface="Palatino" panose="02040502050505030304"/>
              </a:rPr>
              <a:t>e</a:t>
            </a:r>
            <a:r>
              <a:rPr lang="en-US" sz="1600" spc="250" dirty="0">
                <a:latin typeface="Palatino" panose="02040502050505030304"/>
              </a:rPr>
              <a:t> </a:t>
            </a:r>
            <a:r>
              <a:rPr lang="en-US" sz="1600" dirty="0">
                <a:latin typeface="Palatino" panose="02040502050505030304"/>
              </a:rPr>
              <a:t>dispa</a:t>
            </a:r>
            <a:r>
              <a:rPr lang="en-US" sz="1600" spc="-10" dirty="0">
                <a:latin typeface="Palatino" panose="02040502050505030304"/>
              </a:rPr>
              <a:t>t</a:t>
            </a:r>
            <a:r>
              <a:rPr lang="en-US" sz="1600" dirty="0">
                <a:latin typeface="Palatino" panose="02040502050505030304"/>
              </a:rPr>
              <a:t>ch</a:t>
            </a:r>
            <a:r>
              <a:rPr lang="en-US" sz="1600" spc="245" dirty="0">
                <a:latin typeface="Palatino" panose="02040502050505030304"/>
              </a:rPr>
              <a:t> </a:t>
            </a:r>
            <a:r>
              <a:rPr lang="en-US" sz="1600" dirty="0">
                <a:latin typeface="Palatino" panose="02040502050505030304"/>
              </a:rPr>
              <a:t>to</a:t>
            </a:r>
            <a:r>
              <a:rPr lang="en-US" sz="1600" spc="250" dirty="0">
                <a:latin typeface="Palatino" panose="02040502050505030304"/>
              </a:rPr>
              <a:t> </a:t>
            </a:r>
            <a:r>
              <a:rPr lang="en-US" sz="1600" dirty="0" smtClean="0">
                <a:latin typeface="Palatino" panose="02040502050505030304"/>
              </a:rPr>
              <a:t>Strong R</a:t>
            </a:r>
            <a:r>
              <a:rPr lang="en-US" sz="1600" spc="5" dirty="0" smtClean="0">
                <a:latin typeface="Palatino" panose="02040502050505030304"/>
              </a:rPr>
              <a:t>o</a:t>
            </a:r>
            <a:r>
              <a:rPr lang="en-US" sz="1600" dirty="0" smtClean="0">
                <a:latin typeface="Palatino" panose="02040502050505030304"/>
              </a:rPr>
              <a:t>oms</a:t>
            </a:r>
            <a:r>
              <a:rPr lang="en-US" sz="1600" spc="-5" dirty="0" smtClean="0">
                <a:latin typeface="Palatino" panose="02040502050505030304"/>
              </a:rPr>
              <a:t> </a:t>
            </a:r>
            <a:r>
              <a:rPr lang="en-US" sz="1600" dirty="0">
                <a:latin typeface="Palatino" panose="02040502050505030304"/>
              </a:rPr>
              <a:t>/</a:t>
            </a:r>
            <a:r>
              <a:rPr lang="en-US" sz="1600" spc="-5" dirty="0">
                <a:latin typeface="Palatino" panose="02040502050505030304"/>
              </a:rPr>
              <a:t> </a:t>
            </a:r>
            <a:r>
              <a:rPr lang="en-US" sz="1600" dirty="0">
                <a:latin typeface="Palatino" panose="02040502050505030304"/>
              </a:rPr>
              <a:t>Co</a:t>
            </a:r>
            <a:r>
              <a:rPr lang="en-US" sz="1600" spc="5" dirty="0">
                <a:latin typeface="Palatino" panose="02040502050505030304"/>
              </a:rPr>
              <a:t>u</a:t>
            </a:r>
            <a:r>
              <a:rPr lang="en-US" sz="1600" dirty="0">
                <a:latin typeface="Palatino" panose="02040502050505030304"/>
              </a:rPr>
              <a:t>nting</a:t>
            </a:r>
            <a:r>
              <a:rPr lang="en-US" sz="1600" spc="-5" dirty="0">
                <a:latin typeface="Palatino" panose="02040502050505030304"/>
              </a:rPr>
              <a:t> </a:t>
            </a:r>
            <a:r>
              <a:rPr lang="en-US" sz="1600" dirty="0">
                <a:latin typeface="Palatino" panose="02040502050505030304"/>
              </a:rPr>
              <a:t>C</a:t>
            </a:r>
            <a:r>
              <a:rPr lang="en-US" sz="1600" spc="5" dirty="0">
                <a:latin typeface="Palatino" panose="02040502050505030304"/>
              </a:rPr>
              <a:t>e</a:t>
            </a:r>
            <a:r>
              <a:rPr lang="en-US" sz="1600" dirty="0">
                <a:latin typeface="Palatino" panose="02040502050505030304"/>
              </a:rPr>
              <a:t>n</a:t>
            </a:r>
            <a:r>
              <a:rPr lang="en-US" sz="1600" spc="-10" dirty="0">
                <a:latin typeface="Palatino" panose="02040502050505030304"/>
              </a:rPr>
              <a:t>t</a:t>
            </a:r>
            <a:r>
              <a:rPr lang="en-US" sz="1600" dirty="0">
                <a:latin typeface="Palatino" panose="02040502050505030304"/>
              </a:rPr>
              <a:t>r</a:t>
            </a:r>
            <a:r>
              <a:rPr lang="en-US" sz="1600" spc="5" dirty="0">
                <a:latin typeface="Palatino" panose="02040502050505030304"/>
              </a:rPr>
              <a:t>e</a:t>
            </a:r>
            <a:r>
              <a:rPr lang="en-US" sz="1600" dirty="0">
                <a:latin typeface="Palatino" panose="02040502050505030304"/>
              </a:rPr>
              <a:t>.</a:t>
            </a:r>
            <a:endParaRPr lang="en-US" sz="1600" dirty="0">
              <a:latin typeface="Palatino" panose="02040502050505030304"/>
              <a:ea typeface="Calibri" panose="020F0502020204030204" pitchFamily="34" charset="0"/>
              <a:cs typeface="Mangal" panose="02040503050203030202" pitchFamily="18" charset="0"/>
            </a:endParaRPr>
          </a:p>
        </p:txBody>
      </p:sp>
    </p:spTree>
    <p:extLst>
      <p:ext uri="{BB962C8B-B14F-4D97-AF65-F5344CB8AC3E}">
        <p14:creationId xmlns="" xmlns:p14="http://schemas.microsoft.com/office/powerpoint/2010/main" val="4124382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smtClean="0"/>
              <a:t>VVPAT Ballot Slip Description</a:t>
            </a:r>
            <a:endParaRPr lang="en-US" b="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51</a:t>
            </a:fld>
            <a:endParaRPr/>
          </a:p>
        </p:txBody>
      </p:sp>
      <p:grpSp>
        <p:nvGrpSpPr>
          <p:cNvPr id="5"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Diagram 3"/>
          <p:cNvGraphicFramePr/>
          <p:nvPr>
            <p:extLst>
              <p:ext uri="{D42A27DB-BD31-4B8C-83A1-F6EECF244321}">
                <p14:modId xmlns="" xmlns:p14="http://schemas.microsoft.com/office/powerpoint/2010/main" val="4154127934"/>
              </p:ext>
            </p:extLst>
          </p:nvPr>
        </p:nvGraphicFramePr>
        <p:xfrm>
          <a:off x="276447" y="1335877"/>
          <a:ext cx="8658003" cy="3040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82215" y="1335876"/>
            <a:ext cx="4938369" cy="300082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GB" b="1" dirty="0" smtClean="0">
                <a:latin typeface="Palatino" panose="02040502050505030304"/>
              </a:rPr>
              <a:t>OMR Pattern </a:t>
            </a:r>
            <a:r>
              <a:rPr lang="en-GB" dirty="0" smtClean="0">
                <a:latin typeface="Palatino" panose="02040502050505030304"/>
              </a:rPr>
              <a:t>– may be used for automated Result counting of VVPAT – M3 Ballot Slips</a:t>
            </a:r>
          </a:p>
          <a:p>
            <a:pPr marL="285750" indent="-285750" algn="just">
              <a:lnSpc>
                <a:spcPct val="150000"/>
              </a:lnSpc>
              <a:buFont typeface="Wingdings" panose="05000000000000000000" pitchFamily="2" charset="2"/>
              <a:buChar char="§"/>
            </a:pPr>
            <a:r>
              <a:rPr lang="en-GB" b="1" dirty="0" smtClean="0">
                <a:latin typeface="Palatino" panose="02040502050505030304"/>
              </a:rPr>
              <a:t>Serial No. of VVPAT </a:t>
            </a:r>
            <a:r>
              <a:rPr lang="en-GB" dirty="0" smtClean="0">
                <a:latin typeface="Palatino" panose="02040502050505030304"/>
              </a:rPr>
              <a:t>– M3 Unit – Unique serial no. of each VVPAT – M3 unit</a:t>
            </a:r>
          </a:p>
          <a:p>
            <a:pPr marL="285750" indent="-285750" algn="just">
              <a:lnSpc>
                <a:spcPct val="150000"/>
              </a:lnSpc>
              <a:buFont typeface="Wingdings" panose="05000000000000000000" pitchFamily="2" charset="2"/>
              <a:buChar char="§"/>
            </a:pPr>
            <a:r>
              <a:rPr lang="en-GB" b="1" dirty="0" smtClean="0">
                <a:latin typeface="Palatino" panose="02040502050505030304"/>
              </a:rPr>
              <a:t>Poll Session No.</a:t>
            </a:r>
            <a:r>
              <a:rPr lang="en-GB" dirty="0" smtClean="0">
                <a:latin typeface="Palatino" panose="02040502050505030304"/>
              </a:rPr>
              <a:t> – </a:t>
            </a:r>
          </a:p>
          <a:p>
            <a:pPr marL="534988" lvl="4" indent="-268288" algn="just">
              <a:lnSpc>
                <a:spcPct val="150000"/>
              </a:lnSpc>
              <a:buFont typeface="Courier New" panose="02070309020205020404" pitchFamily="49" charset="0"/>
              <a:buChar char="o"/>
            </a:pPr>
            <a:r>
              <a:rPr lang="en-GB" dirty="0" smtClean="0">
                <a:latin typeface="Palatino" panose="02040502050505030304"/>
              </a:rPr>
              <a:t>starts from 0</a:t>
            </a:r>
          </a:p>
          <a:p>
            <a:pPr marL="534988" indent="-268288" algn="just">
              <a:lnSpc>
                <a:spcPct val="150000"/>
              </a:lnSpc>
              <a:buFont typeface="Courier New" panose="02070309020205020404" pitchFamily="49" charset="0"/>
              <a:buChar char="o"/>
            </a:pPr>
            <a:r>
              <a:rPr lang="en-GB" dirty="0" smtClean="0">
                <a:latin typeface="Palatino" panose="02040502050505030304"/>
              </a:rPr>
              <a:t>with each power ON, it gets incremented by 1 (one). It is reset to 0 (zero) after uploading Ballot Paper symbols to VVPAT or after session no. 99</a:t>
            </a:r>
            <a:endParaRPr lang="en-US" dirty="0">
              <a:latin typeface="Palatino" panose="02040502050505030304"/>
            </a:endParaRPr>
          </a:p>
        </p:txBody>
      </p:sp>
      <p:pic>
        <p:nvPicPr>
          <p:cNvPr id="2" name="Picture 1"/>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220585" y="1424766"/>
            <a:ext cx="2977458" cy="2951138"/>
          </a:xfrm>
          <a:prstGeom prst="rect">
            <a:avLst/>
          </a:prstGeom>
        </p:spPr>
      </p:pic>
    </p:spTree>
    <p:extLst>
      <p:ext uri="{BB962C8B-B14F-4D97-AF65-F5344CB8AC3E}">
        <p14:creationId xmlns="" xmlns:p14="http://schemas.microsoft.com/office/powerpoint/2010/main" val="1496573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smtClean="0"/>
              <a:t>VVPAT – M3 – POST – Report Description</a:t>
            </a:r>
            <a:endParaRPr lang="en-US" b="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52</a:t>
            </a:fld>
            <a:endParaRPr/>
          </a:p>
        </p:txBody>
      </p:sp>
      <p:grpSp>
        <p:nvGrpSpPr>
          <p:cNvPr id="4"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82216" y="1335876"/>
            <a:ext cx="4289784" cy="2308324"/>
          </a:xfrm>
          <a:prstGeom prst="rect">
            <a:avLst/>
          </a:prstGeom>
          <a:noFill/>
        </p:spPr>
        <p:txBody>
          <a:bodyPr wrap="square" rtlCol="0">
            <a:spAutoFit/>
          </a:bodyPr>
          <a:lstStyle/>
          <a:p>
            <a:pPr algn="just">
              <a:lnSpc>
                <a:spcPct val="200000"/>
              </a:lnSpc>
            </a:pPr>
            <a:r>
              <a:rPr lang="en-GB" sz="1800" b="1" dirty="0" smtClean="0">
                <a:latin typeface="Palatino" panose="02040502050505030304"/>
              </a:rPr>
              <a:t>Standardization Slip </a:t>
            </a:r>
          </a:p>
          <a:p>
            <a:pPr marL="285750" indent="-285750" algn="just">
              <a:lnSpc>
                <a:spcPct val="200000"/>
              </a:lnSpc>
              <a:buFont typeface="Wingdings" panose="05000000000000000000" pitchFamily="2" charset="2"/>
              <a:buChar char="§"/>
            </a:pPr>
            <a:r>
              <a:rPr lang="en-GB" sz="1800" dirty="0" smtClean="0">
                <a:latin typeface="Palatino" panose="02040502050505030304"/>
              </a:rPr>
              <a:t>When VVPAT – M3 is switched ON, the standardization slip is generated prior to the printing of POST Report.</a:t>
            </a: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57580" y="1342482"/>
            <a:ext cx="2273808" cy="3011424"/>
          </a:xfrm>
          <a:prstGeom prst="rect">
            <a:avLst/>
          </a:prstGeom>
        </p:spPr>
      </p:pic>
    </p:spTree>
    <p:extLst>
      <p:ext uri="{BB962C8B-B14F-4D97-AF65-F5344CB8AC3E}">
        <p14:creationId xmlns="" xmlns:p14="http://schemas.microsoft.com/office/powerpoint/2010/main" val="34656768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smtClean="0"/>
              <a:t>VVPAT – M3 – POST – Report Description</a:t>
            </a:r>
            <a:endParaRPr lang="en-US" b="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53</a:t>
            </a:fld>
            <a:endParaRPr/>
          </a:p>
        </p:txBody>
      </p:sp>
      <p:grpSp>
        <p:nvGrpSpPr>
          <p:cNvPr id="3"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6664" y="1973855"/>
            <a:ext cx="3010140" cy="3010140"/>
          </a:xfrm>
          <a:prstGeom prst="rect">
            <a:avLst/>
          </a:prstGeom>
        </p:spPr>
      </p:pic>
      <p:sp>
        <p:nvSpPr>
          <p:cNvPr id="13" name="TextBox 12"/>
          <p:cNvSpPr txBox="1"/>
          <p:nvPr/>
        </p:nvSpPr>
        <p:spPr>
          <a:xfrm>
            <a:off x="3216804" y="1945862"/>
            <a:ext cx="5661382" cy="2793072"/>
          </a:xfrm>
          <a:prstGeom prst="rect">
            <a:avLst/>
          </a:prstGeom>
          <a:noFill/>
        </p:spPr>
        <p:txBody>
          <a:bodyPr wrap="square" rtlCol="0">
            <a:spAutoFit/>
          </a:bodyPr>
          <a:lstStyle/>
          <a:p>
            <a:pPr algn="just">
              <a:lnSpc>
                <a:spcPct val="150000"/>
              </a:lnSpc>
            </a:pPr>
            <a:r>
              <a:rPr lang="en-GB" sz="1300" dirty="0" smtClean="0">
                <a:latin typeface="Palatino" panose="02040502050505030304"/>
              </a:rPr>
              <a:t>The Status of all sensors can be:</a:t>
            </a:r>
          </a:p>
          <a:p>
            <a:pPr marL="342900" indent="-342900" algn="just">
              <a:lnSpc>
                <a:spcPct val="150000"/>
              </a:lnSpc>
              <a:buFont typeface="+mj-lt"/>
              <a:buAutoNum type="arabicPeriod"/>
            </a:pPr>
            <a:r>
              <a:rPr lang="en-GB" sz="1300" dirty="0" smtClean="0">
                <a:latin typeface="Palatino" panose="02040502050505030304"/>
              </a:rPr>
              <a:t>VVPAT – M3 Error History 		– Absent / Present</a:t>
            </a:r>
          </a:p>
          <a:p>
            <a:pPr marL="342900" indent="-342900" algn="just">
              <a:lnSpc>
                <a:spcPct val="150000"/>
              </a:lnSpc>
              <a:buFont typeface="+mj-lt"/>
              <a:buAutoNum type="arabicPeriod"/>
            </a:pPr>
            <a:r>
              <a:rPr lang="en-GB" sz="1300" dirty="0" smtClean="0">
                <a:latin typeface="Palatino" panose="02040502050505030304"/>
              </a:rPr>
              <a:t>Paper under Head 			– Present / Absent</a:t>
            </a:r>
          </a:p>
          <a:p>
            <a:pPr marL="342900" indent="-342900" algn="just">
              <a:lnSpc>
                <a:spcPct val="150000"/>
              </a:lnSpc>
              <a:buFont typeface="+mj-lt"/>
              <a:buAutoNum type="arabicPeriod"/>
            </a:pPr>
            <a:r>
              <a:rPr lang="en-GB" sz="1300" dirty="0" smtClean="0">
                <a:latin typeface="Palatino" panose="02040502050505030304"/>
              </a:rPr>
              <a:t>Printer Head Temperature 		– OK / Over</a:t>
            </a:r>
          </a:p>
          <a:p>
            <a:pPr marL="342900" indent="-342900" algn="just">
              <a:lnSpc>
                <a:spcPct val="150000"/>
              </a:lnSpc>
              <a:buFont typeface="+mj-lt"/>
              <a:buAutoNum type="arabicPeriod"/>
            </a:pPr>
            <a:r>
              <a:rPr lang="en-GB" sz="1300" dirty="0" smtClean="0">
                <a:latin typeface="Palatino" panose="02040502050505030304"/>
              </a:rPr>
              <a:t>Platen 				– Open / Closed</a:t>
            </a:r>
          </a:p>
          <a:p>
            <a:pPr marL="342900" indent="-342900" algn="just">
              <a:lnSpc>
                <a:spcPct val="150000"/>
              </a:lnSpc>
              <a:buFont typeface="+mj-lt"/>
              <a:buAutoNum type="arabicPeriod"/>
            </a:pPr>
            <a:r>
              <a:rPr lang="en-GB" sz="1300" dirty="0" smtClean="0">
                <a:latin typeface="Palatino" panose="02040502050505030304"/>
              </a:rPr>
              <a:t>Length Sensor </a:t>
            </a:r>
            <a:r>
              <a:rPr lang="en-GB" sz="1300" dirty="0" err="1" smtClean="0">
                <a:latin typeface="Palatino" panose="02040502050505030304"/>
              </a:rPr>
              <a:t>Std</a:t>
            </a:r>
            <a:r>
              <a:rPr lang="en-GB" sz="1300" dirty="0" smtClean="0">
                <a:latin typeface="Palatino" panose="02040502050505030304"/>
              </a:rPr>
              <a:t> 			– Passed / Failed</a:t>
            </a:r>
          </a:p>
          <a:p>
            <a:pPr marL="342900" indent="-342900" algn="just">
              <a:lnSpc>
                <a:spcPct val="150000"/>
              </a:lnSpc>
              <a:buFont typeface="+mj-lt"/>
              <a:buAutoNum type="arabicPeriod"/>
            </a:pPr>
            <a:r>
              <a:rPr lang="en-GB" sz="1300" dirty="0" smtClean="0">
                <a:latin typeface="Palatino" panose="02040502050505030304"/>
              </a:rPr>
              <a:t>Fall Sensor </a:t>
            </a:r>
            <a:r>
              <a:rPr lang="en-GB" sz="1300" dirty="0" err="1" smtClean="0">
                <a:latin typeface="Palatino" panose="02040502050505030304"/>
              </a:rPr>
              <a:t>Std</a:t>
            </a:r>
            <a:r>
              <a:rPr lang="en-GB" sz="1300" dirty="0" smtClean="0">
                <a:latin typeface="Palatino" panose="02040502050505030304"/>
              </a:rPr>
              <a:t> 			– Passed / Failed</a:t>
            </a:r>
          </a:p>
          <a:p>
            <a:pPr marL="342900" indent="-342900" algn="just">
              <a:lnSpc>
                <a:spcPct val="150000"/>
              </a:lnSpc>
              <a:buFont typeface="+mj-lt"/>
              <a:buAutoNum type="arabicPeriod"/>
            </a:pPr>
            <a:r>
              <a:rPr lang="en-GB" sz="1300" dirty="0" smtClean="0">
                <a:latin typeface="Palatino" panose="02040502050505030304"/>
              </a:rPr>
              <a:t>Contrast Sensor </a:t>
            </a:r>
            <a:r>
              <a:rPr lang="en-GB" sz="1300" dirty="0" err="1" smtClean="0">
                <a:latin typeface="Palatino" panose="02040502050505030304"/>
              </a:rPr>
              <a:t>Std</a:t>
            </a:r>
            <a:r>
              <a:rPr lang="en-GB" sz="1300" dirty="0" smtClean="0">
                <a:latin typeface="Palatino" panose="02040502050505030304"/>
              </a:rPr>
              <a:t> 		– Passed / Failed</a:t>
            </a:r>
          </a:p>
          <a:p>
            <a:pPr marL="342900" indent="-342900" algn="just">
              <a:lnSpc>
                <a:spcPct val="150000"/>
              </a:lnSpc>
              <a:buFont typeface="+mj-lt"/>
              <a:buAutoNum type="arabicPeriod"/>
            </a:pPr>
            <a:r>
              <a:rPr lang="en-GB" sz="1300" dirty="0" smtClean="0">
                <a:latin typeface="Palatino" panose="02040502050505030304"/>
              </a:rPr>
              <a:t>Deplete Sensor </a:t>
            </a:r>
            <a:r>
              <a:rPr lang="en-GB" sz="1300" dirty="0" err="1" smtClean="0">
                <a:latin typeface="Palatino" panose="02040502050505030304"/>
              </a:rPr>
              <a:t>Std</a:t>
            </a:r>
            <a:r>
              <a:rPr lang="en-GB" sz="1300" dirty="0" smtClean="0">
                <a:latin typeface="Palatino" panose="02040502050505030304"/>
              </a:rPr>
              <a:t> 			– Passed / Failed</a:t>
            </a:r>
          </a:p>
        </p:txBody>
      </p:sp>
      <p:sp>
        <p:nvSpPr>
          <p:cNvPr id="5" name="Rounded Rectangle 4"/>
          <p:cNvSpPr/>
          <p:nvPr/>
        </p:nvSpPr>
        <p:spPr>
          <a:xfrm>
            <a:off x="291519" y="1360972"/>
            <a:ext cx="8586667" cy="61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800" b="1" dirty="0">
                <a:latin typeface="Palatino" panose="02040502050505030304"/>
              </a:rPr>
              <a:t>POST Report</a:t>
            </a:r>
          </a:p>
          <a:p>
            <a:pPr marL="285750" indent="-285750" algn="just">
              <a:buFont typeface="Wingdings" panose="05000000000000000000" pitchFamily="2" charset="2"/>
              <a:buChar char="ü"/>
            </a:pPr>
            <a:r>
              <a:rPr lang="en-GB" sz="1800" dirty="0">
                <a:latin typeface="Palatino" panose="02040502050505030304"/>
              </a:rPr>
              <a:t>VVPAT – M3 unit generates a POST-Report with every “Power-ON” operation.</a:t>
            </a:r>
          </a:p>
        </p:txBody>
      </p:sp>
    </p:spTree>
    <p:extLst>
      <p:ext uri="{BB962C8B-B14F-4D97-AF65-F5344CB8AC3E}">
        <p14:creationId xmlns="" xmlns:p14="http://schemas.microsoft.com/office/powerpoint/2010/main" val="31895021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4" y="392575"/>
            <a:ext cx="5942125" cy="766200"/>
          </a:xfrm>
          <a:prstGeom prst="rect">
            <a:avLst/>
          </a:prstGeom>
        </p:spPr>
        <p:txBody>
          <a:bodyPr spcFirstLastPara="1" wrap="square" lIns="91425" tIns="91425" rIns="91425" bIns="91425" anchor="ctr" anchorCtr="0">
            <a:noAutofit/>
          </a:bodyPr>
          <a:lstStyle/>
          <a:p>
            <a:r>
              <a:rPr lang="en-US" dirty="0"/>
              <a:t>VVPAT Diagnostics Reports </a:t>
            </a:r>
            <a:r>
              <a:rPr lang="en-US" dirty="0" smtClean="0"/>
              <a:t>Description - 1</a:t>
            </a:r>
            <a:endParaRPr lang="en-US" b="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54</a:t>
            </a:fld>
            <a:endParaRPr/>
          </a:p>
        </p:txBody>
      </p:sp>
      <p:grpSp>
        <p:nvGrpSpPr>
          <p:cNvPr id="2"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82216" y="1401193"/>
            <a:ext cx="8600527" cy="2862322"/>
          </a:xfrm>
          <a:prstGeom prst="rect">
            <a:avLst/>
          </a:prstGeom>
          <a:noFill/>
        </p:spPr>
        <p:txBody>
          <a:bodyPr wrap="square" rtlCol="0">
            <a:spAutoFit/>
          </a:bodyPr>
          <a:lstStyle/>
          <a:p>
            <a:pPr marL="285750" lvl="0" indent="-285750">
              <a:lnSpc>
                <a:spcPct val="200000"/>
              </a:lnSpc>
              <a:buFont typeface="Wingdings" panose="05000000000000000000" pitchFamily="2" charset="2"/>
              <a:buChar char="ü"/>
            </a:pPr>
            <a:r>
              <a:rPr lang="en-US" sz="1800" dirty="0">
                <a:latin typeface="Palatino" panose="02040502050505030304" pitchFamily="18" charset="0"/>
              </a:rPr>
              <a:t>After POST Report, the VVPAT generates five different types of diagnostics report with every ‘Power-ON’ operation.</a:t>
            </a:r>
          </a:p>
          <a:p>
            <a:pPr marL="285750" lvl="0" indent="-285750">
              <a:lnSpc>
                <a:spcPct val="200000"/>
              </a:lnSpc>
              <a:buFont typeface="Wingdings" panose="05000000000000000000" pitchFamily="2" charset="2"/>
              <a:buChar char="ü"/>
            </a:pPr>
            <a:r>
              <a:rPr lang="en-US" sz="1800" dirty="0">
                <a:latin typeface="Palatino" panose="02040502050505030304" pitchFamily="18" charset="0"/>
              </a:rPr>
              <a:t>The reports are specific for Length Sensor, Fall Sensor, Deplete Sensor, Contrast</a:t>
            </a:r>
            <a:r>
              <a:rPr lang="hi-IN" sz="1800" dirty="0">
                <a:latin typeface="Palatino" panose="02040502050505030304" pitchFamily="18" charset="0"/>
              </a:rPr>
              <a:t> </a:t>
            </a:r>
            <a:r>
              <a:rPr lang="en-US" sz="1800" dirty="0">
                <a:latin typeface="Palatino" panose="02040502050505030304" pitchFamily="18" charset="0"/>
              </a:rPr>
              <a:t>Sensor and Battery.</a:t>
            </a:r>
          </a:p>
          <a:p>
            <a:pPr marL="285750" lvl="0" indent="-285750">
              <a:lnSpc>
                <a:spcPct val="200000"/>
              </a:lnSpc>
              <a:buFont typeface="Wingdings" panose="05000000000000000000" pitchFamily="2" charset="2"/>
              <a:buChar char="ü"/>
            </a:pPr>
            <a:r>
              <a:rPr lang="en-US" sz="1800" dirty="0">
                <a:latin typeface="Palatino" panose="02040502050505030304" pitchFamily="18" charset="0"/>
              </a:rPr>
              <a:t>Each report shows the result of sensors / battery as Pass / Fail.</a:t>
            </a:r>
          </a:p>
        </p:txBody>
      </p:sp>
      <p:sp>
        <p:nvSpPr>
          <p:cNvPr id="10" name="TextBox 9"/>
          <p:cNvSpPr txBox="1"/>
          <p:nvPr/>
        </p:nvSpPr>
        <p:spPr>
          <a:xfrm>
            <a:off x="7259216" y="4650573"/>
            <a:ext cx="914400" cy="307777"/>
          </a:xfrm>
          <a:prstGeom prst="rect">
            <a:avLst/>
          </a:prstGeom>
          <a:noFill/>
        </p:spPr>
        <p:txBody>
          <a:bodyPr wrap="square" rtlCol="0">
            <a:spAutoFit/>
          </a:body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33647151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1275150" y="125696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smtClean="0">
                <a:solidFill>
                  <a:srgbClr val="FF9800"/>
                </a:solidFill>
              </a:rPr>
              <a:t>Thanks!</a:t>
            </a:r>
            <a:endParaRPr sz="6000" dirty="0">
              <a:solidFill>
                <a:srgbClr val="FF9800"/>
              </a:solidFill>
            </a:endParaRPr>
          </a:p>
        </p:txBody>
      </p:sp>
      <p:sp>
        <p:nvSpPr>
          <p:cNvPr id="214" name="Google Shape;214;p13"/>
          <p:cNvSpPr txBox="1">
            <a:spLocks noGrp="1"/>
          </p:cNvSpPr>
          <p:nvPr>
            <p:ph type="subTitle" idx="4294967295"/>
          </p:nvPr>
        </p:nvSpPr>
        <p:spPr>
          <a:xfrm>
            <a:off x="1275150" y="2600960"/>
            <a:ext cx="6593700" cy="197124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t>Yogesh Thakkar </a:t>
            </a:r>
            <a:r>
              <a:rPr lang="en" sz="1050" b="1" dirty="0" smtClean="0"/>
              <a:t>GAS</a:t>
            </a:r>
            <a:endParaRPr lang="en" sz="2000" b="1" dirty="0" smtClean="0"/>
          </a:p>
          <a:p>
            <a:pPr marL="0" lvl="0" indent="0" algn="ctr" rtl="0">
              <a:spcBef>
                <a:spcPts val="0"/>
              </a:spcBef>
              <a:spcAft>
                <a:spcPts val="0"/>
              </a:spcAft>
              <a:buClr>
                <a:schemeClr val="dk1"/>
              </a:buClr>
              <a:buSzPts val="1100"/>
              <a:buFont typeface="Arial"/>
              <a:buNone/>
            </a:pPr>
            <a:r>
              <a:rPr lang="en" sz="2000" dirty="0" smtClean="0"/>
              <a:t>Deputy Collector &amp; SDM Dhanera </a:t>
            </a:r>
          </a:p>
          <a:p>
            <a:pPr marL="0" lvl="0" indent="0" algn="ctr" rtl="0">
              <a:spcBef>
                <a:spcPts val="0"/>
              </a:spcBef>
              <a:spcAft>
                <a:spcPts val="0"/>
              </a:spcAft>
              <a:buClr>
                <a:schemeClr val="dk1"/>
              </a:buClr>
              <a:buSzPts val="1100"/>
              <a:buFont typeface="Arial"/>
              <a:buNone/>
            </a:pPr>
            <a:r>
              <a:rPr lang="en" sz="2000" dirty="0" smtClean="0"/>
              <a:t>Banaskantha, Gujarat</a:t>
            </a:r>
            <a:endParaRPr sz="2000" dirty="0"/>
          </a:p>
          <a:p>
            <a:pPr marL="0" lvl="0" indent="0" algn="ctr" rtl="0">
              <a:spcBef>
                <a:spcPts val="0"/>
              </a:spcBef>
              <a:spcAft>
                <a:spcPts val="0"/>
              </a:spcAft>
              <a:buClr>
                <a:schemeClr val="dk1"/>
              </a:buClr>
              <a:buSzPts val="1100"/>
              <a:buFont typeface="Arial"/>
              <a:buNone/>
            </a:pPr>
            <a:r>
              <a:rPr lang="en" sz="2000" dirty="0" smtClean="0"/>
              <a:t>(M) 8980035014</a:t>
            </a:r>
          </a:p>
          <a:p>
            <a:pPr marL="0" lvl="0" indent="0" algn="ctr" rtl="0">
              <a:spcBef>
                <a:spcPts val="0"/>
              </a:spcBef>
              <a:spcAft>
                <a:spcPts val="0"/>
              </a:spcAft>
              <a:buClr>
                <a:schemeClr val="dk1"/>
              </a:buClr>
              <a:buSzPts val="1100"/>
              <a:buFont typeface="Arial"/>
              <a:buNone/>
            </a:pPr>
            <a:r>
              <a:rPr lang="en-US" sz="2000" b="1" dirty="0" smtClean="0"/>
              <a:t>y</a:t>
            </a:r>
            <a:r>
              <a:rPr lang="en" sz="2000" b="1" dirty="0" smtClean="0"/>
              <a:t>ogesh.thakkar82@gmail.com</a:t>
            </a:r>
            <a:endParaRP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55</a:t>
            </a:fld>
            <a:endParaRPr/>
          </a:p>
        </p:txBody>
      </p:sp>
      <p:grpSp>
        <p:nvGrpSpPr>
          <p:cNvPr id="6" name="Google Shape;594;p37"/>
          <p:cNvGrpSpPr/>
          <p:nvPr/>
        </p:nvGrpSpPr>
        <p:grpSpPr>
          <a:xfrm>
            <a:off x="2450943" y="4042985"/>
            <a:ext cx="352389" cy="238007"/>
            <a:chOff x="564675" y="1700625"/>
            <a:chExt cx="465200" cy="314200"/>
          </a:xfrm>
        </p:grpSpPr>
        <p:sp>
          <p:nvSpPr>
            <p:cNvPr id="7" name="Google Shape;595;p37"/>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96;p37"/>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97;p37"/>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Special Features of the Electronic Voting Machine (EVM)</a:t>
            </a:r>
            <a:endParaRPr dirty="0"/>
          </a:p>
        </p:txBody>
      </p:sp>
      <p:sp>
        <p:nvSpPr>
          <p:cNvPr id="237" name="Google Shape;237;p16"/>
          <p:cNvSpPr txBox="1">
            <a:spLocks noGrp="1"/>
          </p:cNvSpPr>
          <p:nvPr>
            <p:ph type="body" idx="1"/>
          </p:nvPr>
        </p:nvSpPr>
        <p:spPr>
          <a:xfrm>
            <a:off x="440377" y="1047420"/>
            <a:ext cx="8293076" cy="3431274"/>
          </a:xfrm>
          <a:prstGeom prst="rect">
            <a:avLst/>
          </a:prstGeom>
        </p:spPr>
        <p:txBody>
          <a:bodyPr spcFirstLastPara="1" wrap="square" lIns="91425" tIns="91425" rIns="91425" bIns="91425" anchor="t" anchorCtr="0">
            <a:noAutofit/>
          </a:bodyPr>
          <a:lstStyle/>
          <a:p>
            <a:pPr marL="381000" lvl="1" algn="just">
              <a:lnSpc>
                <a:spcPct val="150000"/>
              </a:lnSpc>
              <a:spcBef>
                <a:spcPts val="600"/>
              </a:spcBef>
              <a:buClrTx/>
            </a:pPr>
            <a:r>
              <a:rPr lang="en-US" sz="1800" b="1" u="sng" dirty="0" smtClean="0">
                <a:solidFill>
                  <a:schemeClr val="tx1"/>
                </a:solidFill>
                <a:latin typeface="Palatino" panose="02040502050505030304" pitchFamily="18" charset="0"/>
                <a:ea typeface="Roboto Condensed"/>
                <a:cs typeface="Roboto Condensed"/>
                <a:sym typeface="Roboto Condensed"/>
              </a:rPr>
              <a:t>Status </a:t>
            </a:r>
            <a:r>
              <a:rPr lang="en-US" sz="1800" b="1" u="sng" dirty="0">
                <a:solidFill>
                  <a:schemeClr val="tx1"/>
                </a:solidFill>
                <a:latin typeface="Palatino" panose="02040502050505030304" pitchFamily="18" charset="0"/>
                <a:ea typeface="Roboto Condensed"/>
                <a:cs typeface="Roboto Condensed"/>
                <a:sym typeface="Roboto Condensed"/>
              </a:rPr>
              <a:t>of Battery </a:t>
            </a:r>
            <a:r>
              <a:rPr lang="en-US" sz="1800" b="1" u="sng" dirty="0" smtClean="0">
                <a:solidFill>
                  <a:schemeClr val="tx1"/>
                </a:solidFill>
                <a:latin typeface="Palatino" panose="02040502050505030304" pitchFamily="18" charset="0"/>
                <a:ea typeface="Roboto Condensed"/>
                <a:cs typeface="Roboto Condensed"/>
                <a:sym typeface="Roboto Condensed"/>
              </a:rPr>
              <a:t>Power</a:t>
            </a:r>
          </a:p>
          <a:p>
            <a:pPr marL="354013" lvl="1" indent="0" algn="just">
              <a:lnSpc>
                <a:spcPct val="150000"/>
              </a:lnSpc>
              <a:spcBef>
                <a:spcPts val="600"/>
              </a:spcBef>
              <a:buNone/>
            </a:pPr>
            <a:r>
              <a:rPr lang="en-US" sz="1800" dirty="0" smtClean="0">
                <a:solidFill>
                  <a:schemeClr val="tx1"/>
                </a:solidFill>
                <a:latin typeface="Palatino" panose="02040502050505030304" pitchFamily="18" charset="0"/>
                <a:ea typeface="Roboto Condensed"/>
                <a:cs typeface="Roboto Condensed"/>
                <a:sym typeface="Roboto Condensed"/>
              </a:rPr>
              <a:t>Battery </a:t>
            </a:r>
            <a:r>
              <a:rPr lang="en-US" sz="1800" dirty="0">
                <a:solidFill>
                  <a:schemeClr val="tx1"/>
                </a:solidFill>
                <a:latin typeface="Palatino" panose="02040502050505030304" pitchFamily="18" charset="0"/>
                <a:ea typeface="Roboto Condensed"/>
                <a:cs typeface="Roboto Condensed"/>
                <a:sym typeface="Roboto Condensed"/>
              </a:rPr>
              <a:t>Power status is displayed. If change of battery is required, it also displays CHANGE </a:t>
            </a:r>
            <a:r>
              <a:rPr lang="en-US" sz="1800" dirty="0" smtClean="0">
                <a:solidFill>
                  <a:schemeClr val="tx1"/>
                </a:solidFill>
                <a:latin typeface="Palatino" panose="02040502050505030304" pitchFamily="18" charset="0"/>
                <a:ea typeface="Roboto Condensed"/>
                <a:cs typeface="Roboto Condensed"/>
                <a:sym typeface="Roboto Condensed"/>
              </a:rPr>
              <a:t>BATTERY.</a:t>
            </a:r>
          </a:p>
          <a:p>
            <a:pPr marL="381000" lvl="1" algn="just">
              <a:lnSpc>
                <a:spcPct val="150000"/>
              </a:lnSpc>
              <a:spcBef>
                <a:spcPts val="600"/>
              </a:spcBef>
              <a:buClrTx/>
            </a:pPr>
            <a:r>
              <a:rPr lang="en-US" sz="1800" b="1" u="sng" dirty="0" smtClean="0">
                <a:solidFill>
                  <a:schemeClr val="tx1"/>
                </a:solidFill>
                <a:latin typeface="Palatino" panose="02040502050505030304" pitchFamily="18" charset="0"/>
                <a:ea typeface="Roboto Condensed"/>
                <a:cs typeface="Roboto Condensed"/>
              </a:rPr>
              <a:t>Authentication</a:t>
            </a:r>
          </a:p>
          <a:p>
            <a:pPr marL="354013" lvl="1" indent="0" algn="just">
              <a:lnSpc>
                <a:spcPct val="150000"/>
              </a:lnSpc>
              <a:spcBef>
                <a:spcPts val="600"/>
              </a:spcBef>
              <a:buNone/>
            </a:pPr>
            <a:r>
              <a:rPr lang="en-US" sz="1800" dirty="0" smtClean="0">
                <a:solidFill>
                  <a:schemeClr val="tx1"/>
                </a:solidFill>
                <a:latin typeface="Palatino" panose="02040502050505030304" pitchFamily="18" charset="0"/>
                <a:ea typeface="Roboto Condensed"/>
                <a:cs typeface="Roboto Condensed"/>
              </a:rPr>
              <a:t>Every </a:t>
            </a:r>
            <a:r>
              <a:rPr lang="en-US" sz="1800" dirty="0">
                <a:solidFill>
                  <a:schemeClr val="tx1"/>
                </a:solidFill>
                <a:latin typeface="Palatino" panose="02040502050505030304" pitchFamily="18" charset="0"/>
                <a:ea typeface="Roboto Condensed"/>
                <a:cs typeface="Roboto Condensed"/>
              </a:rPr>
              <a:t>Ballot Unit that is connected for voting is authenticated before </a:t>
            </a:r>
            <a:r>
              <a:rPr lang="en-US" sz="1800" dirty="0" smtClean="0">
                <a:solidFill>
                  <a:schemeClr val="tx1"/>
                </a:solidFill>
                <a:latin typeface="Palatino" panose="02040502050505030304" pitchFamily="18" charset="0"/>
                <a:ea typeface="Roboto Condensed"/>
                <a:cs typeface="Roboto Condensed"/>
              </a:rPr>
              <a:t>use.</a:t>
            </a:r>
            <a:endParaRPr lang="en-IN" sz="1800" dirty="0">
              <a:solidFill>
                <a:schemeClr val="tx1"/>
              </a:solidFill>
              <a:latin typeface="Palatino" panose="02040502050505030304" pitchFamily="18" charset="0"/>
              <a:ea typeface="Roboto Condensed"/>
              <a:cs typeface="Roboto Condensed"/>
            </a:endParaRPr>
          </a:p>
          <a:p>
            <a:pPr marL="381000" lvl="1" algn="just">
              <a:lnSpc>
                <a:spcPct val="150000"/>
              </a:lnSpc>
              <a:spcBef>
                <a:spcPts val="600"/>
              </a:spcBef>
              <a:buClrTx/>
            </a:pPr>
            <a:r>
              <a:rPr lang="en-US" sz="1800" b="1" u="sng" dirty="0" smtClean="0">
                <a:solidFill>
                  <a:schemeClr val="tx1"/>
                </a:solidFill>
                <a:latin typeface="Palatino" panose="02040502050505030304" pitchFamily="18" charset="0"/>
                <a:ea typeface="Roboto Condensed"/>
                <a:cs typeface="Roboto Condensed"/>
              </a:rPr>
              <a:t>Diagnostics</a:t>
            </a:r>
          </a:p>
          <a:p>
            <a:pPr marL="354013" lvl="1" indent="0" algn="just">
              <a:lnSpc>
                <a:spcPct val="150000"/>
              </a:lnSpc>
              <a:spcBef>
                <a:spcPts val="600"/>
              </a:spcBef>
              <a:buNone/>
            </a:pPr>
            <a:r>
              <a:rPr lang="en-US" sz="1800" dirty="0" smtClean="0">
                <a:solidFill>
                  <a:schemeClr val="tx1"/>
                </a:solidFill>
                <a:latin typeface="Palatino" panose="02040502050505030304" pitchFamily="18" charset="0"/>
                <a:ea typeface="Roboto Condensed"/>
                <a:cs typeface="Roboto Condensed"/>
              </a:rPr>
              <a:t>Unit </a:t>
            </a:r>
            <a:r>
              <a:rPr lang="en-US" sz="1800" dirty="0">
                <a:solidFill>
                  <a:schemeClr val="tx1"/>
                </a:solidFill>
                <a:latin typeface="Palatino" panose="02040502050505030304" pitchFamily="18" charset="0"/>
                <a:ea typeface="Roboto Condensed"/>
                <a:cs typeface="Roboto Condensed"/>
              </a:rPr>
              <a:t>is used for self-diagnostics that ensures proper working.</a:t>
            </a:r>
            <a:endParaRPr lang="en-IN" sz="1800" dirty="0">
              <a:solidFill>
                <a:schemeClr val="tx1"/>
              </a:solidFill>
              <a:latin typeface="Palatino" panose="02040502050505030304" pitchFamily="18" charset="0"/>
              <a:ea typeface="Roboto Condensed"/>
              <a:cs typeface="Roboto Condensed"/>
            </a:endParaRPr>
          </a:p>
          <a:p>
            <a:pPr marL="381000" lvl="1" algn="just">
              <a:lnSpc>
                <a:spcPct val="150000"/>
              </a:lnSpc>
              <a:spcBef>
                <a:spcPts val="600"/>
              </a:spcBef>
            </a:pPr>
            <a:endParaRPr lang="en-IN" sz="1800" dirty="0">
              <a:solidFill>
                <a:schemeClr val="tx1"/>
              </a:solidFill>
              <a:latin typeface="Palatino" panose="02040502050505030304" pitchFamily="18" charset="0"/>
              <a:ea typeface="Roboto Condensed"/>
              <a:cs typeface="Roboto Condensed"/>
              <a:sym typeface="Roboto Condensed"/>
            </a:endParaRPr>
          </a:p>
          <a:p>
            <a:pPr marL="76200" lvl="0" indent="0" algn="l" rtl="0">
              <a:lnSpc>
                <a:spcPct val="150000"/>
              </a:lnSpc>
              <a:spcAft>
                <a:spcPts val="0"/>
              </a:spcAft>
              <a:buSzPts val="2400"/>
              <a:buNone/>
            </a:pP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1"/>
          <p:cNvSpPr txBox="1"/>
          <p:nvPr/>
        </p:nvSpPr>
        <p:spPr>
          <a:xfrm>
            <a:off x="7233920" y="4653062"/>
            <a:ext cx="914400"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dirty="0" smtClean="0">
                <a:solidFill>
                  <a:schemeClr val="bg1"/>
                </a:solidFill>
                <a:latin typeface="Palatino" panose="02040502050505030304"/>
              </a:rPr>
              <a:t>contd...</a:t>
            </a:r>
            <a:endParaRPr lang="en-IN" dirty="0">
              <a:solidFill>
                <a:schemeClr val="bg1"/>
              </a:solidFill>
              <a:latin typeface="Palatino" panose="02040502050505030304"/>
            </a:endParaRPr>
          </a:p>
        </p:txBody>
      </p:sp>
    </p:spTree>
    <p:extLst>
      <p:ext uri="{BB962C8B-B14F-4D97-AF65-F5344CB8AC3E}">
        <p14:creationId xmlns="" xmlns:p14="http://schemas.microsoft.com/office/powerpoint/2010/main" val="4110892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lvl="0"/>
            <a:r>
              <a:rPr lang="en-US" dirty="0"/>
              <a:t>Special Features of the Electronic Voting Machine (EVM)</a:t>
            </a:r>
            <a:endParaRPr dirty="0"/>
          </a:p>
        </p:txBody>
      </p:sp>
      <p:sp>
        <p:nvSpPr>
          <p:cNvPr id="237" name="Google Shape;237;p16"/>
          <p:cNvSpPr txBox="1">
            <a:spLocks noGrp="1"/>
          </p:cNvSpPr>
          <p:nvPr>
            <p:ph type="body" idx="1"/>
          </p:nvPr>
        </p:nvSpPr>
        <p:spPr>
          <a:xfrm>
            <a:off x="440377" y="1075413"/>
            <a:ext cx="8293076" cy="3145500"/>
          </a:xfrm>
          <a:prstGeom prst="rect">
            <a:avLst/>
          </a:prstGeom>
        </p:spPr>
        <p:txBody>
          <a:bodyPr spcFirstLastPara="1" wrap="square" lIns="91425" tIns="91425" rIns="91425" bIns="91425" anchor="t" anchorCtr="0">
            <a:noAutofit/>
          </a:bodyPr>
          <a:lstStyle/>
          <a:p>
            <a:pPr marL="285750" lvl="1" indent="-285750" algn="just">
              <a:lnSpc>
                <a:spcPct val="150000"/>
              </a:lnSpc>
              <a:spcBef>
                <a:spcPts val="600"/>
              </a:spcBef>
              <a:buClrTx/>
            </a:pPr>
            <a:r>
              <a:rPr lang="en-US" sz="1800" b="1" u="sng" dirty="0" smtClean="0">
                <a:solidFill>
                  <a:schemeClr val="tx1"/>
                </a:solidFill>
                <a:latin typeface="Palatino" panose="02040502050505030304" pitchFamily="18" charset="0"/>
                <a:ea typeface="Roboto Condensed"/>
                <a:cs typeface="Roboto Condensed"/>
              </a:rPr>
              <a:t>Power Save Mode</a:t>
            </a:r>
          </a:p>
          <a:p>
            <a:pPr marL="269875" lvl="1" indent="0" algn="just">
              <a:lnSpc>
                <a:spcPct val="150000"/>
              </a:lnSpc>
              <a:spcBef>
                <a:spcPts val="600"/>
              </a:spcBef>
              <a:buNone/>
            </a:pPr>
            <a:r>
              <a:rPr lang="en-US" sz="1800" dirty="0" smtClean="0">
                <a:solidFill>
                  <a:schemeClr val="tx1"/>
                </a:solidFill>
                <a:latin typeface="Palatino" panose="02040502050505030304" pitchFamily="18" charset="0"/>
                <a:ea typeface="Roboto Condensed"/>
                <a:cs typeface="Roboto Condensed"/>
              </a:rPr>
              <a:t>The </a:t>
            </a:r>
            <a:r>
              <a:rPr lang="en-US" sz="1800" dirty="0">
                <a:solidFill>
                  <a:schemeClr val="tx1"/>
                </a:solidFill>
                <a:latin typeface="Palatino" panose="02040502050505030304" pitchFamily="18" charset="0"/>
                <a:ea typeface="Roboto Condensed"/>
                <a:cs typeface="Roboto Condensed"/>
              </a:rPr>
              <a:t>unit goes into power save mode when it is idle, thus enhancing the life of the battery </a:t>
            </a:r>
            <a:r>
              <a:rPr lang="en-US" sz="1800" dirty="0" smtClean="0">
                <a:solidFill>
                  <a:schemeClr val="tx1"/>
                </a:solidFill>
                <a:latin typeface="Palatino" panose="02040502050505030304" pitchFamily="18" charset="0"/>
                <a:ea typeface="Roboto Condensed"/>
                <a:cs typeface="Roboto Condensed"/>
              </a:rPr>
              <a:t>pack.</a:t>
            </a:r>
            <a:endParaRPr lang="en-IN" sz="1800" dirty="0">
              <a:solidFill>
                <a:schemeClr val="tx1"/>
              </a:solidFill>
              <a:latin typeface="Palatino" panose="02040502050505030304" pitchFamily="18" charset="0"/>
              <a:ea typeface="Roboto Condensed"/>
              <a:cs typeface="Roboto Condensed"/>
            </a:endParaRPr>
          </a:p>
          <a:p>
            <a:pPr marL="285750" lvl="1" indent="-285750" algn="just">
              <a:lnSpc>
                <a:spcPct val="150000"/>
              </a:lnSpc>
              <a:spcBef>
                <a:spcPts val="600"/>
              </a:spcBef>
              <a:buClrTx/>
            </a:pPr>
            <a:r>
              <a:rPr lang="en-US" sz="1800" b="1" u="sng" dirty="0" smtClean="0">
                <a:solidFill>
                  <a:schemeClr val="tx1"/>
                </a:solidFill>
                <a:latin typeface="Palatino" panose="02040502050505030304" pitchFamily="18" charset="0"/>
                <a:ea typeface="Roboto Condensed"/>
                <a:cs typeface="Roboto Condensed"/>
              </a:rPr>
              <a:t>Print</a:t>
            </a:r>
          </a:p>
          <a:p>
            <a:pPr marL="269875" lvl="1" indent="0" algn="just">
              <a:lnSpc>
                <a:spcPct val="150000"/>
              </a:lnSpc>
              <a:spcBef>
                <a:spcPts val="600"/>
              </a:spcBef>
              <a:buNone/>
            </a:pPr>
            <a:r>
              <a:rPr lang="en-US" sz="1800" dirty="0" smtClean="0">
                <a:solidFill>
                  <a:schemeClr val="tx1"/>
                </a:solidFill>
                <a:latin typeface="Palatino" panose="02040502050505030304" pitchFamily="18" charset="0"/>
                <a:ea typeface="Roboto Condensed"/>
                <a:cs typeface="Roboto Condensed"/>
              </a:rPr>
              <a:t>The </a:t>
            </a:r>
            <a:r>
              <a:rPr lang="en-US" sz="1800" dirty="0">
                <a:solidFill>
                  <a:schemeClr val="tx1"/>
                </a:solidFill>
                <a:latin typeface="Palatino" panose="02040502050505030304" pitchFamily="18" charset="0"/>
                <a:ea typeface="Roboto Condensed"/>
                <a:cs typeface="Roboto Condensed"/>
              </a:rPr>
              <a:t>result of poll data can be printed, if </a:t>
            </a:r>
            <a:r>
              <a:rPr lang="en-US" sz="1800" dirty="0" smtClean="0">
                <a:solidFill>
                  <a:schemeClr val="tx1"/>
                </a:solidFill>
                <a:latin typeface="Palatino" panose="02040502050505030304" pitchFamily="18" charset="0"/>
                <a:ea typeface="Roboto Condensed"/>
                <a:cs typeface="Roboto Condensed"/>
              </a:rPr>
              <a:t>required.</a:t>
            </a:r>
            <a:endParaRPr lang="en-IN" sz="1800" dirty="0">
              <a:solidFill>
                <a:schemeClr val="tx1"/>
              </a:solidFill>
              <a:latin typeface="Palatino" panose="02040502050505030304" pitchFamily="18" charset="0"/>
              <a:ea typeface="Roboto Condensed"/>
              <a:cs typeface="Roboto Condensed"/>
            </a:endParaRPr>
          </a:p>
          <a:p>
            <a:pPr marL="285750" lvl="1" indent="-285750" algn="just">
              <a:lnSpc>
                <a:spcPct val="150000"/>
              </a:lnSpc>
              <a:spcBef>
                <a:spcPts val="600"/>
              </a:spcBef>
              <a:buClrTx/>
            </a:pPr>
            <a:r>
              <a:rPr lang="en-US" sz="1800" b="1" u="sng" dirty="0" smtClean="0">
                <a:solidFill>
                  <a:schemeClr val="tx1"/>
                </a:solidFill>
                <a:latin typeface="Palatino" panose="02040502050505030304" pitchFamily="18" charset="0"/>
                <a:ea typeface="Roboto Condensed"/>
                <a:cs typeface="Roboto Condensed"/>
              </a:rPr>
              <a:t>Braille</a:t>
            </a:r>
          </a:p>
          <a:p>
            <a:pPr marL="269875" lvl="1" indent="0" algn="just">
              <a:lnSpc>
                <a:spcPct val="150000"/>
              </a:lnSpc>
              <a:spcBef>
                <a:spcPts val="600"/>
              </a:spcBef>
              <a:buNone/>
            </a:pPr>
            <a:r>
              <a:rPr lang="en-US" sz="1800" dirty="0" err="1" smtClean="0">
                <a:solidFill>
                  <a:schemeClr val="tx1"/>
                </a:solidFill>
                <a:latin typeface="Palatino" panose="02040502050505030304" pitchFamily="18" charset="0"/>
                <a:ea typeface="Roboto Condensed"/>
                <a:cs typeface="Roboto Condensed"/>
              </a:rPr>
              <a:t>Moulding</a:t>
            </a:r>
            <a:r>
              <a:rPr lang="en-US" sz="1800" dirty="0" smtClean="0">
                <a:solidFill>
                  <a:schemeClr val="tx1"/>
                </a:solidFill>
                <a:latin typeface="Palatino" panose="02040502050505030304" pitchFamily="18" charset="0"/>
                <a:ea typeface="Roboto Condensed"/>
                <a:cs typeface="Roboto Condensed"/>
              </a:rPr>
              <a:t> </a:t>
            </a:r>
            <a:r>
              <a:rPr lang="en-US" sz="1800" dirty="0">
                <a:solidFill>
                  <a:schemeClr val="tx1"/>
                </a:solidFill>
                <a:latin typeface="Palatino" panose="02040502050505030304" pitchFamily="18" charset="0"/>
                <a:ea typeface="Roboto Condensed"/>
                <a:cs typeface="Roboto Condensed"/>
              </a:rPr>
              <a:t>of Braille numerals on the Ballot Unit for visually challenged persons.</a:t>
            </a:r>
            <a:endParaRPr lang="en-IN" sz="1800" dirty="0">
              <a:solidFill>
                <a:schemeClr val="tx1"/>
              </a:solidFill>
              <a:latin typeface="Palatino" panose="02040502050505030304" pitchFamily="18" charset="0"/>
              <a:ea typeface="Roboto Condensed"/>
              <a:cs typeface="Roboto Condensed"/>
            </a:endParaRPr>
          </a:p>
          <a:p>
            <a:pPr marL="381000" lvl="1" algn="just">
              <a:lnSpc>
                <a:spcPct val="150000"/>
              </a:lnSpc>
              <a:spcBef>
                <a:spcPts val="600"/>
              </a:spcBef>
            </a:pPr>
            <a:endParaRPr lang="en-IN" sz="1800" dirty="0">
              <a:solidFill>
                <a:schemeClr val="tx1"/>
              </a:solidFill>
              <a:latin typeface="Palatino" panose="02040502050505030304" pitchFamily="18" charset="0"/>
              <a:ea typeface="Roboto Condensed"/>
              <a:cs typeface="Roboto Condensed"/>
              <a:sym typeface="Roboto Condensed"/>
            </a:endParaRPr>
          </a:p>
          <a:p>
            <a:pPr marL="76200" lvl="0" indent="0" algn="just" rtl="0">
              <a:lnSpc>
                <a:spcPct val="150000"/>
              </a:lnSpc>
              <a:spcAft>
                <a:spcPts val="0"/>
              </a:spcAft>
              <a:buSzPts val="2400"/>
              <a:buNone/>
            </a:pPr>
            <a:endParaRPr sz="18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87037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IN" dirty="0"/>
              <a:t>BU and CU Carrying Cases</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1"/>
          <p:cNvSpPr>
            <a:spLocks noGrp="1"/>
          </p:cNvSpPr>
          <p:nvPr>
            <p:ph type="body" idx="1"/>
          </p:nvPr>
        </p:nvSpPr>
        <p:spPr/>
        <p:txBody>
          <a:bodyPr/>
          <a:lstStyle/>
          <a:p>
            <a:endParaRPr lang="en-IN"/>
          </a:p>
        </p:txBody>
      </p:sp>
      <p:pic>
        <p:nvPicPr>
          <p:cNvPr id="25" name="Picture 24"/>
          <p:cNvPicPr/>
          <p:nvPr/>
        </p:nvPicPr>
        <p:blipFill rotWithShape="1">
          <a:blip r:embed="rId3"/>
          <a:srcRect l="37941" t="64372" r="37465" b="11681"/>
          <a:stretch/>
        </p:blipFill>
        <p:spPr bwMode="auto">
          <a:xfrm>
            <a:off x="288000" y="1570387"/>
            <a:ext cx="4157840" cy="2691901"/>
          </a:xfrm>
          <a:prstGeom prst="rect">
            <a:avLst/>
          </a:prstGeom>
          <a:ln w="28575">
            <a:solidFill>
              <a:schemeClr val="tx1"/>
            </a:solidFill>
          </a:ln>
          <a:extLst>
            <a:ext uri="{53640926-AAD7-44D8-BBD7-CCE9431645EC}">
              <a14:shadowObscured xmlns="" xmlns:a14="http://schemas.microsoft.com/office/drawing/2010/main"/>
            </a:ext>
          </a:extLst>
        </p:spPr>
      </p:pic>
      <p:pic>
        <p:nvPicPr>
          <p:cNvPr id="26" name="Picture 25"/>
          <p:cNvPicPr/>
          <p:nvPr/>
        </p:nvPicPr>
        <p:blipFill rotWithShape="1">
          <a:blip r:embed="rId4"/>
          <a:srcRect l="37446" t="31197" r="34006" b="36507"/>
          <a:stretch/>
        </p:blipFill>
        <p:spPr bwMode="auto">
          <a:xfrm>
            <a:off x="4721289" y="1570386"/>
            <a:ext cx="4142793" cy="2691902"/>
          </a:xfrm>
          <a:prstGeom prst="rect">
            <a:avLst/>
          </a:prstGeom>
          <a:ln w="28575">
            <a:solidFill>
              <a:schemeClr val="tx1"/>
            </a:solidFill>
          </a:ln>
          <a:extLst>
            <a:ext uri="{53640926-AAD7-44D8-BBD7-CCE9431645EC}">
              <a14:shadowObscured xmlns="" xmlns:a14="http://schemas.microsoft.com/office/drawing/2010/main"/>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dirty="0" smtClean="0"/>
              <a:t>Inspection</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p:cNvPicPr/>
          <p:nvPr/>
        </p:nvPicPr>
        <p:blipFill rotWithShape="1">
          <a:blip r:embed="rId3"/>
          <a:srcRect l="38064" t="69878" r="35613" b="9704"/>
          <a:stretch/>
        </p:blipFill>
        <p:spPr bwMode="auto">
          <a:xfrm>
            <a:off x="546914" y="1513208"/>
            <a:ext cx="5359363" cy="2760212"/>
          </a:xfrm>
          <a:prstGeom prst="rect">
            <a:avLst/>
          </a:prstGeom>
          <a:ln>
            <a:noFill/>
          </a:ln>
          <a:extLst>
            <a:ext uri="{53640926-AAD7-44D8-BBD7-CCE9431645EC}">
              <a14:shadowObscured xmlns="" xmlns:a14="http://schemas.microsoft.com/office/drawing/2010/main"/>
            </a:ext>
          </a:extLst>
        </p:spPr>
      </p:pic>
      <p:pic>
        <p:nvPicPr>
          <p:cNvPr id="23" name="Picture 22"/>
          <p:cNvPicPr/>
          <p:nvPr/>
        </p:nvPicPr>
        <p:blipFill rotWithShape="1">
          <a:blip r:embed="rId4"/>
          <a:srcRect l="34156" t="25265" r="32647" b="56280"/>
          <a:stretch/>
        </p:blipFill>
        <p:spPr bwMode="auto">
          <a:xfrm>
            <a:off x="5906279" y="1959429"/>
            <a:ext cx="3442994" cy="171355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355067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1486</TotalTime>
  <Words>1994</Words>
  <Application>Microsoft Office PowerPoint</Application>
  <PresentationFormat>On-screen Show (16:9)</PresentationFormat>
  <Paragraphs>293</Paragraphs>
  <Slides>55</Slides>
  <Notes>51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Salerio template</vt:lpstr>
      <vt:lpstr>EVM &amp; VVPAT (M3) Introduction</vt:lpstr>
      <vt:lpstr>Need for Electronic Voting Machines</vt:lpstr>
      <vt:lpstr>Need for Electronic Voting Machines</vt:lpstr>
      <vt:lpstr>EVM consists mainly of two units</vt:lpstr>
      <vt:lpstr>Special Features of the Electronic Voting Machine (EVM)</vt:lpstr>
      <vt:lpstr>Special Features of the Electronic Voting Machine (EVM)</vt:lpstr>
      <vt:lpstr>Special Features of the Electronic Voting Machine (EVM)</vt:lpstr>
      <vt:lpstr>BU and CU Carrying Cases</vt:lpstr>
      <vt:lpstr>Inspection</vt:lpstr>
      <vt:lpstr>BALLOT UNIT</vt:lpstr>
      <vt:lpstr>Ballot Unit</vt:lpstr>
      <vt:lpstr>Thumbwheel Switch Window</vt:lpstr>
      <vt:lpstr>Connecting another BU</vt:lpstr>
      <vt:lpstr>Inside View of Ballot Unit</vt:lpstr>
      <vt:lpstr>CONTROL  UNIT</vt:lpstr>
      <vt:lpstr>Side View of Control Unit</vt:lpstr>
      <vt:lpstr>The Display Section</vt:lpstr>
      <vt:lpstr>The Candidate Set Section</vt:lpstr>
      <vt:lpstr>Result Section – View of Outer Compartment</vt:lpstr>
      <vt:lpstr>Result Section – View of Inner Compartment</vt:lpstr>
      <vt:lpstr>Ballot Section</vt:lpstr>
      <vt:lpstr>The Rear Side Portion</vt:lpstr>
      <vt:lpstr>ON Lamp &amp; Busy Lamp</vt:lpstr>
      <vt:lpstr>DISPLAY PANEL</vt:lpstr>
      <vt:lpstr>Proper Sequence in which Various Buttons of CU have to be operated</vt:lpstr>
      <vt:lpstr>VVPAT  (M3)</vt:lpstr>
      <vt:lpstr>What is VVPAT?</vt:lpstr>
      <vt:lpstr>The VVPAT system with carrying case consists of following list of items</vt:lpstr>
      <vt:lpstr>VVPAT Carrying Case</vt:lpstr>
      <vt:lpstr>Exploded View of the VVPAT - 1</vt:lpstr>
      <vt:lpstr>Exploded View of the VVPAT - 2</vt:lpstr>
      <vt:lpstr>Exploded View of the VVPAT - 3</vt:lpstr>
      <vt:lpstr>Slide 33</vt:lpstr>
      <vt:lpstr>Slide 34</vt:lpstr>
      <vt:lpstr>VVPAT System</vt:lpstr>
      <vt:lpstr>Ballot Slip Viewing Window</vt:lpstr>
      <vt:lpstr>Special Features of the VVPAT  Knob</vt:lpstr>
      <vt:lpstr>Operations of VVPAT</vt:lpstr>
      <vt:lpstr>Relative Placement of CU, BU and VVPAT - 1</vt:lpstr>
      <vt:lpstr>Battery Pack Installation</vt:lpstr>
      <vt:lpstr>Paper Roll Installation - 1</vt:lpstr>
      <vt:lpstr>Paper Roll Installation - 2</vt:lpstr>
      <vt:lpstr>Power-ON Sequence of VVPAT - 1</vt:lpstr>
      <vt:lpstr>Power-ON Sequence of VVPAT - 2</vt:lpstr>
      <vt:lpstr>Sealing of Paper Roll Compartment</vt:lpstr>
      <vt:lpstr>Sealing of Ballot Slips Compartment</vt:lpstr>
      <vt:lpstr>Sealing of Carrying Case</vt:lpstr>
      <vt:lpstr>COMMISSIONING OF VVPAT BY RETURNING OFFICER (RO) - 1</vt:lpstr>
      <vt:lpstr>COMMISSIONING OF VVPAT BY RETURNING OFFICER (RO) - 2</vt:lpstr>
      <vt:lpstr>Setting up of VVPAT by PrO at Polling Station</vt:lpstr>
      <vt:lpstr>VVPAT Ballot Slip Description</vt:lpstr>
      <vt:lpstr>VVPAT – M3 – POST – Report Description</vt:lpstr>
      <vt:lpstr>VVPAT – M3 – POST – Report Description</vt:lpstr>
      <vt:lpstr>VVPAT Diagnostics Reports Description - 1</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EVM &amp; VVPAT (M3)</dc:title>
  <dc:creator>basic</dc:creator>
  <cp:lastModifiedBy>Prant</cp:lastModifiedBy>
  <cp:revision>195</cp:revision>
  <dcterms:modified xsi:type="dcterms:W3CDTF">2021-10-07T10:13:37Z</dcterms:modified>
</cp:coreProperties>
</file>