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70"/>
  </p:notesMasterIdLst>
  <p:sldIdLst>
    <p:sldId id="344" r:id="rId2"/>
    <p:sldId id="321" r:id="rId3"/>
    <p:sldId id="322" r:id="rId4"/>
    <p:sldId id="323" r:id="rId5"/>
    <p:sldId id="284" r:id="rId6"/>
    <p:sldId id="314" r:id="rId7"/>
    <p:sldId id="303" r:id="rId8"/>
    <p:sldId id="345" r:id="rId9"/>
    <p:sldId id="358" r:id="rId10"/>
    <p:sldId id="348" r:id="rId11"/>
    <p:sldId id="349" r:id="rId12"/>
    <p:sldId id="350" r:id="rId13"/>
    <p:sldId id="352" r:id="rId14"/>
    <p:sldId id="353" r:id="rId15"/>
    <p:sldId id="354" r:id="rId16"/>
    <p:sldId id="355" r:id="rId17"/>
    <p:sldId id="324" r:id="rId18"/>
    <p:sldId id="315" r:id="rId19"/>
    <p:sldId id="285" r:id="rId20"/>
    <p:sldId id="273" r:id="rId21"/>
    <p:sldId id="286" r:id="rId22"/>
    <p:sldId id="275" r:id="rId23"/>
    <p:sldId id="282" r:id="rId24"/>
    <p:sldId id="287" r:id="rId25"/>
    <p:sldId id="335" r:id="rId26"/>
    <p:sldId id="339" r:id="rId27"/>
    <p:sldId id="258" r:id="rId28"/>
    <p:sldId id="259" r:id="rId29"/>
    <p:sldId id="289" r:id="rId30"/>
    <p:sldId id="292" r:id="rId31"/>
    <p:sldId id="337" r:id="rId32"/>
    <p:sldId id="336" r:id="rId33"/>
    <p:sldId id="338" r:id="rId34"/>
    <p:sldId id="261" r:id="rId35"/>
    <p:sldId id="263" r:id="rId36"/>
    <p:sldId id="294" r:id="rId37"/>
    <p:sldId id="327"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40" r:id="rId55"/>
    <p:sldId id="300" r:id="rId56"/>
    <p:sldId id="332" r:id="rId57"/>
    <p:sldId id="301" r:id="rId58"/>
    <p:sldId id="302" r:id="rId59"/>
    <p:sldId id="318" r:id="rId60"/>
    <p:sldId id="320" r:id="rId61"/>
    <p:sldId id="341" r:id="rId62"/>
    <p:sldId id="272" r:id="rId63"/>
    <p:sldId id="271" r:id="rId64"/>
    <p:sldId id="270" r:id="rId65"/>
    <p:sldId id="356" r:id="rId66"/>
    <p:sldId id="357" r:id="rId67"/>
    <p:sldId id="325" r:id="rId68"/>
    <p:sldId id="33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FFF1C5"/>
    <a:srgbClr val="FFFCF3"/>
    <a:srgbClr val="F0FDFE"/>
    <a:srgbClr val="002776"/>
    <a:srgbClr val="FFECAF"/>
    <a:srgbClr val="FFE389"/>
    <a:srgbClr val="FCEEF9"/>
    <a:srgbClr val="F4C8EC"/>
    <a:srgbClr val="F7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872" autoAdjust="0"/>
    <p:restoredTop sz="99565" autoAdjust="0"/>
  </p:normalViewPr>
  <p:slideViewPr>
    <p:cSldViewPr>
      <p:cViewPr>
        <p:scale>
          <a:sx n="70" d="100"/>
          <a:sy n="70" d="100"/>
        </p:scale>
        <p:origin x="-2538"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95CD2-A836-4E03-9925-DB936DB7827E}"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n-IN"/>
        </a:p>
      </dgm:t>
    </dgm:pt>
    <dgm:pt modelId="{7637E4BC-E2B8-4AAD-8626-1FF13E57E294}">
      <dgm:prSet phldrT="[Text]"/>
      <dgm:spPr>
        <a:solidFill>
          <a:schemeClr val="accent1">
            <a:alpha val="30000"/>
          </a:schemeClr>
        </a:solidFill>
      </dgm:spPr>
      <dgm:t>
        <a:bodyPr/>
        <a:lstStyle/>
        <a:p>
          <a:pPr algn="l"/>
          <a:r>
            <a:rPr lang="en-IN" b="1" u="none" dirty="0">
              <a:solidFill>
                <a:schemeClr val="tx1"/>
              </a:solidFill>
              <a:latin typeface="Roboto Condensed"/>
            </a:rPr>
            <a:t>Electronic Voting (Fully /Partially)</a:t>
          </a:r>
        </a:p>
      </dgm:t>
    </dgm:pt>
    <dgm:pt modelId="{61858035-85F7-4094-B7E2-C3FEAE78C298}" type="parTrans" cxnId="{93014729-520D-4395-8A4B-F54B02A7CA7A}">
      <dgm:prSet/>
      <dgm:spPr/>
      <dgm:t>
        <a:bodyPr/>
        <a:lstStyle/>
        <a:p>
          <a:endParaRPr lang="en-IN"/>
        </a:p>
      </dgm:t>
    </dgm:pt>
    <dgm:pt modelId="{9D79BA63-A817-48BF-851E-84A1A9972512}" type="sibTrans" cxnId="{93014729-520D-4395-8A4B-F54B02A7CA7A}">
      <dgm:prSet/>
      <dgm:spPr/>
      <dgm:t>
        <a:bodyPr/>
        <a:lstStyle/>
        <a:p>
          <a:endParaRPr lang="en-IN"/>
        </a:p>
      </dgm:t>
    </dgm:pt>
    <dgm:pt modelId="{A5711E59-7D95-4C91-B960-D2D238577B1A}">
      <dgm:prSet phldrT="[Text]"/>
      <dgm:spPr>
        <a:solidFill>
          <a:schemeClr val="accent1">
            <a:alpha val="30000"/>
          </a:schemeClr>
        </a:solidFill>
      </dgm:spPr>
      <dgm:t>
        <a:bodyPr/>
        <a:lstStyle/>
        <a:p>
          <a:pPr algn="just"/>
          <a:r>
            <a:rPr lang="en-IN" b="1" u="none" dirty="0" smtClean="0">
              <a:solidFill>
                <a:srgbClr val="FF0000"/>
              </a:solidFill>
              <a:latin typeface="Roboto Condensed"/>
            </a:rPr>
            <a:t>18 </a:t>
          </a:r>
          <a:r>
            <a:rPr lang="en-IN" b="1" u="none" dirty="0">
              <a:solidFill>
                <a:srgbClr val="FF0000"/>
              </a:solidFill>
              <a:latin typeface="Roboto Condensed"/>
            </a:rPr>
            <a:t>Countries </a:t>
          </a:r>
          <a:r>
            <a:rPr lang="en-IN" b="1" dirty="0">
              <a:solidFill>
                <a:schemeClr val="tx1"/>
              </a:solidFill>
              <a:latin typeface="Roboto Condensed"/>
            </a:rPr>
            <a:t>using electronic voting in some form through EVMs (Direct Recording Machines), some with Paper Trail.</a:t>
          </a:r>
        </a:p>
      </dgm:t>
    </dgm:pt>
    <dgm:pt modelId="{B11DD9A4-685B-4339-A8DF-2A937F86AE33}" type="parTrans" cxnId="{5198A35A-564B-4F15-9547-983BCB7DC2DB}">
      <dgm:prSet/>
      <dgm:spPr/>
      <dgm:t>
        <a:bodyPr/>
        <a:lstStyle/>
        <a:p>
          <a:endParaRPr lang="en-IN"/>
        </a:p>
      </dgm:t>
    </dgm:pt>
    <dgm:pt modelId="{A4515210-BD47-4FE8-95E9-9E70B18805B9}" type="sibTrans" cxnId="{5198A35A-564B-4F15-9547-983BCB7DC2DB}">
      <dgm:prSet/>
      <dgm:spPr/>
      <dgm:t>
        <a:bodyPr/>
        <a:lstStyle/>
        <a:p>
          <a:endParaRPr lang="en-IN"/>
        </a:p>
      </dgm:t>
    </dgm:pt>
    <dgm:pt modelId="{1C1B0D10-5160-4855-A5F7-B3FDBF55B329}">
      <dgm:prSet phldrT="[Text]"/>
      <dgm:spPr>
        <a:solidFill>
          <a:schemeClr val="accent1">
            <a:alpha val="30000"/>
          </a:schemeClr>
        </a:solidFill>
      </dgm:spPr>
      <dgm:t>
        <a:bodyPr/>
        <a:lstStyle/>
        <a:p>
          <a:pPr algn="just"/>
          <a:r>
            <a:rPr lang="en-IN" b="1" dirty="0">
              <a:solidFill>
                <a:schemeClr val="tx1"/>
              </a:solidFill>
              <a:latin typeface="Roboto Condensed"/>
            </a:rPr>
            <a:t>India, USA,</a:t>
          </a:r>
          <a:r>
            <a:rPr lang="en-IN" b="1" baseline="0" dirty="0">
              <a:solidFill>
                <a:schemeClr val="tx1"/>
              </a:solidFill>
              <a:latin typeface="Roboto Condensed"/>
            </a:rPr>
            <a:t> </a:t>
          </a:r>
          <a:r>
            <a:rPr lang="en-IN" b="1" dirty="0">
              <a:solidFill>
                <a:schemeClr val="tx1"/>
              </a:solidFill>
              <a:latin typeface="Roboto Condensed"/>
            </a:rPr>
            <a:t>Canada, Australia, Belgium, Bulgaria, Italy, Switzerland, Mexico, Brazil, Chile, Peru, Venezuela, Armenia, Namibia, Nepal, Bhutan, Bangladesh.</a:t>
          </a:r>
        </a:p>
      </dgm:t>
    </dgm:pt>
    <dgm:pt modelId="{0BB83B62-0DCC-4746-9B1E-F04BC325C895}" type="parTrans" cxnId="{8480A761-7C42-4AFE-A54B-82AC0DE5E8E3}">
      <dgm:prSet/>
      <dgm:spPr/>
      <dgm:t>
        <a:bodyPr/>
        <a:lstStyle/>
        <a:p>
          <a:endParaRPr lang="en-IN"/>
        </a:p>
      </dgm:t>
    </dgm:pt>
    <dgm:pt modelId="{6B11B3FB-0644-45C1-9C52-1C63EBB3DE72}" type="sibTrans" cxnId="{8480A761-7C42-4AFE-A54B-82AC0DE5E8E3}">
      <dgm:prSet/>
      <dgm:spPr/>
      <dgm:t>
        <a:bodyPr/>
        <a:lstStyle/>
        <a:p>
          <a:endParaRPr lang="en-IN"/>
        </a:p>
      </dgm:t>
    </dgm:pt>
    <dgm:pt modelId="{6EB338D9-730E-4074-B3F0-7870C9D2D2E7}">
      <dgm:prSet phldrT="[Text]"/>
      <dgm:spPr>
        <a:solidFill>
          <a:schemeClr val="accent1">
            <a:alpha val="30000"/>
          </a:schemeClr>
        </a:solidFill>
      </dgm:spPr>
      <dgm:t>
        <a:bodyPr/>
        <a:lstStyle/>
        <a:p>
          <a:pPr algn="l"/>
          <a:r>
            <a:rPr lang="en-IN" b="1" u="none" dirty="0">
              <a:solidFill>
                <a:schemeClr val="tx1"/>
              </a:solidFill>
              <a:latin typeface="Roboto Condensed"/>
            </a:rPr>
            <a:t>Electronic Counting</a:t>
          </a:r>
        </a:p>
      </dgm:t>
    </dgm:pt>
    <dgm:pt modelId="{F04A122C-4BCC-4342-A237-D9A285890E36}" type="parTrans" cxnId="{4B0A42DC-DD1B-4CDA-BF05-CB0C2C581DDD}">
      <dgm:prSet/>
      <dgm:spPr/>
      <dgm:t>
        <a:bodyPr/>
        <a:lstStyle/>
        <a:p>
          <a:endParaRPr lang="en-IN"/>
        </a:p>
      </dgm:t>
    </dgm:pt>
    <dgm:pt modelId="{F372C428-EDD2-46E8-B386-DA414E7F5B5C}" type="sibTrans" cxnId="{4B0A42DC-DD1B-4CDA-BF05-CB0C2C581DDD}">
      <dgm:prSet/>
      <dgm:spPr/>
      <dgm:t>
        <a:bodyPr/>
        <a:lstStyle/>
        <a:p>
          <a:endParaRPr lang="en-IN"/>
        </a:p>
      </dgm:t>
    </dgm:pt>
    <dgm:pt modelId="{7B954787-6F04-4E12-A7AC-9A8A4E9C71D4}">
      <dgm:prSet phldrT="[Text]"/>
      <dgm:spPr>
        <a:solidFill>
          <a:schemeClr val="accent1">
            <a:alpha val="30000"/>
          </a:schemeClr>
        </a:solidFill>
      </dgm:spPr>
      <dgm:t>
        <a:bodyPr/>
        <a:lstStyle/>
        <a:p>
          <a:pPr algn="just"/>
          <a:r>
            <a:rPr lang="en-IN" b="1" u="none" dirty="0">
              <a:solidFill>
                <a:srgbClr val="FF0000"/>
              </a:solidFill>
              <a:latin typeface="Roboto Condensed"/>
            </a:rPr>
            <a:t>13 Countries </a:t>
          </a:r>
          <a:r>
            <a:rPr lang="en-IN" b="1" u="none" dirty="0">
              <a:solidFill>
                <a:schemeClr val="tx1"/>
              </a:solidFill>
              <a:latin typeface="Roboto Condensed"/>
            </a:rPr>
            <a:t>are </a:t>
          </a:r>
          <a:r>
            <a:rPr lang="en-IN" b="1" dirty="0">
              <a:solidFill>
                <a:schemeClr val="tx1"/>
              </a:solidFill>
              <a:latin typeface="Roboto Condensed"/>
            </a:rPr>
            <a:t>using e-technology for counting of votes</a:t>
          </a:r>
        </a:p>
      </dgm:t>
    </dgm:pt>
    <dgm:pt modelId="{033A03C5-7F2A-4096-A326-C8D2E1D1E39A}" type="parTrans" cxnId="{E9A238D8-C8C0-4501-AE18-54D66FA29C95}">
      <dgm:prSet/>
      <dgm:spPr/>
      <dgm:t>
        <a:bodyPr/>
        <a:lstStyle/>
        <a:p>
          <a:endParaRPr lang="en-IN"/>
        </a:p>
      </dgm:t>
    </dgm:pt>
    <dgm:pt modelId="{3E91B09B-1D41-4412-8E6E-3A9EB9B2569A}" type="sibTrans" cxnId="{E9A238D8-C8C0-4501-AE18-54D66FA29C95}">
      <dgm:prSet/>
      <dgm:spPr/>
      <dgm:t>
        <a:bodyPr/>
        <a:lstStyle/>
        <a:p>
          <a:endParaRPr lang="en-IN"/>
        </a:p>
      </dgm:t>
    </dgm:pt>
    <dgm:pt modelId="{330CEB21-E28F-4965-A7A3-5F851EC78C37}">
      <dgm:prSet phldrT="[Text]"/>
      <dgm:spPr>
        <a:solidFill>
          <a:schemeClr val="accent1">
            <a:alpha val="30000"/>
          </a:schemeClr>
        </a:solidFill>
      </dgm:spPr>
      <dgm:t>
        <a:bodyPr/>
        <a:lstStyle/>
        <a:p>
          <a:pPr algn="just"/>
          <a:r>
            <a:rPr lang="en-IN" b="1" dirty="0">
              <a:solidFill>
                <a:schemeClr val="tx1"/>
              </a:solidFill>
              <a:latin typeface="Roboto Condensed"/>
            </a:rPr>
            <a:t>Argentina, Brazil, Venezuela, Dominican Republic, Lithuania, Bulgaria, Belgium, Australia, South Korea, Philippines, Mongolia, Bhutan, Namibia.</a:t>
          </a:r>
        </a:p>
      </dgm:t>
    </dgm:pt>
    <dgm:pt modelId="{5E045FAD-81AB-4C0F-B32D-0318EE6D28A3}" type="parTrans" cxnId="{FFDCB924-07B7-40A6-830C-5FEF0069EEE3}">
      <dgm:prSet/>
      <dgm:spPr/>
      <dgm:t>
        <a:bodyPr/>
        <a:lstStyle/>
        <a:p>
          <a:endParaRPr lang="en-US"/>
        </a:p>
      </dgm:t>
    </dgm:pt>
    <dgm:pt modelId="{CDF1A481-2688-4ACC-BE93-9391D8B9408A}" type="sibTrans" cxnId="{FFDCB924-07B7-40A6-830C-5FEF0069EEE3}">
      <dgm:prSet/>
      <dgm:spPr/>
      <dgm:t>
        <a:bodyPr/>
        <a:lstStyle/>
        <a:p>
          <a:endParaRPr lang="en-US"/>
        </a:p>
      </dgm:t>
    </dgm:pt>
    <dgm:pt modelId="{96B8835C-374E-41A0-8D6F-650B0F891269}" type="pres">
      <dgm:prSet presAssocID="{BDC95CD2-A836-4E03-9925-DB936DB7827E}" presName="linear" presStyleCnt="0">
        <dgm:presLayoutVars>
          <dgm:dir/>
          <dgm:resizeHandles val="exact"/>
        </dgm:presLayoutVars>
      </dgm:prSet>
      <dgm:spPr/>
      <dgm:t>
        <a:bodyPr/>
        <a:lstStyle/>
        <a:p>
          <a:endParaRPr lang="en-US"/>
        </a:p>
      </dgm:t>
    </dgm:pt>
    <dgm:pt modelId="{B86BEC58-6B0B-4987-9806-91DC4C98FC92}" type="pres">
      <dgm:prSet presAssocID="{7637E4BC-E2B8-4AAD-8626-1FF13E57E294}" presName="comp" presStyleCnt="0"/>
      <dgm:spPr/>
    </dgm:pt>
    <dgm:pt modelId="{5D3692B0-19EA-4495-9736-614376103AE0}" type="pres">
      <dgm:prSet presAssocID="{7637E4BC-E2B8-4AAD-8626-1FF13E57E294}" presName="box" presStyleLbl="node1" presStyleIdx="0" presStyleCnt="2" custScaleY="113001"/>
      <dgm:spPr/>
      <dgm:t>
        <a:bodyPr/>
        <a:lstStyle/>
        <a:p>
          <a:endParaRPr lang="en-US"/>
        </a:p>
      </dgm:t>
    </dgm:pt>
    <dgm:pt modelId="{0FE913D4-72B0-4F99-8C28-8BDF46F85C27}" type="pres">
      <dgm:prSet presAssocID="{7637E4BC-E2B8-4AAD-8626-1FF13E57E294}" presName="img" presStyleLbl="fgImgPlace1" presStyleIdx="0" presStyleCnt="2"/>
      <dgm:spPr>
        <a:blipFill rotWithShape="0">
          <a:blip xmlns:r="http://schemas.openxmlformats.org/officeDocument/2006/relationships" r:embed="rId1"/>
          <a:stretch>
            <a:fillRect/>
          </a:stretch>
        </a:blipFill>
      </dgm:spPr>
    </dgm:pt>
    <dgm:pt modelId="{6333CB52-9D5F-4512-BE69-E38471C12411}" type="pres">
      <dgm:prSet presAssocID="{7637E4BC-E2B8-4AAD-8626-1FF13E57E294}" presName="text" presStyleLbl="node1" presStyleIdx="0" presStyleCnt="2">
        <dgm:presLayoutVars>
          <dgm:bulletEnabled val="1"/>
        </dgm:presLayoutVars>
      </dgm:prSet>
      <dgm:spPr/>
      <dgm:t>
        <a:bodyPr/>
        <a:lstStyle/>
        <a:p>
          <a:endParaRPr lang="en-US"/>
        </a:p>
      </dgm:t>
    </dgm:pt>
    <dgm:pt modelId="{0928BBCA-CBE4-4008-833D-5C9DBD757243}" type="pres">
      <dgm:prSet presAssocID="{9D79BA63-A817-48BF-851E-84A1A9972512}" presName="spacer" presStyleCnt="0"/>
      <dgm:spPr/>
    </dgm:pt>
    <dgm:pt modelId="{A4DBBC8C-0125-4A85-9780-DBA692ABCD22}" type="pres">
      <dgm:prSet presAssocID="{6EB338D9-730E-4074-B3F0-7870C9D2D2E7}" presName="comp" presStyleCnt="0"/>
      <dgm:spPr/>
    </dgm:pt>
    <dgm:pt modelId="{4E4D3106-B000-4CEB-9BF4-740DC56E3C4A}" type="pres">
      <dgm:prSet presAssocID="{6EB338D9-730E-4074-B3F0-7870C9D2D2E7}" presName="box" presStyleLbl="node1" presStyleIdx="1" presStyleCnt="2"/>
      <dgm:spPr/>
      <dgm:t>
        <a:bodyPr/>
        <a:lstStyle/>
        <a:p>
          <a:endParaRPr lang="en-US"/>
        </a:p>
      </dgm:t>
    </dgm:pt>
    <dgm:pt modelId="{C8579AC4-C04B-4473-B409-2567A0AE8FF1}" type="pres">
      <dgm:prSet presAssocID="{6EB338D9-730E-4074-B3F0-7870C9D2D2E7}" presName="img" presStyleLbl="fgImgPlace1" presStyleIdx="1" presStyleCnt="2"/>
      <dgm:spPr>
        <a:blipFill rotWithShape="0">
          <a:blip xmlns:r="http://schemas.openxmlformats.org/officeDocument/2006/relationships" r:embed="rId2"/>
          <a:stretch>
            <a:fillRect/>
          </a:stretch>
        </a:blipFill>
      </dgm:spPr>
    </dgm:pt>
    <dgm:pt modelId="{170E476C-01CB-48FA-BCBF-051B196601A5}" type="pres">
      <dgm:prSet presAssocID="{6EB338D9-730E-4074-B3F0-7870C9D2D2E7}" presName="text" presStyleLbl="node1" presStyleIdx="1" presStyleCnt="2">
        <dgm:presLayoutVars>
          <dgm:bulletEnabled val="1"/>
        </dgm:presLayoutVars>
      </dgm:prSet>
      <dgm:spPr/>
      <dgm:t>
        <a:bodyPr/>
        <a:lstStyle/>
        <a:p>
          <a:endParaRPr lang="en-US"/>
        </a:p>
      </dgm:t>
    </dgm:pt>
  </dgm:ptLst>
  <dgm:cxnLst>
    <dgm:cxn modelId="{3D77F97B-4078-457A-83FF-542EC2A28FF5}" type="presOf" srcId="{7637E4BC-E2B8-4AAD-8626-1FF13E57E294}" destId="{6333CB52-9D5F-4512-BE69-E38471C12411}" srcOrd="1" destOrd="0" presId="urn:microsoft.com/office/officeart/2005/8/layout/vList4#1"/>
    <dgm:cxn modelId="{4B0A42DC-DD1B-4CDA-BF05-CB0C2C581DDD}" srcId="{BDC95CD2-A836-4E03-9925-DB936DB7827E}" destId="{6EB338D9-730E-4074-B3F0-7870C9D2D2E7}" srcOrd="1" destOrd="0" parTransId="{F04A122C-4BCC-4342-A237-D9A285890E36}" sibTransId="{F372C428-EDD2-46E8-B386-DA414E7F5B5C}"/>
    <dgm:cxn modelId="{72FC4CBB-01A0-4379-ABC7-CAB2AC113187}" type="presOf" srcId="{A5711E59-7D95-4C91-B960-D2D238577B1A}" destId="{6333CB52-9D5F-4512-BE69-E38471C12411}" srcOrd="1" destOrd="1" presId="urn:microsoft.com/office/officeart/2005/8/layout/vList4#1"/>
    <dgm:cxn modelId="{49041EC8-C39A-4F54-8427-244098706E4D}" type="presOf" srcId="{6EB338D9-730E-4074-B3F0-7870C9D2D2E7}" destId="{4E4D3106-B000-4CEB-9BF4-740DC56E3C4A}" srcOrd="0" destOrd="0" presId="urn:microsoft.com/office/officeart/2005/8/layout/vList4#1"/>
    <dgm:cxn modelId="{E9A238D8-C8C0-4501-AE18-54D66FA29C95}" srcId="{6EB338D9-730E-4074-B3F0-7870C9D2D2E7}" destId="{7B954787-6F04-4E12-A7AC-9A8A4E9C71D4}" srcOrd="0" destOrd="0" parTransId="{033A03C5-7F2A-4096-A326-C8D2E1D1E39A}" sibTransId="{3E91B09B-1D41-4412-8E6E-3A9EB9B2569A}"/>
    <dgm:cxn modelId="{2D83CCD3-32AA-412B-801F-8B122A30631D}" type="presOf" srcId="{1C1B0D10-5160-4855-A5F7-B3FDBF55B329}" destId="{5D3692B0-19EA-4495-9736-614376103AE0}" srcOrd="0" destOrd="2" presId="urn:microsoft.com/office/officeart/2005/8/layout/vList4#1"/>
    <dgm:cxn modelId="{FFDCB924-07B7-40A6-830C-5FEF0069EEE3}" srcId="{6EB338D9-730E-4074-B3F0-7870C9D2D2E7}" destId="{330CEB21-E28F-4965-A7A3-5F851EC78C37}" srcOrd="1" destOrd="0" parTransId="{5E045FAD-81AB-4C0F-B32D-0318EE6D28A3}" sibTransId="{CDF1A481-2688-4ACC-BE93-9391D8B9408A}"/>
    <dgm:cxn modelId="{B6291793-45CE-4393-A679-76A1AA67BDA3}" type="presOf" srcId="{BDC95CD2-A836-4E03-9925-DB936DB7827E}" destId="{96B8835C-374E-41A0-8D6F-650B0F891269}" srcOrd="0" destOrd="0" presId="urn:microsoft.com/office/officeart/2005/8/layout/vList4#1"/>
    <dgm:cxn modelId="{3D635568-11FE-4868-8EBB-6598DDC03D11}" type="presOf" srcId="{330CEB21-E28F-4965-A7A3-5F851EC78C37}" destId="{170E476C-01CB-48FA-BCBF-051B196601A5}" srcOrd="1" destOrd="2" presId="urn:microsoft.com/office/officeart/2005/8/layout/vList4#1"/>
    <dgm:cxn modelId="{70B0D51F-B412-47ED-9D79-5884A516735C}" type="presOf" srcId="{7637E4BC-E2B8-4AAD-8626-1FF13E57E294}" destId="{5D3692B0-19EA-4495-9736-614376103AE0}" srcOrd="0" destOrd="0" presId="urn:microsoft.com/office/officeart/2005/8/layout/vList4#1"/>
    <dgm:cxn modelId="{F6F6CC75-1ACE-4CD1-936F-CB7689BB5D14}" type="presOf" srcId="{6EB338D9-730E-4074-B3F0-7870C9D2D2E7}" destId="{170E476C-01CB-48FA-BCBF-051B196601A5}" srcOrd="1" destOrd="0" presId="urn:microsoft.com/office/officeart/2005/8/layout/vList4#1"/>
    <dgm:cxn modelId="{93014729-520D-4395-8A4B-F54B02A7CA7A}" srcId="{BDC95CD2-A836-4E03-9925-DB936DB7827E}" destId="{7637E4BC-E2B8-4AAD-8626-1FF13E57E294}" srcOrd="0" destOrd="0" parTransId="{61858035-85F7-4094-B7E2-C3FEAE78C298}" sibTransId="{9D79BA63-A817-48BF-851E-84A1A9972512}"/>
    <dgm:cxn modelId="{8023F743-32E9-4FAB-B357-A6522C6D0EA2}" type="presOf" srcId="{330CEB21-E28F-4965-A7A3-5F851EC78C37}" destId="{4E4D3106-B000-4CEB-9BF4-740DC56E3C4A}" srcOrd="0" destOrd="2" presId="urn:microsoft.com/office/officeart/2005/8/layout/vList4#1"/>
    <dgm:cxn modelId="{5198A35A-564B-4F15-9547-983BCB7DC2DB}" srcId="{7637E4BC-E2B8-4AAD-8626-1FF13E57E294}" destId="{A5711E59-7D95-4C91-B960-D2D238577B1A}" srcOrd="0" destOrd="0" parTransId="{B11DD9A4-685B-4339-A8DF-2A937F86AE33}" sibTransId="{A4515210-BD47-4FE8-95E9-9E70B18805B9}"/>
    <dgm:cxn modelId="{2DB9E76D-64E5-45A2-B911-8883BA959088}" type="presOf" srcId="{1C1B0D10-5160-4855-A5F7-B3FDBF55B329}" destId="{6333CB52-9D5F-4512-BE69-E38471C12411}" srcOrd="1" destOrd="2" presId="urn:microsoft.com/office/officeart/2005/8/layout/vList4#1"/>
    <dgm:cxn modelId="{3E1BBC92-BCDB-4DDC-AFAA-E85D26D4F4BC}" type="presOf" srcId="{A5711E59-7D95-4C91-B960-D2D238577B1A}" destId="{5D3692B0-19EA-4495-9736-614376103AE0}" srcOrd="0" destOrd="1" presId="urn:microsoft.com/office/officeart/2005/8/layout/vList4#1"/>
    <dgm:cxn modelId="{369BDCC5-317E-4CEC-AE58-9BE2EC2FCDB0}" type="presOf" srcId="{7B954787-6F04-4E12-A7AC-9A8A4E9C71D4}" destId="{170E476C-01CB-48FA-BCBF-051B196601A5}" srcOrd="1" destOrd="1" presId="urn:microsoft.com/office/officeart/2005/8/layout/vList4#1"/>
    <dgm:cxn modelId="{EB5E5A53-A653-4602-9149-16AF0900958F}" type="presOf" srcId="{7B954787-6F04-4E12-A7AC-9A8A4E9C71D4}" destId="{4E4D3106-B000-4CEB-9BF4-740DC56E3C4A}" srcOrd="0" destOrd="1" presId="urn:microsoft.com/office/officeart/2005/8/layout/vList4#1"/>
    <dgm:cxn modelId="{8480A761-7C42-4AFE-A54B-82AC0DE5E8E3}" srcId="{7637E4BC-E2B8-4AAD-8626-1FF13E57E294}" destId="{1C1B0D10-5160-4855-A5F7-B3FDBF55B329}" srcOrd="1" destOrd="0" parTransId="{0BB83B62-0DCC-4746-9B1E-F04BC325C895}" sibTransId="{6B11B3FB-0644-45C1-9C52-1C63EBB3DE72}"/>
    <dgm:cxn modelId="{B2666A8A-F0DE-4CC3-B5F3-F2EAF0E8EB67}" type="presParOf" srcId="{96B8835C-374E-41A0-8D6F-650B0F891269}" destId="{B86BEC58-6B0B-4987-9806-91DC4C98FC92}" srcOrd="0" destOrd="0" presId="urn:microsoft.com/office/officeart/2005/8/layout/vList4#1"/>
    <dgm:cxn modelId="{F72E27E4-5563-4A9B-8882-C5E036E60D3D}" type="presParOf" srcId="{B86BEC58-6B0B-4987-9806-91DC4C98FC92}" destId="{5D3692B0-19EA-4495-9736-614376103AE0}" srcOrd="0" destOrd="0" presId="urn:microsoft.com/office/officeart/2005/8/layout/vList4#1"/>
    <dgm:cxn modelId="{4BEC6C53-47BF-4572-A6B4-381E8FF4568A}" type="presParOf" srcId="{B86BEC58-6B0B-4987-9806-91DC4C98FC92}" destId="{0FE913D4-72B0-4F99-8C28-8BDF46F85C27}" srcOrd="1" destOrd="0" presId="urn:microsoft.com/office/officeart/2005/8/layout/vList4#1"/>
    <dgm:cxn modelId="{FA0B0181-A0EF-4FBD-87EB-FF6AB93A6651}" type="presParOf" srcId="{B86BEC58-6B0B-4987-9806-91DC4C98FC92}" destId="{6333CB52-9D5F-4512-BE69-E38471C12411}" srcOrd="2" destOrd="0" presId="urn:microsoft.com/office/officeart/2005/8/layout/vList4#1"/>
    <dgm:cxn modelId="{9B287F52-0531-4245-B69C-2599BABE268A}" type="presParOf" srcId="{96B8835C-374E-41A0-8D6F-650B0F891269}" destId="{0928BBCA-CBE4-4008-833D-5C9DBD757243}" srcOrd="1" destOrd="0" presId="urn:microsoft.com/office/officeart/2005/8/layout/vList4#1"/>
    <dgm:cxn modelId="{8B2DB6D8-B3D9-4191-B0FC-F7F89D2691A6}" type="presParOf" srcId="{96B8835C-374E-41A0-8D6F-650B0F891269}" destId="{A4DBBC8C-0125-4A85-9780-DBA692ABCD22}" srcOrd="2" destOrd="0" presId="urn:microsoft.com/office/officeart/2005/8/layout/vList4#1"/>
    <dgm:cxn modelId="{85DCE84A-C68C-42D7-9B3C-D3A64C412DF5}" type="presParOf" srcId="{A4DBBC8C-0125-4A85-9780-DBA692ABCD22}" destId="{4E4D3106-B000-4CEB-9BF4-740DC56E3C4A}" srcOrd="0" destOrd="0" presId="urn:microsoft.com/office/officeart/2005/8/layout/vList4#1"/>
    <dgm:cxn modelId="{FF0DDE41-69B8-4996-AF42-55C9FEA73002}" type="presParOf" srcId="{A4DBBC8C-0125-4A85-9780-DBA692ABCD22}" destId="{C8579AC4-C04B-4473-B409-2567A0AE8FF1}" srcOrd="1" destOrd="0" presId="urn:microsoft.com/office/officeart/2005/8/layout/vList4#1"/>
    <dgm:cxn modelId="{AD4AAB1D-69C1-48DA-8936-147463A85381}" type="presParOf" srcId="{A4DBBC8C-0125-4A85-9780-DBA692ABCD22}" destId="{170E476C-01CB-48FA-BCBF-051B196601A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6F7E9-3C3F-DF48-8B1F-85B1D3FFA26A}" type="doc">
      <dgm:prSet loTypeId="urn:microsoft.com/office/officeart/2005/8/layout/default#4" loCatId="" qsTypeId="urn:microsoft.com/office/officeart/2005/8/quickstyle/simple4" qsCatId="simple" csTypeId="urn:microsoft.com/office/officeart/2005/8/colors/colorful2" csCatId="colorful" phldr="1"/>
      <dgm:spPr/>
      <dgm:t>
        <a:bodyPr/>
        <a:lstStyle/>
        <a:p>
          <a:endParaRPr lang="en-US"/>
        </a:p>
      </dgm:t>
    </dgm:pt>
    <dgm:pt modelId="{B2777398-C8C8-2F43-8DC7-E413044F70FC}">
      <dgm:prSet custT="1"/>
      <dgm:spPr>
        <a:solidFill>
          <a:schemeClr val="accent5">
            <a:lumMod val="60000"/>
            <a:lumOff val="40000"/>
          </a:schemeClr>
        </a:solidFill>
      </dgm:spPr>
      <dgm:t>
        <a:bodyPr/>
        <a:lstStyle/>
        <a:p>
          <a:pPr rtl="0"/>
          <a:r>
            <a:rPr lang="en-US" sz="1800" b="1" dirty="0" smtClean="0">
              <a:solidFill>
                <a:srgbClr val="000000"/>
              </a:solidFill>
              <a:latin typeface="Cambria" pitchFamily="18" charset="0"/>
              <a:ea typeface="Cambria" pitchFamily="18" charset="0"/>
            </a:rPr>
            <a:t>EVMs to be distributed sequentially, </a:t>
          </a:r>
          <a:r>
            <a:rPr lang="en-US" sz="1800" b="1" dirty="0" err="1" smtClean="0">
              <a:solidFill>
                <a:srgbClr val="000000"/>
              </a:solidFill>
              <a:latin typeface="Cambria" pitchFamily="18" charset="0"/>
              <a:ea typeface="Cambria" pitchFamily="18" charset="0"/>
            </a:rPr>
            <a:t>i.e</a:t>
          </a:r>
          <a:r>
            <a:rPr lang="en-US" sz="1800" b="1" dirty="0" smtClean="0">
              <a:solidFill>
                <a:srgbClr val="000000"/>
              </a:solidFill>
              <a:latin typeface="Cambria" pitchFamily="18" charset="0"/>
              <a:ea typeface="Cambria" pitchFamily="18" charset="0"/>
            </a:rPr>
            <a:t> </a:t>
          </a:r>
          <a:r>
            <a:rPr lang="en-US" sz="1800" b="1" dirty="0" smtClean="0">
              <a:solidFill>
                <a:schemeClr val="bg1"/>
              </a:solidFill>
              <a:latin typeface="Cambria" pitchFamily="18" charset="0"/>
              <a:ea typeface="Cambria" pitchFamily="18" charset="0"/>
            </a:rPr>
            <a:t>PS no. 1 to Table 1 and so on. </a:t>
          </a:r>
          <a:r>
            <a:rPr lang="en-US" sz="1800" b="1" dirty="0" smtClean="0">
              <a:solidFill>
                <a:srgbClr val="000000"/>
              </a:solidFill>
              <a:latin typeface="Cambria" pitchFamily="18" charset="0"/>
              <a:ea typeface="Cambria" pitchFamily="18" charset="0"/>
            </a:rPr>
            <a:t>Nodal officer to ensure.</a:t>
          </a:r>
          <a:endParaRPr lang="en-US" sz="1800" b="1" dirty="0">
            <a:solidFill>
              <a:srgbClr val="000000"/>
            </a:solidFill>
            <a:latin typeface="Cambria" pitchFamily="18" charset="0"/>
            <a:ea typeface="Cambria" pitchFamily="18" charset="0"/>
          </a:endParaRPr>
        </a:p>
      </dgm:t>
    </dgm:pt>
    <dgm:pt modelId="{B1669097-FAF5-8047-B86B-8FBAC57BF7D7}" type="parTrans" cxnId="{84899752-56BE-284A-A5DA-87FED30B55A8}">
      <dgm:prSet/>
      <dgm:spPr/>
      <dgm:t>
        <a:bodyPr/>
        <a:lstStyle/>
        <a:p>
          <a:endParaRPr lang="en-US" sz="1800" b="1">
            <a:solidFill>
              <a:srgbClr val="000000"/>
            </a:solidFill>
          </a:endParaRPr>
        </a:p>
      </dgm:t>
    </dgm:pt>
    <dgm:pt modelId="{C2BFA899-F49C-8F4A-A6A3-9E2E51662FE9}" type="sibTrans" cxnId="{84899752-56BE-284A-A5DA-87FED30B55A8}">
      <dgm:prSet/>
      <dgm:spPr/>
      <dgm:t>
        <a:bodyPr/>
        <a:lstStyle/>
        <a:p>
          <a:endParaRPr lang="en-US" sz="1800" b="1">
            <a:solidFill>
              <a:srgbClr val="000000"/>
            </a:solidFill>
          </a:endParaRPr>
        </a:p>
      </dgm:t>
    </dgm:pt>
    <dgm:pt modelId="{379773BA-2F05-304D-BA3A-F21E49FDC088}">
      <dgm:prSet custT="1"/>
      <dgm:spPr/>
      <dgm:t>
        <a:bodyPr/>
        <a:lstStyle/>
        <a:p>
          <a:pPr rtl="0"/>
          <a:r>
            <a:rPr lang="en-US" sz="1800" b="1" dirty="0" smtClean="0">
              <a:solidFill>
                <a:srgbClr val="000000"/>
              </a:solidFill>
              <a:latin typeface="Cambria" pitchFamily="18" charset="0"/>
              <a:ea typeface="Cambria" pitchFamily="18" charset="0"/>
            </a:rPr>
            <a:t>Keep account of such distribution with you</a:t>
          </a:r>
          <a:endParaRPr lang="en-US" sz="1800" b="1" dirty="0">
            <a:solidFill>
              <a:srgbClr val="000000"/>
            </a:solidFill>
            <a:latin typeface="Cambria" pitchFamily="18" charset="0"/>
            <a:ea typeface="Cambria" pitchFamily="18" charset="0"/>
          </a:endParaRPr>
        </a:p>
      </dgm:t>
    </dgm:pt>
    <dgm:pt modelId="{AC7E8033-0069-2C4F-BF23-BEF7FFFC240B}" type="parTrans" cxnId="{3A3230E6-3859-C34B-96B0-C9CBE21F70CD}">
      <dgm:prSet/>
      <dgm:spPr/>
      <dgm:t>
        <a:bodyPr/>
        <a:lstStyle/>
        <a:p>
          <a:endParaRPr lang="en-US" sz="1800" b="1">
            <a:solidFill>
              <a:srgbClr val="000000"/>
            </a:solidFill>
          </a:endParaRPr>
        </a:p>
      </dgm:t>
    </dgm:pt>
    <dgm:pt modelId="{902B6199-B680-4147-80A6-9EBA49924F97}" type="sibTrans" cxnId="{3A3230E6-3859-C34B-96B0-C9CBE21F70CD}">
      <dgm:prSet/>
      <dgm:spPr/>
      <dgm:t>
        <a:bodyPr/>
        <a:lstStyle/>
        <a:p>
          <a:endParaRPr lang="en-US" sz="1800" b="1">
            <a:solidFill>
              <a:srgbClr val="000000"/>
            </a:solidFill>
          </a:endParaRPr>
        </a:p>
      </dgm:t>
    </dgm:pt>
    <dgm:pt modelId="{876677D2-7C1C-8C46-A42A-AC876D4E57C6}">
      <dgm:prSet custT="1"/>
      <dgm:spPr>
        <a:solidFill>
          <a:schemeClr val="accent3">
            <a:lumMod val="75000"/>
          </a:schemeClr>
        </a:solidFill>
      </dgm:spPr>
      <dgm:t>
        <a:bodyPr/>
        <a:lstStyle/>
        <a:p>
          <a:pPr rtl="0"/>
          <a:r>
            <a:rPr lang="en-US" sz="1800" b="1" dirty="0" smtClean="0">
              <a:solidFill>
                <a:schemeClr val="tx1"/>
              </a:solidFill>
              <a:latin typeface="Cambria" pitchFamily="18" charset="0"/>
              <a:ea typeface="Cambria" pitchFamily="18" charset="0"/>
            </a:rPr>
            <a:t>Along with </a:t>
          </a:r>
          <a:r>
            <a:rPr lang="en-US" sz="1800" b="1" dirty="0" smtClean="0">
              <a:solidFill>
                <a:schemeClr val="bg1"/>
              </a:solidFill>
              <a:latin typeface="Cambria" pitchFamily="18" charset="0"/>
              <a:ea typeface="Cambria" pitchFamily="18" charset="0"/>
            </a:rPr>
            <a:t>CU, sealed cover containing Form 17C</a:t>
          </a:r>
          <a:r>
            <a:rPr lang="en-US" sz="1800" b="1" dirty="0" smtClean="0">
              <a:solidFill>
                <a:schemeClr val="tx1"/>
              </a:solidFill>
              <a:latin typeface="Cambria" pitchFamily="18" charset="0"/>
              <a:ea typeface="Cambria" pitchFamily="18" charset="0"/>
            </a:rPr>
            <a:t> (Account of Votes) to be brought to counting table</a:t>
          </a:r>
          <a:r>
            <a:rPr lang="en-US" sz="1800" b="1" dirty="0" smtClean="0">
              <a:solidFill>
                <a:schemeClr val="tx1"/>
              </a:solidFill>
            </a:rPr>
            <a:t>. </a:t>
          </a:r>
          <a:endParaRPr lang="en-US" sz="1800" b="1" dirty="0">
            <a:solidFill>
              <a:srgbClr val="000000"/>
            </a:solidFill>
          </a:endParaRPr>
        </a:p>
      </dgm:t>
    </dgm:pt>
    <dgm:pt modelId="{13EC93E4-6A0C-9947-AC10-6B2BBD82C931}" type="parTrans" cxnId="{9D1EA420-93D3-A64F-92BD-0E2121F6A4A4}">
      <dgm:prSet/>
      <dgm:spPr/>
      <dgm:t>
        <a:bodyPr/>
        <a:lstStyle/>
        <a:p>
          <a:endParaRPr lang="en-US" sz="1800" b="1">
            <a:solidFill>
              <a:srgbClr val="000000"/>
            </a:solidFill>
          </a:endParaRPr>
        </a:p>
      </dgm:t>
    </dgm:pt>
    <dgm:pt modelId="{23040B1F-2DBC-294F-A444-7F71F56EFDBA}" type="sibTrans" cxnId="{9D1EA420-93D3-A64F-92BD-0E2121F6A4A4}">
      <dgm:prSet/>
      <dgm:spPr/>
      <dgm:t>
        <a:bodyPr/>
        <a:lstStyle/>
        <a:p>
          <a:endParaRPr lang="en-US" sz="1800" b="1">
            <a:solidFill>
              <a:srgbClr val="000000"/>
            </a:solidFill>
          </a:endParaRPr>
        </a:p>
      </dgm:t>
    </dgm:pt>
    <dgm:pt modelId="{BD748269-27C0-0E46-9880-B0800D3BEAE1}">
      <dgm:prSet custT="1"/>
      <dgm:spPr>
        <a:solidFill>
          <a:schemeClr val="accent1">
            <a:lumMod val="20000"/>
            <a:lumOff val="80000"/>
          </a:schemeClr>
        </a:solidFill>
      </dgm:spPr>
      <dgm:t>
        <a:bodyPr/>
        <a:lstStyle/>
        <a:p>
          <a:pPr rtl="0"/>
          <a:r>
            <a:rPr lang="en-US" sz="1800" b="1" dirty="0" smtClean="0">
              <a:solidFill>
                <a:schemeClr val="tx1"/>
              </a:solidFill>
              <a:latin typeface="Cambria" pitchFamily="18" charset="0"/>
              <a:ea typeface="Cambria" pitchFamily="18" charset="0"/>
            </a:rPr>
            <a:t>Remove the seals from carrying case, take out CU. Place on table for </a:t>
          </a:r>
          <a:r>
            <a:rPr lang="en-US" sz="1800" b="1" dirty="0" smtClean="0">
              <a:solidFill>
                <a:srgbClr val="FF0000"/>
              </a:solidFill>
              <a:latin typeface="Cambria" pitchFamily="18" charset="0"/>
              <a:ea typeface="Cambria" pitchFamily="18" charset="0"/>
            </a:rPr>
            <a:t>inspection of seals by Candidates/ agents </a:t>
          </a:r>
          <a:r>
            <a:rPr lang="en-US" sz="1800" b="1" dirty="0" smtClean="0">
              <a:solidFill>
                <a:schemeClr val="tx1"/>
              </a:solidFill>
              <a:latin typeface="Cambria" pitchFamily="18" charset="0"/>
              <a:ea typeface="Cambria" pitchFamily="18" charset="0"/>
            </a:rPr>
            <a:t>before counting of votes. </a:t>
          </a:r>
          <a:endParaRPr lang="en-US" sz="1800" b="1" dirty="0">
            <a:solidFill>
              <a:srgbClr val="000000"/>
            </a:solidFill>
            <a:latin typeface="Cambria" pitchFamily="18" charset="0"/>
            <a:ea typeface="Cambria" pitchFamily="18" charset="0"/>
          </a:endParaRPr>
        </a:p>
      </dgm:t>
    </dgm:pt>
    <dgm:pt modelId="{2BD57D70-CC69-DA4C-ADF6-D9D52EF9D49B}" type="parTrans" cxnId="{AF6C8D4B-001F-C94B-991A-6D22C6016650}">
      <dgm:prSet/>
      <dgm:spPr/>
      <dgm:t>
        <a:bodyPr/>
        <a:lstStyle/>
        <a:p>
          <a:endParaRPr lang="en-US" sz="1800" b="1">
            <a:solidFill>
              <a:srgbClr val="000000"/>
            </a:solidFill>
          </a:endParaRPr>
        </a:p>
      </dgm:t>
    </dgm:pt>
    <dgm:pt modelId="{DED3B5EB-AA95-1C4D-BEA4-95DCA05DE6A3}" type="sibTrans" cxnId="{AF6C8D4B-001F-C94B-991A-6D22C6016650}">
      <dgm:prSet/>
      <dgm:spPr/>
      <dgm:t>
        <a:bodyPr/>
        <a:lstStyle/>
        <a:p>
          <a:endParaRPr lang="en-US" sz="1800" b="1">
            <a:solidFill>
              <a:srgbClr val="000000"/>
            </a:solidFill>
          </a:endParaRPr>
        </a:p>
      </dgm:t>
    </dgm:pt>
    <dgm:pt modelId="{83385414-CFB0-2B49-BC12-33F33626C564}">
      <dgm:prSet custT="1"/>
      <dgm:spPr>
        <a:solidFill>
          <a:schemeClr val="accent3"/>
        </a:solidFill>
      </dgm:spPr>
      <dgm:t>
        <a:bodyPr/>
        <a:lstStyle/>
        <a:p>
          <a:pPr rtl="0"/>
          <a:r>
            <a:rPr lang="en-US" sz="1800" b="1" dirty="0" smtClean="0">
              <a:solidFill>
                <a:srgbClr val="000000"/>
              </a:solidFill>
              <a:latin typeface="Cambria" pitchFamily="18" charset="0"/>
              <a:ea typeface="Cambria" pitchFamily="18" charset="0"/>
            </a:rPr>
            <a:t>If seal is properly intact and there is no tampering, votes will be counted. </a:t>
          </a:r>
        </a:p>
        <a:p>
          <a:pPr rtl="0"/>
          <a:r>
            <a:rPr lang="en-US" sz="1800" b="1" dirty="0" smtClean="0">
              <a:solidFill>
                <a:schemeClr val="bg1"/>
              </a:solidFill>
              <a:latin typeface="Cambria" pitchFamily="18" charset="0"/>
              <a:ea typeface="Cambria" pitchFamily="18" charset="0"/>
            </a:rPr>
            <a:t>Proceed</a:t>
          </a:r>
          <a:r>
            <a:rPr lang="en-US" sz="1800" b="1" dirty="0" smtClean="0">
              <a:solidFill>
                <a:srgbClr val="000000"/>
              </a:solidFill>
              <a:latin typeface="Cambria" pitchFamily="18" charset="0"/>
              <a:ea typeface="Cambria" pitchFamily="18" charset="0"/>
            </a:rPr>
            <a:t> further                                   </a:t>
          </a:r>
          <a:endParaRPr lang="en-US" sz="1800" b="1" dirty="0">
            <a:solidFill>
              <a:srgbClr val="000000"/>
            </a:solidFill>
            <a:latin typeface="Cambria" pitchFamily="18" charset="0"/>
            <a:ea typeface="Cambria" pitchFamily="18" charset="0"/>
          </a:endParaRPr>
        </a:p>
      </dgm:t>
    </dgm:pt>
    <dgm:pt modelId="{50647BF7-FA4D-9747-A535-C41821B92CA7}" type="parTrans" cxnId="{EB5BE267-09FC-BD47-A411-ECDF55DB0A79}">
      <dgm:prSet/>
      <dgm:spPr/>
      <dgm:t>
        <a:bodyPr/>
        <a:lstStyle/>
        <a:p>
          <a:endParaRPr lang="en-US" sz="1800" b="1">
            <a:solidFill>
              <a:srgbClr val="000000"/>
            </a:solidFill>
          </a:endParaRPr>
        </a:p>
      </dgm:t>
    </dgm:pt>
    <dgm:pt modelId="{66AC39FC-5A4E-2641-8D42-00B411522955}" type="sibTrans" cxnId="{EB5BE267-09FC-BD47-A411-ECDF55DB0A79}">
      <dgm:prSet/>
      <dgm:spPr/>
      <dgm:t>
        <a:bodyPr/>
        <a:lstStyle/>
        <a:p>
          <a:endParaRPr lang="en-US" sz="1800" b="1">
            <a:solidFill>
              <a:srgbClr val="000000"/>
            </a:solidFill>
          </a:endParaRPr>
        </a:p>
      </dgm:t>
    </dgm:pt>
    <dgm:pt modelId="{80FD0B09-08E2-E04B-9322-09F2F670FE44}">
      <dgm:prSet custT="1"/>
      <dgm:spPr>
        <a:solidFill>
          <a:schemeClr val="accent6">
            <a:lumMod val="40000"/>
            <a:lumOff val="60000"/>
          </a:schemeClr>
        </a:solidFill>
      </dgm:spPr>
      <dgm:t>
        <a:bodyPr/>
        <a:lstStyle/>
        <a:p>
          <a:pPr rtl="0"/>
          <a:r>
            <a:rPr lang="en-US" sz="1800" b="1" dirty="0" smtClean="0">
              <a:solidFill>
                <a:srgbClr val="FF0000"/>
              </a:solidFill>
              <a:latin typeface="Cambria" pitchFamily="18" charset="0"/>
              <a:ea typeface="Cambria" pitchFamily="18" charset="0"/>
            </a:rPr>
            <a:t>Decide if clerical errors or actually tampered with. </a:t>
          </a:r>
          <a:r>
            <a:rPr lang="en-US" sz="1800" b="1" dirty="0" smtClean="0">
              <a:solidFill>
                <a:srgbClr val="00B0F0"/>
              </a:solidFill>
              <a:latin typeface="Cambria" pitchFamily="18" charset="0"/>
              <a:ea typeface="Cambria" pitchFamily="18" charset="0"/>
            </a:rPr>
            <a:t>If  tampered </a:t>
          </a:r>
          <a:r>
            <a:rPr lang="en-US" sz="1800" b="1" dirty="0" smtClean="0">
              <a:solidFill>
                <a:srgbClr val="FF0000"/>
              </a:solidFill>
              <a:latin typeface="Cambria" pitchFamily="18" charset="0"/>
              <a:ea typeface="Cambria" pitchFamily="18" charset="0"/>
            </a:rPr>
            <a:t>with, keep </a:t>
          </a:r>
          <a:r>
            <a:rPr lang="en-US" sz="1800" b="1" dirty="0" smtClean="0">
              <a:solidFill>
                <a:srgbClr val="00B0F0"/>
              </a:solidFill>
              <a:latin typeface="Cambria" pitchFamily="18" charset="0"/>
              <a:ea typeface="Cambria" pitchFamily="18" charset="0"/>
            </a:rPr>
            <a:t>aside</a:t>
          </a:r>
          <a:r>
            <a:rPr lang="en-US" sz="1800" b="1" dirty="0" smtClean="0">
              <a:solidFill>
                <a:srgbClr val="FF0000"/>
              </a:solidFill>
              <a:latin typeface="Cambria" pitchFamily="18" charset="0"/>
              <a:ea typeface="Cambria" pitchFamily="18" charset="0"/>
            </a:rPr>
            <a:t> and inform ECI immediately</a:t>
          </a:r>
          <a:endParaRPr lang="en-US" sz="1800" b="1" dirty="0">
            <a:solidFill>
              <a:srgbClr val="FF0000"/>
            </a:solidFill>
            <a:latin typeface="Cambria" pitchFamily="18" charset="0"/>
            <a:ea typeface="Cambria" pitchFamily="18" charset="0"/>
          </a:endParaRPr>
        </a:p>
      </dgm:t>
    </dgm:pt>
    <dgm:pt modelId="{908AFFE4-60F0-924D-AEA7-0C5546005F42}" type="parTrans" cxnId="{94520C50-F6B9-434C-AADC-CEE9F8214457}">
      <dgm:prSet/>
      <dgm:spPr/>
      <dgm:t>
        <a:bodyPr/>
        <a:lstStyle/>
        <a:p>
          <a:endParaRPr lang="en-US" sz="1800" b="1">
            <a:solidFill>
              <a:srgbClr val="000000"/>
            </a:solidFill>
          </a:endParaRPr>
        </a:p>
      </dgm:t>
    </dgm:pt>
    <dgm:pt modelId="{9996693C-3345-7F4C-9B0E-95B69897051E}" type="sibTrans" cxnId="{94520C50-F6B9-434C-AADC-CEE9F8214457}">
      <dgm:prSet/>
      <dgm:spPr/>
      <dgm:t>
        <a:bodyPr/>
        <a:lstStyle/>
        <a:p>
          <a:endParaRPr lang="en-US" sz="1800" b="1">
            <a:solidFill>
              <a:srgbClr val="000000"/>
            </a:solidFill>
          </a:endParaRPr>
        </a:p>
      </dgm:t>
    </dgm:pt>
    <dgm:pt modelId="{1AAEB7FE-C600-4324-84BA-0D85FA61CC49}">
      <dgm:prSet custT="1"/>
      <dgm:spPr>
        <a:solidFill>
          <a:schemeClr val="accent4">
            <a:lumMod val="20000"/>
            <a:lumOff val="80000"/>
          </a:schemeClr>
        </a:solidFill>
      </dgm:spPr>
      <dgm:t>
        <a:bodyPr/>
        <a:lstStyle/>
        <a:p>
          <a:pPr rtl="0"/>
          <a:r>
            <a:rPr lang="en-US" sz="1400" b="1" dirty="0" smtClean="0">
              <a:solidFill>
                <a:schemeClr val="tx1"/>
              </a:solidFill>
              <a:latin typeface="Cambria" pitchFamily="18" charset="0"/>
              <a:ea typeface="Cambria" pitchFamily="18" charset="0"/>
            </a:rPr>
            <a:t>Check - it is the </a:t>
          </a:r>
          <a:r>
            <a:rPr lang="en-US" sz="1400" b="1" dirty="0" smtClean="0">
              <a:solidFill>
                <a:srgbClr val="FF0000"/>
              </a:solidFill>
              <a:latin typeface="Cambria" pitchFamily="18" charset="0"/>
              <a:ea typeface="Cambria" pitchFamily="18" charset="0"/>
            </a:rPr>
            <a:t>same CU supplied to the PS</a:t>
          </a:r>
          <a:endParaRPr lang="en-US" sz="1700" b="1" dirty="0">
            <a:solidFill>
              <a:schemeClr val="tx1"/>
            </a:solidFill>
            <a:latin typeface="Cambria" pitchFamily="18" charset="0"/>
            <a:ea typeface="Cambria" pitchFamily="18" charset="0"/>
          </a:endParaRPr>
        </a:p>
      </dgm:t>
    </dgm:pt>
    <dgm:pt modelId="{A8FE95D3-EDD8-4FBC-B079-9A06B8A36DEA}" type="parTrans" cxnId="{BCFB3C2B-4245-4123-900F-D9677BFA7E0B}">
      <dgm:prSet/>
      <dgm:spPr/>
      <dgm:t>
        <a:bodyPr/>
        <a:lstStyle/>
        <a:p>
          <a:endParaRPr lang="en-IN"/>
        </a:p>
      </dgm:t>
    </dgm:pt>
    <dgm:pt modelId="{8295EC14-DB80-4B5D-981B-5B98A3D2A310}" type="sibTrans" cxnId="{BCFB3C2B-4245-4123-900F-D9677BFA7E0B}">
      <dgm:prSet/>
      <dgm:spPr/>
      <dgm:t>
        <a:bodyPr/>
        <a:lstStyle/>
        <a:p>
          <a:endParaRPr lang="en-IN"/>
        </a:p>
      </dgm:t>
    </dgm:pt>
    <dgm:pt modelId="{41BA82F2-79C5-46F9-B49A-7EBE5F6DFF65}">
      <dgm:prSet custT="1"/>
      <dgm:spPr>
        <a:solidFill>
          <a:schemeClr val="accent4">
            <a:lumMod val="20000"/>
            <a:lumOff val="80000"/>
          </a:schemeClr>
        </a:solidFill>
      </dgm:spPr>
      <dgm:t>
        <a:bodyPr/>
        <a:lstStyle/>
        <a:p>
          <a:pPr rtl="0"/>
          <a:r>
            <a:rPr lang="en-US" sz="1600" b="1" dirty="0" smtClean="0">
              <a:solidFill>
                <a:schemeClr val="tx1"/>
              </a:solidFill>
              <a:latin typeface="Cambria" pitchFamily="18" charset="0"/>
              <a:ea typeface="Cambria" pitchFamily="18" charset="0"/>
            </a:rPr>
            <a:t>Seal on </a:t>
          </a:r>
          <a:r>
            <a:rPr lang="en-US" sz="1600" b="1" dirty="0" err="1" smtClean="0">
              <a:solidFill>
                <a:schemeClr val="tx1"/>
              </a:solidFill>
              <a:latin typeface="Cambria" pitchFamily="18" charset="0"/>
              <a:ea typeface="Cambria" pitchFamily="18" charset="0"/>
            </a:rPr>
            <a:t>Cand</a:t>
          </a:r>
          <a:r>
            <a:rPr lang="en-US" sz="1600" b="1" dirty="0" smtClean="0">
              <a:solidFill>
                <a:schemeClr val="tx1"/>
              </a:solidFill>
              <a:latin typeface="Cambria" pitchFamily="18" charset="0"/>
              <a:ea typeface="Cambria" pitchFamily="18" charset="0"/>
            </a:rPr>
            <a:t> set Section is intact. </a:t>
          </a:r>
          <a:endParaRPr lang="en-US" sz="1600" b="1" dirty="0">
            <a:solidFill>
              <a:schemeClr val="tx1"/>
            </a:solidFill>
            <a:latin typeface="Cambria" pitchFamily="18" charset="0"/>
            <a:ea typeface="Cambria" pitchFamily="18" charset="0"/>
          </a:endParaRPr>
        </a:p>
      </dgm:t>
    </dgm:pt>
    <dgm:pt modelId="{B2CD260C-2CC9-44C6-BC55-6FD29F3CF99E}" type="parTrans" cxnId="{F95A8AE3-6729-4952-9B78-9C59F5737B73}">
      <dgm:prSet/>
      <dgm:spPr/>
      <dgm:t>
        <a:bodyPr/>
        <a:lstStyle/>
        <a:p>
          <a:endParaRPr lang="en-IN"/>
        </a:p>
      </dgm:t>
    </dgm:pt>
    <dgm:pt modelId="{B037F836-3E20-4D08-BE92-FAFF1943F1F0}" type="sibTrans" cxnId="{F95A8AE3-6729-4952-9B78-9C59F5737B73}">
      <dgm:prSet/>
      <dgm:spPr/>
      <dgm:t>
        <a:bodyPr/>
        <a:lstStyle/>
        <a:p>
          <a:endParaRPr lang="en-IN"/>
        </a:p>
      </dgm:t>
    </dgm:pt>
    <dgm:pt modelId="{B6F77D00-7B37-4275-BE28-72B37BF18862}">
      <dgm:prSet custT="1"/>
      <dgm:spPr>
        <a:solidFill>
          <a:schemeClr val="accent4">
            <a:lumMod val="20000"/>
            <a:lumOff val="80000"/>
          </a:schemeClr>
        </a:solidFill>
      </dgm:spPr>
      <dgm:t>
        <a:bodyPr/>
        <a:lstStyle/>
        <a:p>
          <a:pPr rtl="0"/>
          <a:r>
            <a:rPr lang="de-DE" sz="1600" b="1" dirty="0" smtClean="0">
              <a:solidFill>
                <a:schemeClr val="tx1"/>
              </a:solidFill>
              <a:latin typeface="Cambria" pitchFamily="18" charset="0"/>
              <a:ea typeface="Cambria" pitchFamily="18" charset="0"/>
            </a:rPr>
            <a:t>Green Paper Seal in Result  Section &amp; Special Tag on Result S</a:t>
          </a:r>
          <a:r>
            <a:rPr lang="en-US" sz="1600" b="1" dirty="0" smtClean="0">
              <a:solidFill>
                <a:schemeClr val="tx1"/>
              </a:solidFill>
              <a:latin typeface="Cambria" pitchFamily="18" charset="0"/>
              <a:ea typeface="Cambria" pitchFamily="18" charset="0"/>
            </a:rPr>
            <a:t>e</a:t>
          </a:r>
          <a:r>
            <a:rPr lang="de-DE" sz="1600" b="1" dirty="0" smtClean="0">
              <a:solidFill>
                <a:schemeClr val="tx1"/>
              </a:solidFill>
              <a:latin typeface="Cambria" pitchFamily="18" charset="0"/>
              <a:ea typeface="Cambria" pitchFamily="18" charset="0"/>
            </a:rPr>
            <a:t>ction are intact. </a:t>
          </a:r>
          <a:endParaRPr lang="de-DE" sz="1600" b="1" dirty="0">
            <a:solidFill>
              <a:schemeClr val="tx1"/>
            </a:solidFill>
            <a:latin typeface="Cambria" pitchFamily="18" charset="0"/>
            <a:ea typeface="Cambria" pitchFamily="18" charset="0"/>
          </a:endParaRPr>
        </a:p>
      </dgm:t>
    </dgm:pt>
    <dgm:pt modelId="{BEF8349D-7F65-4297-95D4-D60926984A3B}" type="parTrans" cxnId="{D3B5DBE2-0405-4CC6-8CE7-ED9F731935CF}">
      <dgm:prSet/>
      <dgm:spPr/>
      <dgm:t>
        <a:bodyPr/>
        <a:lstStyle/>
        <a:p>
          <a:endParaRPr lang="en-IN"/>
        </a:p>
      </dgm:t>
    </dgm:pt>
    <dgm:pt modelId="{920666AE-6331-4398-B9C5-A72377D7690E}" type="sibTrans" cxnId="{D3B5DBE2-0405-4CC6-8CE7-ED9F731935CF}">
      <dgm:prSet/>
      <dgm:spPr/>
      <dgm:t>
        <a:bodyPr/>
        <a:lstStyle/>
        <a:p>
          <a:endParaRPr lang="en-IN"/>
        </a:p>
      </dgm:t>
    </dgm:pt>
    <dgm:pt modelId="{C1AA1FF5-434F-4F16-A27A-BA40E895D7F6}">
      <dgm:prSet/>
      <dgm:spPr>
        <a:solidFill>
          <a:srgbClr val="FBEBF8"/>
        </a:solidFill>
      </dgm:spPr>
      <dgm:t>
        <a:bodyPr/>
        <a:lstStyle/>
        <a:p>
          <a:pPr rtl="0"/>
          <a:r>
            <a:rPr lang="en-US" b="1" dirty="0" smtClean="0">
              <a:solidFill>
                <a:schemeClr val="tx1"/>
              </a:solidFill>
              <a:latin typeface="Cambria" pitchFamily="18" charset="0"/>
              <a:ea typeface="Cambria" pitchFamily="18" charset="0"/>
            </a:rPr>
            <a:t>S. No. on </a:t>
          </a:r>
          <a:r>
            <a:rPr lang="en-US" b="1" dirty="0" smtClean="0">
              <a:solidFill>
                <a:srgbClr val="FF0000"/>
              </a:solidFill>
              <a:latin typeface="Cambria" pitchFamily="18" charset="0"/>
              <a:ea typeface="Cambria" pitchFamily="18" charset="0"/>
            </a:rPr>
            <a:t>green paper seal </a:t>
          </a:r>
          <a:r>
            <a:rPr lang="en-US" b="1" dirty="0" smtClean="0">
              <a:solidFill>
                <a:schemeClr val="tx1"/>
              </a:solidFill>
              <a:latin typeface="Cambria" pitchFamily="18" charset="0"/>
              <a:ea typeface="Cambria" pitchFamily="18" charset="0"/>
            </a:rPr>
            <a:t>to tally with paper seal account prepared by PrO in Form </a:t>
          </a:r>
          <a:r>
            <a:rPr lang="en-US" b="1" dirty="0" smtClean="0">
              <a:solidFill>
                <a:srgbClr val="FF0000"/>
              </a:solidFill>
              <a:latin typeface="Cambria" pitchFamily="18" charset="0"/>
              <a:ea typeface="Cambria" pitchFamily="18" charset="0"/>
            </a:rPr>
            <a:t>17C:Part I: Item 10. </a:t>
          </a:r>
          <a:endParaRPr lang="en-US" b="1" dirty="0">
            <a:solidFill>
              <a:srgbClr val="FF0000"/>
            </a:solidFill>
            <a:latin typeface="Cambria" pitchFamily="18" charset="0"/>
            <a:ea typeface="Cambria" pitchFamily="18" charset="0"/>
          </a:endParaRPr>
        </a:p>
      </dgm:t>
    </dgm:pt>
    <dgm:pt modelId="{BD6DBC2E-EA22-4480-B3DE-3EB312F9C0A4}" type="parTrans" cxnId="{BE4672E9-0668-4ECA-B669-EC1EAE3BD960}">
      <dgm:prSet/>
      <dgm:spPr/>
      <dgm:t>
        <a:bodyPr/>
        <a:lstStyle/>
        <a:p>
          <a:endParaRPr lang="en-IN"/>
        </a:p>
      </dgm:t>
    </dgm:pt>
    <dgm:pt modelId="{15A3D44A-CCC9-4088-AACF-19EF6B545D29}" type="sibTrans" cxnId="{BE4672E9-0668-4ECA-B669-EC1EAE3BD960}">
      <dgm:prSet/>
      <dgm:spPr/>
      <dgm:t>
        <a:bodyPr/>
        <a:lstStyle/>
        <a:p>
          <a:endParaRPr lang="en-IN"/>
        </a:p>
      </dgm:t>
    </dgm:pt>
    <dgm:pt modelId="{BBB2C37B-3DF4-8C4C-9DCB-67FB0F08E447}">
      <dgm:prSet custT="1"/>
      <dgm:spPr>
        <a:solidFill>
          <a:schemeClr val="accent6">
            <a:lumMod val="20000"/>
            <a:lumOff val="80000"/>
          </a:schemeClr>
        </a:solidFill>
      </dgm:spPr>
      <dgm:t>
        <a:bodyPr/>
        <a:lstStyle/>
        <a:p>
          <a:pPr rtl="0"/>
          <a:r>
            <a:rPr lang="en-US" sz="1800" b="1" dirty="0" smtClean="0">
              <a:solidFill>
                <a:srgbClr val="000000"/>
              </a:solidFill>
              <a:latin typeface="Cambria" pitchFamily="18" charset="0"/>
              <a:ea typeface="Cambria" pitchFamily="18" charset="0"/>
            </a:rPr>
            <a:t>Only CU required for Counting . BU to be brought into hall only if inspection required</a:t>
          </a:r>
          <a:endParaRPr lang="en-US" sz="1800" b="1" dirty="0">
            <a:solidFill>
              <a:srgbClr val="000000"/>
            </a:solidFill>
            <a:latin typeface="Cambria" pitchFamily="18" charset="0"/>
            <a:ea typeface="Cambria" pitchFamily="18" charset="0"/>
          </a:endParaRPr>
        </a:p>
      </dgm:t>
    </dgm:pt>
    <dgm:pt modelId="{EB34C8FB-F72A-E94E-957E-581286FEBC7D}" type="sibTrans" cxnId="{749F9441-5EFE-1443-9094-6C5F318A03FD}">
      <dgm:prSet/>
      <dgm:spPr/>
      <dgm:t>
        <a:bodyPr/>
        <a:lstStyle/>
        <a:p>
          <a:endParaRPr lang="en-US" sz="1800" b="1">
            <a:solidFill>
              <a:srgbClr val="000000"/>
            </a:solidFill>
          </a:endParaRPr>
        </a:p>
      </dgm:t>
    </dgm:pt>
    <dgm:pt modelId="{BD15D204-1A45-AF4C-8B7E-8A0088A4D505}" type="parTrans" cxnId="{749F9441-5EFE-1443-9094-6C5F318A03FD}">
      <dgm:prSet/>
      <dgm:spPr/>
      <dgm:t>
        <a:bodyPr/>
        <a:lstStyle/>
        <a:p>
          <a:endParaRPr lang="en-US" sz="1800" b="1">
            <a:solidFill>
              <a:srgbClr val="000000"/>
            </a:solidFill>
          </a:endParaRPr>
        </a:p>
      </dgm:t>
    </dgm:pt>
    <dgm:pt modelId="{AE94E9D6-60D5-2844-B786-91EB3EBBED75}" type="pres">
      <dgm:prSet presAssocID="{2F06F7E9-3C3F-DF48-8B1F-85B1D3FFA26A}" presName="diagram" presStyleCnt="0">
        <dgm:presLayoutVars>
          <dgm:dir/>
          <dgm:resizeHandles val="exact"/>
        </dgm:presLayoutVars>
      </dgm:prSet>
      <dgm:spPr/>
      <dgm:t>
        <a:bodyPr/>
        <a:lstStyle/>
        <a:p>
          <a:endParaRPr lang="en-US"/>
        </a:p>
      </dgm:t>
    </dgm:pt>
    <dgm:pt modelId="{FB4F8F01-4C5C-F748-83B0-D5BBE8A0D030}" type="pres">
      <dgm:prSet presAssocID="{B2777398-C8C8-2F43-8DC7-E413044F70FC}" presName="node" presStyleLbl="node1" presStyleIdx="0" presStyleCnt="9">
        <dgm:presLayoutVars>
          <dgm:bulletEnabled val="1"/>
        </dgm:presLayoutVars>
      </dgm:prSet>
      <dgm:spPr/>
      <dgm:t>
        <a:bodyPr/>
        <a:lstStyle/>
        <a:p>
          <a:endParaRPr lang="en-US"/>
        </a:p>
      </dgm:t>
    </dgm:pt>
    <dgm:pt modelId="{56D80EB2-F582-4A49-93F1-ACBE4AC539AD}" type="pres">
      <dgm:prSet presAssocID="{C2BFA899-F49C-8F4A-A6A3-9E2E51662FE9}" presName="sibTrans" presStyleCnt="0"/>
      <dgm:spPr/>
    </dgm:pt>
    <dgm:pt modelId="{7BA44C2C-7458-9E49-AE0C-3F9895037835}" type="pres">
      <dgm:prSet presAssocID="{379773BA-2F05-304D-BA3A-F21E49FDC088}" presName="node" presStyleLbl="node1" presStyleIdx="1" presStyleCnt="9">
        <dgm:presLayoutVars>
          <dgm:bulletEnabled val="1"/>
        </dgm:presLayoutVars>
      </dgm:prSet>
      <dgm:spPr/>
      <dgm:t>
        <a:bodyPr/>
        <a:lstStyle/>
        <a:p>
          <a:endParaRPr lang="en-US"/>
        </a:p>
      </dgm:t>
    </dgm:pt>
    <dgm:pt modelId="{27375535-B0D4-B042-BFBA-0A54F77EC191}" type="pres">
      <dgm:prSet presAssocID="{902B6199-B680-4147-80A6-9EBA49924F97}" presName="sibTrans" presStyleCnt="0"/>
      <dgm:spPr/>
    </dgm:pt>
    <dgm:pt modelId="{3EA1809F-1624-5743-A2C3-F6AF54FA59B7}" type="pres">
      <dgm:prSet presAssocID="{BBB2C37B-3DF4-8C4C-9DCB-67FB0F08E447}" presName="node" presStyleLbl="node1" presStyleIdx="2" presStyleCnt="9">
        <dgm:presLayoutVars>
          <dgm:bulletEnabled val="1"/>
        </dgm:presLayoutVars>
      </dgm:prSet>
      <dgm:spPr/>
      <dgm:t>
        <a:bodyPr/>
        <a:lstStyle/>
        <a:p>
          <a:endParaRPr lang="en-US"/>
        </a:p>
      </dgm:t>
    </dgm:pt>
    <dgm:pt modelId="{378F21DD-F068-0045-89C6-201E764F0502}" type="pres">
      <dgm:prSet presAssocID="{EB34C8FB-F72A-E94E-957E-581286FEBC7D}" presName="sibTrans" presStyleCnt="0"/>
      <dgm:spPr/>
    </dgm:pt>
    <dgm:pt modelId="{58847317-D230-5242-8D95-0A10350C8967}" type="pres">
      <dgm:prSet presAssocID="{876677D2-7C1C-8C46-A42A-AC876D4E57C6}" presName="node" presStyleLbl="node1" presStyleIdx="3" presStyleCnt="9">
        <dgm:presLayoutVars>
          <dgm:bulletEnabled val="1"/>
        </dgm:presLayoutVars>
      </dgm:prSet>
      <dgm:spPr/>
      <dgm:t>
        <a:bodyPr/>
        <a:lstStyle/>
        <a:p>
          <a:endParaRPr lang="en-US"/>
        </a:p>
      </dgm:t>
    </dgm:pt>
    <dgm:pt modelId="{128CC07E-A840-304B-A2CC-16F1A32EEE27}" type="pres">
      <dgm:prSet presAssocID="{23040B1F-2DBC-294F-A444-7F71F56EFDBA}" presName="sibTrans" presStyleCnt="0"/>
      <dgm:spPr/>
    </dgm:pt>
    <dgm:pt modelId="{B4AB955E-B8EA-974C-9711-F768EE830327}" type="pres">
      <dgm:prSet presAssocID="{BD748269-27C0-0E46-9880-B0800D3BEAE1}" presName="node" presStyleLbl="node1" presStyleIdx="4" presStyleCnt="9">
        <dgm:presLayoutVars>
          <dgm:bulletEnabled val="1"/>
        </dgm:presLayoutVars>
      </dgm:prSet>
      <dgm:spPr/>
      <dgm:t>
        <a:bodyPr/>
        <a:lstStyle/>
        <a:p>
          <a:endParaRPr lang="en-US"/>
        </a:p>
      </dgm:t>
    </dgm:pt>
    <dgm:pt modelId="{3A5C14D4-03AF-074A-9457-CD1D876EE298}" type="pres">
      <dgm:prSet presAssocID="{DED3B5EB-AA95-1C4D-BEA4-95DCA05DE6A3}" presName="sibTrans" presStyleCnt="0"/>
      <dgm:spPr/>
    </dgm:pt>
    <dgm:pt modelId="{CB7B0717-36C7-A94F-AF10-45D6F3E42F2D}" type="pres">
      <dgm:prSet presAssocID="{83385414-CFB0-2B49-BC12-33F33626C564}" presName="node" presStyleLbl="node1" presStyleIdx="5" presStyleCnt="9" custLinFactY="25882" custLinFactNeighborX="0" custLinFactNeighborY="100000">
        <dgm:presLayoutVars>
          <dgm:bulletEnabled val="1"/>
        </dgm:presLayoutVars>
      </dgm:prSet>
      <dgm:spPr/>
      <dgm:t>
        <a:bodyPr/>
        <a:lstStyle/>
        <a:p>
          <a:endParaRPr lang="en-US"/>
        </a:p>
      </dgm:t>
    </dgm:pt>
    <dgm:pt modelId="{5BD4219D-0DFD-0848-8061-A5EB656AD9DE}" type="pres">
      <dgm:prSet presAssocID="{66AC39FC-5A4E-2641-8D42-00B411522955}" presName="sibTrans" presStyleCnt="0"/>
      <dgm:spPr/>
    </dgm:pt>
    <dgm:pt modelId="{690DC1D2-519A-4FEB-BE87-F2CFAD3A0F5D}" type="pres">
      <dgm:prSet presAssocID="{C1AA1FF5-434F-4F16-A27A-BA40E895D7F6}" presName="node" presStyleLbl="node1" presStyleIdx="6" presStyleCnt="9" custLinFactNeighborX="0" custLinFactNeighborY="9215">
        <dgm:presLayoutVars>
          <dgm:bulletEnabled val="1"/>
        </dgm:presLayoutVars>
      </dgm:prSet>
      <dgm:spPr/>
      <dgm:t>
        <a:bodyPr/>
        <a:lstStyle/>
        <a:p>
          <a:endParaRPr lang="en-IN"/>
        </a:p>
      </dgm:t>
    </dgm:pt>
    <dgm:pt modelId="{20D2A3C4-28B7-4007-985F-7713B9D4155F}" type="pres">
      <dgm:prSet presAssocID="{15A3D44A-CCC9-4088-AACF-19EF6B545D29}" presName="sibTrans" presStyleCnt="0"/>
      <dgm:spPr/>
    </dgm:pt>
    <dgm:pt modelId="{230353A9-AF68-5943-96C1-D079EEBD221E}" type="pres">
      <dgm:prSet presAssocID="{80FD0B09-08E2-E04B-9322-09F2F670FE44}" presName="node" presStyleLbl="node1" presStyleIdx="7" presStyleCnt="9" custLinFactNeighborX="-667" custLinFactNeighborY="9215">
        <dgm:presLayoutVars>
          <dgm:bulletEnabled val="1"/>
        </dgm:presLayoutVars>
      </dgm:prSet>
      <dgm:spPr/>
      <dgm:t>
        <a:bodyPr/>
        <a:lstStyle/>
        <a:p>
          <a:endParaRPr lang="en-US"/>
        </a:p>
      </dgm:t>
    </dgm:pt>
    <dgm:pt modelId="{EE7E5A37-D67B-4A59-ADBB-8262645DD3FB}" type="pres">
      <dgm:prSet presAssocID="{9996693C-3345-7F4C-9B0E-95B69897051E}" presName="sibTrans" presStyleCnt="0"/>
      <dgm:spPr/>
    </dgm:pt>
    <dgm:pt modelId="{68EEA43D-5CEC-4819-9FDB-DFD31E09B27E}" type="pres">
      <dgm:prSet presAssocID="{1AAEB7FE-C600-4324-84BA-0D85FA61CC49}" presName="node" presStyleLbl="node1" presStyleIdx="8" presStyleCnt="9" custLinFactY="-18521" custLinFactNeighborX="55000" custLinFactNeighborY="-100000">
        <dgm:presLayoutVars>
          <dgm:bulletEnabled val="1"/>
        </dgm:presLayoutVars>
      </dgm:prSet>
      <dgm:spPr/>
      <dgm:t>
        <a:bodyPr/>
        <a:lstStyle/>
        <a:p>
          <a:endParaRPr lang="en-IN"/>
        </a:p>
      </dgm:t>
    </dgm:pt>
  </dgm:ptLst>
  <dgm:cxnLst>
    <dgm:cxn modelId="{96964E45-56F0-4970-AADC-E2C7CD1D601C}" type="presOf" srcId="{B6F77D00-7B37-4275-BE28-72B37BF18862}" destId="{68EEA43D-5CEC-4819-9FDB-DFD31E09B27E}" srcOrd="0" destOrd="2" presId="urn:microsoft.com/office/officeart/2005/8/layout/default#4"/>
    <dgm:cxn modelId="{9BA76788-0C78-4ACB-8DA8-FF4ED41D773F}" type="presOf" srcId="{80FD0B09-08E2-E04B-9322-09F2F670FE44}" destId="{230353A9-AF68-5943-96C1-D079EEBD221E}" srcOrd="0" destOrd="0" presId="urn:microsoft.com/office/officeart/2005/8/layout/default#4"/>
    <dgm:cxn modelId="{84899752-56BE-284A-A5DA-87FED30B55A8}" srcId="{2F06F7E9-3C3F-DF48-8B1F-85B1D3FFA26A}" destId="{B2777398-C8C8-2F43-8DC7-E413044F70FC}" srcOrd="0" destOrd="0" parTransId="{B1669097-FAF5-8047-B86B-8FBAC57BF7D7}" sibTransId="{C2BFA899-F49C-8F4A-A6A3-9E2E51662FE9}"/>
    <dgm:cxn modelId="{9931369A-A4A0-48E1-8DC8-DDBA80EC12BB}" type="presOf" srcId="{B2777398-C8C8-2F43-8DC7-E413044F70FC}" destId="{FB4F8F01-4C5C-F748-83B0-D5BBE8A0D030}" srcOrd="0" destOrd="0" presId="urn:microsoft.com/office/officeart/2005/8/layout/default#4"/>
    <dgm:cxn modelId="{D1CA2785-D35D-4FA0-B52C-11ACFBD31D13}" type="presOf" srcId="{83385414-CFB0-2B49-BC12-33F33626C564}" destId="{CB7B0717-36C7-A94F-AF10-45D6F3E42F2D}" srcOrd="0" destOrd="0" presId="urn:microsoft.com/office/officeart/2005/8/layout/default#4"/>
    <dgm:cxn modelId="{FDBBA69C-FFD1-4BFF-B223-936AA9F5A70D}" type="presOf" srcId="{C1AA1FF5-434F-4F16-A27A-BA40E895D7F6}" destId="{690DC1D2-519A-4FEB-BE87-F2CFAD3A0F5D}" srcOrd="0" destOrd="0" presId="urn:microsoft.com/office/officeart/2005/8/layout/default#4"/>
    <dgm:cxn modelId="{BE4672E9-0668-4ECA-B669-EC1EAE3BD960}" srcId="{2F06F7E9-3C3F-DF48-8B1F-85B1D3FFA26A}" destId="{C1AA1FF5-434F-4F16-A27A-BA40E895D7F6}" srcOrd="6" destOrd="0" parTransId="{BD6DBC2E-EA22-4480-B3DE-3EB312F9C0A4}" sibTransId="{15A3D44A-CCC9-4088-AACF-19EF6B545D29}"/>
    <dgm:cxn modelId="{D71D5192-64D8-4AE9-B063-9F97C4AABDED}" type="presOf" srcId="{1AAEB7FE-C600-4324-84BA-0D85FA61CC49}" destId="{68EEA43D-5CEC-4819-9FDB-DFD31E09B27E}" srcOrd="0" destOrd="0" presId="urn:microsoft.com/office/officeart/2005/8/layout/default#4"/>
    <dgm:cxn modelId="{0D3C02B7-1FCF-44B1-AE34-A236415FBF9D}" type="presOf" srcId="{876677D2-7C1C-8C46-A42A-AC876D4E57C6}" destId="{58847317-D230-5242-8D95-0A10350C8967}" srcOrd="0" destOrd="0" presId="urn:microsoft.com/office/officeart/2005/8/layout/default#4"/>
    <dgm:cxn modelId="{94520C50-F6B9-434C-AADC-CEE9F8214457}" srcId="{2F06F7E9-3C3F-DF48-8B1F-85B1D3FFA26A}" destId="{80FD0B09-08E2-E04B-9322-09F2F670FE44}" srcOrd="7" destOrd="0" parTransId="{908AFFE4-60F0-924D-AEA7-0C5546005F42}" sibTransId="{9996693C-3345-7F4C-9B0E-95B69897051E}"/>
    <dgm:cxn modelId="{AB263560-2C97-4301-ADCA-C7DEBB8C4C41}" type="presOf" srcId="{41BA82F2-79C5-46F9-B49A-7EBE5F6DFF65}" destId="{68EEA43D-5CEC-4819-9FDB-DFD31E09B27E}" srcOrd="0" destOrd="1" presId="urn:microsoft.com/office/officeart/2005/8/layout/default#4"/>
    <dgm:cxn modelId="{BCFB3C2B-4245-4123-900F-D9677BFA7E0B}" srcId="{2F06F7E9-3C3F-DF48-8B1F-85B1D3FFA26A}" destId="{1AAEB7FE-C600-4324-84BA-0D85FA61CC49}" srcOrd="8" destOrd="0" parTransId="{A8FE95D3-EDD8-4FBC-B079-9A06B8A36DEA}" sibTransId="{8295EC14-DB80-4B5D-981B-5B98A3D2A310}"/>
    <dgm:cxn modelId="{FED7B93E-AF3A-4D1B-92CB-94261F09751F}" type="presOf" srcId="{BBB2C37B-3DF4-8C4C-9DCB-67FB0F08E447}" destId="{3EA1809F-1624-5743-A2C3-F6AF54FA59B7}" srcOrd="0" destOrd="0" presId="urn:microsoft.com/office/officeart/2005/8/layout/default#4"/>
    <dgm:cxn modelId="{CCFE6112-79D6-4176-A223-8603AD06459D}" type="presOf" srcId="{BD748269-27C0-0E46-9880-B0800D3BEAE1}" destId="{B4AB955E-B8EA-974C-9711-F768EE830327}" srcOrd="0" destOrd="0" presId="urn:microsoft.com/office/officeart/2005/8/layout/default#4"/>
    <dgm:cxn modelId="{EB5BE267-09FC-BD47-A411-ECDF55DB0A79}" srcId="{2F06F7E9-3C3F-DF48-8B1F-85B1D3FFA26A}" destId="{83385414-CFB0-2B49-BC12-33F33626C564}" srcOrd="5" destOrd="0" parTransId="{50647BF7-FA4D-9747-A535-C41821B92CA7}" sibTransId="{66AC39FC-5A4E-2641-8D42-00B411522955}"/>
    <dgm:cxn modelId="{F86C129A-B613-4513-82C3-23AEF0A6B4CA}" type="presOf" srcId="{379773BA-2F05-304D-BA3A-F21E49FDC088}" destId="{7BA44C2C-7458-9E49-AE0C-3F9895037835}" srcOrd="0" destOrd="0" presId="urn:microsoft.com/office/officeart/2005/8/layout/default#4"/>
    <dgm:cxn modelId="{D3B5DBE2-0405-4CC6-8CE7-ED9F731935CF}" srcId="{1AAEB7FE-C600-4324-84BA-0D85FA61CC49}" destId="{B6F77D00-7B37-4275-BE28-72B37BF18862}" srcOrd="1" destOrd="0" parTransId="{BEF8349D-7F65-4297-95D4-D60926984A3B}" sibTransId="{920666AE-6331-4398-B9C5-A72377D7690E}"/>
    <dgm:cxn modelId="{AF6C8D4B-001F-C94B-991A-6D22C6016650}" srcId="{2F06F7E9-3C3F-DF48-8B1F-85B1D3FFA26A}" destId="{BD748269-27C0-0E46-9880-B0800D3BEAE1}" srcOrd="4" destOrd="0" parTransId="{2BD57D70-CC69-DA4C-ADF6-D9D52EF9D49B}" sibTransId="{DED3B5EB-AA95-1C4D-BEA4-95DCA05DE6A3}"/>
    <dgm:cxn modelId="{9D1EA420-93D3-A64F-92BD-0E2121F6A4A4}" srcId="{2F06F7E9-3C3F-DF48-8B1F-85B1D3FFA26A}" destId="{876677D2-7C1C-8C46-A42A-AC876D4E57C6}" srcOrd="3" destOrd="0" parTransId="{13EC93E4-6A0C-9947-AC10-6B2BBD82C931}" sibTransId="{23040B1F-2DBC-294F-A444-7F71F56EFDBA}"/>
    <dgm:cxn modelId="{749F9441-5EFE-1443-9094-6C5F318A03FD}" srcId="{2F06F7E9-3C3F-DF48-8B1F-85B1D3FFA26A}" destId="{BBB2C37B-3DF4-8C4C-9DCB-67FB0F08E447}" srcOrd="2" destOrd="0" parTransId="{BD15D204-1A45-AF4C-8B7E-8A0088A4D505}" sibTransId="{EB34C8FB-F72A-E94E-957E-581286FEBC7D}"/>
    <dgm:cxn modelId="{F95A8AE3-6729-4952-9B78-9C59F5737B73}" srcId="{1AAEB7FE-C600-4324-84BA-0D85FA61CC49}" destId="{41BA82F2-79C5-46F9-B49A-7EBE5F6DFF65}" srcOrd="0" destOrd="0" parTransId="{B2CD260C-2CC9-44C6-BC55-6FD29F3CF99E}" sibTransId="{B037F836-3E20-4D08-BE92-FAFF1943F1F0}"/>
    <dgm:cxn modelId="{43425536-0D8D-4D66-9042-7A7A33F51CBB}" type="presOf" srcId="{2F06F7E9-3C3F-DF48-8B1F-85B1D3FFA26A}" destId="{AE94E9D6-60D5-2844-B786-91EB3EBBED75}" srcOrd="0" destOrd="0" presId="urn:microsoft.com/office/officeart/2005/8/layout/default#4"/>
    <dgm:cxn modelId="{3A3230E6-3859-C34B-96B0-C9CBE21F70CD}" srcId="{2F06F7E9-3C3F-DF48-8B1F-85B1D3FFA26A}" destId="{379773BA-2F05-304D-BA3A-F21E49FDC088}" srcOrd="1" destOrd="0" parTransId="{AC7E8033-0069-2C4F-BF23-BEF7FFFC240B}" sibTransId="{902B6199-B680-4147-80A6-9EBA49924F97}"/>
    <dgm:cxn modelId="{EE656FDB-6F57-46B8-8131-A22D2E031C12}" type="presParOf" srcId="{AE94E9D6-60D5-2844-B786-91EB3EBBED75}" destId="{FB4F8F01-4C5C-F748-83B0-D5BBE8A0D030}" srcOrd="0" destOrd="0" presId="urn:microsoft.com/office/officeart/2005/8/layout/default#4"/>
    <dgm:cxn modelId="{885F09EF-9508-4740-A29F-D34BA646FDEF}" type="presParOf" srcId="{AE94E9D6-60D5-2844-B786-91EB3EBBED75}" destId="{56D80EB2-F582-4A49-93F1-ACBE4AC539AD}" srcOrd="1" destOrd="0" presId="urn:microsoft.com/office/officeart/2005/8/layout/default#4"/>
    <dgm:cxn modelId="{07C08723-1F32-44EC-85D3-6CC041EDCE59}" type="presParOf" srcId="{AE94E9D6-60D5-2844-B786-91EB3EBBED75}" destId="{7BA44C2C-7458-9E49-AE0C-3F9895037835}" srcOrd="2" destOrd="0" presId="urn:microsoft.com/office/officeart/2005/8/layout/default#4"/>
    <dgm:cxn modelId="{9C79C61B-66C9-4C8A-9BA2-DF97AC76986A}" type="presParOf" srcId="{AE94E9D6-60D5-2844-B786-91EB3EBBED75}" destId="{27375535-B0D4-B042-BFBA-0A54F77EC191}" srcOrd="3" destOrd="0" presId="urn:microsoft.com/office/officeart/2005/8/layout/default#4"/>
    <dgm:cxn modelId="{C3E3F25A-8C72-4990-9874-FF7F9403DECE}" type="presParOf" srcId="{AE94E9D6-60D5-2844-B786-91EB3EBBED75}" destId="{3EA1809F-1624-5743-A2C3-F6AF54FA59B7}" srcOrd="4" destOrd="0" presId="urn:microsoft.com/office/officeart/2005/8/layout/default#4"/>
    <dgm:cxn modelId="{04A48E3A-A191-4745-8F33-4224209A67E1}" type="presParOf" srcId="{AE94E9D6-60D5-2844-B786-91EB3EBBED75}" destId="{378F21DD-F068-0045-89C6-201E764F0502}" srcOrd="5" destOrd="0" presId="urn:microsoft.com/office/officeart/2005/8/layout/default#4"/>
    <dgm:cxn modelId="{D7E8E74E-49E8-483A-9644-4EC257510FE7}" type="presParOf" srcId="{AE94E9D6-60D5-2844-B786-91EB3EBBED75}" destId="{58847317-D230-5242-8D95-0A10350C8967}" srcOrd="6" destOrd="0" presId="urn:microsoft.com/office/officeart/2005/8/layout/default#4"/>
    <dgm:cxn modelId="{E65A5700-C76C-4077-B638-691EC312D54F}" type="presParOf" srcId="{AE94E9D6-60D5-2844-B786-91EB3EBBED75}" destId="{128CC07E-A840-304B-A2CC-16F1A32EEE27}" srcOrd="7" destOrd="0" presId="urn:microsoft.com/office/officeart/2005/8/layout/default#4"/>
    <dgm:cxn modelId="{5C608138-7929-4F95-B45B-08D8957B8ABE}" type="presParOf" srcId="{AE94E9D6-60D5-2844-B786-91EB3EBBED75}" destId="{B4AB955E-B8EA-974C-9711-F768EE830327}" srcOrd="8" destOrd="0" presId="urn:microsoft.com/office/officeart/2005/8/layout/default#4"/>
    <dgm:cxn modelId="{9B251CFE-C9FA-4579-A5BC-4F874E75641C}" type="presParOf" srcId="{AE94E9D6-60D5-2844-B786-91EB3EBBED75}" destId="{3A5C14D4-03AF-074A-9457-CD1D876EE298}" srcOrd="9" destOrd="0" presId="urn:microsoft.com/office/officeart/2005/8/layout/default#4"/>
    <dgm:cxn modelId="{3E9D76B3-8A82-487F-BC95-B828075AB079}" type="presParOf" srcId="{AE94E9D6-60D5-2844-B786-91EB3EBBED75}" destId="{CB7B0717-36C7-A94F-AF10-45D6F3E42F2D}" srcOrd="10" destOrd="0" presId="urn:microsoft.com/office/officeart/2005/8/layout/default#4"/>
    <dgm:cxn modelId="{C075C2D6-D877-4D0D-8B0C-B018F5F473FD}" type="presParOf" srcId="{AE94E9D6-60D5-2844-B786-91EB3EBBED75}" destId="{5BD4219D-0DFD-0848-8061-A5EB656AD9DE}" srcOrd="11" destOrd="0" presId="urn:microsoft.com/office/officeart/2005/8/layout/default#4"/>
    <dgm:cxn modelId="{7E519B8C-CA43-4427-9CE7-53E4F97CA5FA}" type="presParOf" srcId="{AE94E9D6-60D5-2844-B786-91EB3EBBED75}" destId="{690DC1D2-519A-4FEB-BE87-F2CFAD3A0F5D}" srcOrd="12" destOrd="0" presId="urn:microsoft.com/office/officeart/2005/8/layout/default#4"/>
    <dgm:cxn modelId="{94406B6D-8D6B-4A74-AE2D-944575DE04CF}" type="presParOf" srcId="{AE94E9D6-60D5-2844-B786-91EB3EBBED75}" destId="{20D2A3C4-28B7-4007-985F-7713B9D4155F}" srcOrd="13" destOrd="0" presId="urn:microsoft.com/office/officeart/2005/8/layout/default#4"/>
    <dgm:cxn modelId="{8C0A2C53-2B5D-401F-9F3F-1F4ADD65C219}" type="presParOf" srcId="{AE94E9D6-60D5-2844-B786-91EB3EBBED75}" destId="{230353A9-AF68-5943-96C1-D079EEBD221E}" srcOrd="14" destOrd="0" presId="urn:microsoft.com/office/officeart/2005/8/layout/default#4"/>
    <dgm:cxn modelId="{27E493E3-9C3D-4501-8C99-01C485521E15}" type="presParOf" srcId="{AE94E9D6-60D5-2844-B786-91EB3EBBED75}" destId="{EE7E5A37-D67B-4A59-ADBB-8262645DD3FB}" srcOrd="15" destOrd="0" presId="urn:microsoft.com/office/officeart/2005/8/layout/default#4"/>
    <dgm:cxn modelId="{0DE1B544-4D23-4E4A-85F5-62AB09293527}" type="presParOf" srcId="{AE94E9D6-60D5-2844-B786-91EB3EBBED75}" destId="{68EEA43D-5CEC-4819-9FDB-DFD31E09B27E}" srcOrd="1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377B0-CBF9-B642-9DBA-9646AAE1D4BD}"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813EFBF3-69A9-8D49-96E4-192F01547CBD}">
      <dgm:prSet custT="1"/>
      <dgm:spPr>
        <a:solidFill>
          <a:srgbClr val="FFE389"/>
        </a:solidFill>
      </dgm:spPr>
      <dgm:t>
        <a:bodyPr/>
        <a:lstStyle/>
        <a:p>
          <a:pPr rtl="0"/>
          <a:r>
            <a:rPr lang="en-US" sz="2000" b="1" dirty="0" smtClean="0">
              <a:solidFill>
                <a:srgbClr val="000000"/>
              </a:solidFill>
              <a:latin typeface="Cambria" pitchFamily="18" charset="0"/>
              <a:ea typeface="Cambria" pitchFamily="18" charset="0"/>
            </a:rPr>
            <a:t>Switch ‘On’</a:t>
          </a:r>
          <a:endParaRPr lang="en-US" sz="2000" b="1" dirty="0">
            <a:solidFill>
              <a:srgbClr val="000000"/>
            </a:solidFill>
            <a:latin typeface="Cambria" pitchFamily="18" charset="0"/>
            <a:ea typeface="Cambria" pitchFamily="18" charset="0"/>
          </a:endParaRPr>
        </a:p>
      </dgm:t>
    </dgm:pt>
    <dgm:pt modelId="{EA401B11-B178-C740-AEA1-EEDBC96182EA}" type="parTrans" cxnId="{BE5B3D51-F5B7-4649-A805-DBEF27B0F201}">
      <dgm:prSet/>
      <dgm:spPr/>
      <dgm:t>
        <a:bodyPr/>
        <a:lstStyle/>
        <a:p>
          <a:endParaRPr lang="en-US" sz="2000" b="1">
            <a:solidFill>
              <a:srgbClr val="000000"/>
            </a:solidFill>
          </a:endParaRPr>
        </a:p>
      </dgm:t>
    </dgm:pt>
    <dgm:pt modelId="{C27213F6-E662-1349-A343-9B30D65928B8}" type="sibTrans" cxnId="{BE5B3D51-F5B7-4649-A805-DBEF27B0F201}">
      <dgm:prSet custT="1"/>
      <dgm:spPr/>
      <dgm:t>
        <a:bodyPr/>
        <a:lstStyle/>
        <a:p>
          <a:endParaRPr lang="en-US" sz="2000" b="1">
            <a:solidFill>
              <a:srgbClr val="000000"/>
            </a:solidFill>
          </a:endParaRPr>
        </a:p>
      </dgm:t>
    </dgm:pt>
    <dgm:pt modelId="{2E9125D5-27E4-FA4E-B651-479B7DA0E94C}">
      <dgm:prSet custT="1"/>
      <dgm:spPr>
        <a:solidFill>
          <a:schemeClr val="accent2">
            <a:lumMod val="20000"/>
            <a:lumOff val="80000"/>
          </a:schemeClr>
        </a:solidFill>
      </dgm:spPr>
      <dgm:t>
        <a:bodyPr/>
        <a:lstStyle/>
        <a:p>
          <a:pPr rtl="0"/>
          <a:r>
            <a:rPr lang="en-US" sz="1800" b="1" dirty="0" smtClean="0">
              <a:solidFill>
                <a:srgbClr val="000000"/>
              </a:solidFill>
              <a:latin typeface="Cambria" pitchFamily="18" charset="0"/>
              <a:ea typeface="Cambria" pitchFamily="18" charset="0"/>
            </a:rPr>
            <a:t>Press the ‘</a:t>
          </a:r>
          <a:r>
            <a:rPr lang="en-US" sz="1800" b="1" dirty="0" smtClean="0">
              <a:solidFill>
                <a:srgbClr val="9D21A2"/>
              </a:solidFill>
              <a:latin typeface="Cambria" pitchFamily="18" charset="0"/>
              <a:ea typeface="Cambria" pitchFamily="18" charset="0"/>
            </a:rPr>
            <a:t>Total</a:t>
          </a:r>
          <a:r>
            <a:rPr lang="en-US" sz="1800" b="1" dirty="0" smtClean="0">
              <a:solidFill>
                <a:srgbClr val="000000"/>
              </a:solidFill>
              <a:latin typeface="Cambria" pitchFamily="18" charset="0"/>
              <a:ea typeface="Cambria" pitchFamily="18" charset="0"/>
            </a:rPr>
            <a:t>’ and check whether total vote shown in CU is  matching with </a:t>
          </a:r>
          <a:r>
            <a:rPr lang="en-US" sz="1800" b="1" dirty="0" smtClean="0">
              <a:solidFill>
                <a:srgbClr val="9D21A2"/>
              </a:solidFill>
              <a:latin typeface="Cambria" pitchFamily="18" charset="0"/>
              <a:ea typeface="Cambria" pitchFamily="18" charset="0"/>
            </a:rPr>
            <a:t>S.N.6 of  part-I of Form 17C</a:t>
          </a:r>
          <a:endParaRPr lang="en-US" sz="1800" b="1" dirty="0">
            <a:solidFill>
              <a:srgbClr val="9D21A2"/>
            </a:solidFill>
            <a:latin typeface="Cambria" pitchFamily="18" charset="0"/>
            <a:ea typeface="Cambria" pitchFamily="18" charset="0"/>
          </a:endParaRPr>
        </a:p>
      </dgm:t>
    </dgm:pt>
    <dgm:pt modelId="{7A135115-85A9-7542-BCBB-07FB08325CA1}" type="parTrans" cxnId="{CF821307-532D-4A44-AA97-5B35A4BAFFF8}">
      <dgm:prSet/>
      <dgm:spPr/>
      <dgm:t>
        <a:bodyPr/>
        <a:lstStyle/>
        <a:p>
          <a:endParaRPr lang="en-US" sz="2000" b="1">
            <a:solidFill>
              <a:srgbClr val="000000"/>
            </a:solidFill>
          </a:endParaRPr>
        </a:p>
      </dgm:t>
    </dgm:pt>
    <dgm:pt modelId="{9EDCA851-B7CC-C64F-9EA4-6BC0C2BA6362}" type="sibTrans" cxnId="{CF821307-532D-4A44-AA97-5B35A4BAFFF8}">
      <dgm:prSet custT="1"/>
      <dgm:spPr/>
      <dgm:t>
        <a:bodyPr/>
        <a:lstStyle/>
        <a:p>
          <a:endParaRPr lang="en-US" sz="2000" b="1">
            <a:solidFill>
              <a:srgbClr val="000000"/>
            </a:solidFill>
          </a:endParaRPr>
        </a:p>
      </dgm:t>
    </dgm:pt>
    <dgm:pt modelId="{F6E7ACB2-72CE-8346-8AB8-D11B4746EB56}">
      <dgm:prSet custT="1"/>
      <dgm:spPr/>
      <dgm:t>
        <a:bodyPr/>
        <a:lstStyle/>
        <a:p>
          <a:pPr rtl="0"/>
          <a:r>
            <a:rPr lang="en-US" sz="1800" b="1" dirty="0" smtClean="0">
              <a:solidFill>
                <a:schemeClr val="tx1"/>
              </a:solidFill>
              <a:latin typeface="Cambria" pitchFamily="18" charset="0"/>
              <a:ea typeface="Cambria" pitchFamily="18" charset="0"/>
            </a:rPr>
            <a:t>(If Matching)</a:t>
          </a:r>
        </a:p>
        <a:p>
          <a:pPr rtl="0"/>
          <a:r>
            <a:rPr lang="en-US" sz="1800" b="1" dirty="0" smtClean="0">
              <a:solidFill>
                <a:srgbClr val="FF0000"/>
              </a:solidFill>
              <a:latin typeface="Cambria" pitchFamily="18" charset="0"/>
              <a:ea typeface="Cambria" pitchFamily="18" charset="0"/>
            </a:rPr>
            <a:t>Pierce</a:t>
          </a:r>
          <a:r>
            <a:rPr lang="en-US" sz="1800" b="1" dirty="0" smtClean="0">
              <a:solidFill>
                <a:srgbClr val="000000"/>
              </a:solidFill>
              <a:latin typeface="Cambria" pitchFamily="18" charset="0"/>
              <a:ea typeface="Cambria" pitchFamily="18" charset="0"/>
            </a:rPr>
            <a:t> </a:t>
          </a:r>
          <a:r>
            <a:rPr lang="en-US" sz="1800" b="1" dirty="0" smtClean="0">
              <a:solidFill>
                <a:srgbClr val="FF0000"/>
              </a:solidFill>
              <a:latin typeface="Cambria" pitchFamily="18" charset="0"/>
              <a:ea typeface="Cambria" pitchFamily="18" charset="0"/>
            </a:rPr>
            <a:t>Green</a:t>
          </a:r>
          <a:r>
            <a:rPr lang="en-US" sz="1800" b="1" dirty="0" smtClean="0">
              <a:solidFill>
                <a:srgbClr val="000000"/>
              </a:solidFill>
              <a:latin typeface="Cambria" pitchFamily="18" charset="0"/>
              <a:ea typeface="Cambria" pitchFamily="18" charset="0"/>
            </a:rPr>
            <a:t> </a:t>
          </a:r>
          <a:r>
            <a:rPr lang="en-US" sz="1800" b="1" dirty="0" smtClean="0">
              <a:solidFill>
                <a:srgbClr val="FF0000"/>
              </a:solidFill>
              <a:latin typeface="Cambria" pitchFamily="18" charset="0"/>
              <a:ea typeface="Cambria" pitchFamily="18" charset="0"/>
            </a:rPr>
            <a:t>paper seal </a:t>
          </a:r>
          <a:r>
            <a:rPr lang="en-US" sz="1800" b="1" dirty="0" smtClean="0">
              <a:solidFill>
                <a:schemeClr val="tx1"/>
              </a:solidFill>
              <a:latin typeface="Cambria" pitchFamily="18" charset="0"/>
              <a:ea typeface="Cambria" pitchFamily="18" charset="0"/>
            </a:rPr>
            <a:t>over Result I </a:t>
          </a:r>
          <a:r>
            <a:rPr lang="en-US" sz="1800" b="1" dirty="0" smtClean="0">
              <a:solidFill>
                <a:srgbClr val="000000"/>
              </a:solidFill>
              <a:latin typeface="Cambria" pitchFamily="18" charset="0"/>
              <a:ea typeface="Cambria" pitchFamily="18" charset="0"/>
            </a:rPr>
            <a:t>button provided in inner cover of result section</a:t>
          </a:r>
          <a:endParaRPr lang="en-US" sz="1800" b="1" dirty="0">
            <a:solidFill>
              <a:srgbClr val="000000"/>
            </a:solidFill>
            <a:latin typeface="Cambria" pitchFamily="18" charset="0"/>
            <a:ea typeface="Cambria" pitchFamily="18" charset="0"/>
          </a:endParaRPr>
        </a:p>
      </dgm:t>
    </dgm:pt>
    <dgm:pt modelId="{5E0D1A98-D3C9-994E-BB0D-66FC22346BDF}" type="parTrans" cxnId="{B947C0CF-21AF-654A-A3E3-33C65724A281}">
      <dgm:prSet/>
      <dgm:spPr/>
      <dgm:t>
        <a:bodyPr/>
        <a:lstStyle/>
        <a:p>
          <a:endParaRPr lang="en-US" sz="2000" b="1">
            <a:solidFill>
              <a:srgbClr val="000000"/>
            </a:solidFill>
          </a:endParaRPr>
        </a:p>
      </dgm:t>
    </dgm:pt>
    <dgm:pt modelId="{D230733C-05C0-C741-9017-F4D140EE5C87}" type="sibTrans" cxnId="{B947C0CF-21AF-654A-A3E3-33C65724A281}">
      <dgm:prSet custT="1"/>
      <dgm:spPr/>
      <dgm:t>
        <a:bodyPr/>
        <a:lstStyle/>
        <a:p>
          <a:endParaRPr lang="en-US" sz="2000" b="1">
            <a:solidFill>
              <a:srgbClr val="000000"/>
            </a:solidFill>
          </a:endParaRPr>
        </a:p>
      </dgm:t>
    </dgm:pt>
    <dgm:pt modelId="{A30CFF5D-1BCE-524B-80DA-99253F9E4338}">
      <dgm:prSet custT="1"/>
      <dgm:spPr>
        <a:solidFill>
          <a:schemeClr val="accent6"/>
        </a:solidFill>
      </dgm:spPr>
      <dgm:t>
        <a:bodyPr/>
        <a:lstStyle/>
        <a:p>
          <a:pPr rtl="0"/>
          <a:r>
            <a:rPr lang="en-US" sz="2000" b="1" dirty="0" smtClean="0">
              <a:solidFill>
                <a:srgbClr val="FF0000"/>
              </a:solidFill>
              <a:latin typeface="Cambria" pitchFamily="18" charset="0"/>
              <a:ea typeface="Cambria" pitchFamily="18" charset="0"/>
            </a:rPr>
            <a:t>Press the Result  </a:t>
          </a:r>
          <a:r>
            <a:rPr lang="en-US" sz="2000" b="1" dirty="0" smtClean="0">
              <a:solidFill>
                <a:srgbClr val="000000"/>
              </a:solidFill>
              <a:latin typeface="Cambria" pitchFamily="18" charset="0"/>
              <a:ea typeface="Cambria" pitchFamily="18" charset="0"/>
            </a:rPr>
            <a:t>button</a:t>
          </a:r>
          <a:endParaRPr lang="en-US" sz="2000" b="1" dirty="0">
            <a:solidFill>
              <a:srgbClr val="000000"/>
            </a:solidFill>
            <a:latin typeface="Cambria" pitchFamily="18" charset="0"/>
            <a:ea typeface="Cambria" pitchFamily="18" charset="0"/>
          </a:endParaRPr>
        </a:p>
      </dgm:t>
    </dgm:pt>
    <dgm:pt modelId="{434CAE08-29B7-6842-8DC2-5BD37C722C29}" type="parTrans" cxnId="{1445342B-07D1-2D49-AF08-4A9BE11DB710}">
      <dgm:prSet/>
      <dgm:spPr/>
      <dgm:t>
        <a:bodyPr/>
        <a:lstStyle/>
        <a:p>
          <a:endParaRPr lang="en-US" sz="2000" b="1">
            <a:solidFill>
              <a:srgbClr val="000000"/>
            </a:solidFill>
          </a:endParaRPr>
        </a:p>
      </dgm:t>
    </dgm:pt>
    <dgm:pt modelId="{B9D2F20E-CC22-B649-B0D6-5B5B59D69772}" type="sibTrans" cxnId="{1445342B-07D1-2D49-AF08-4A9BE11DB710}">
      <dgm:prSet custT="1"/>
      <dgm:spPr/>
      <dgm:t>
        <a:bodyPr/>
        <a:lstStyle/>
        <a:p>
          <a:endParaRPr lang="en-US" sz="2000" b="1">
            <a:solidFill>
              <a:srgbClr val="000000"/>
            </a:solidFill>
          </a:endParaRPr>
        </a:p>
      </dgm:t>
    </dgm:pt>
    <dgm:pt modelId="{2D2779F3-9256-E94C-8C8A-F0B71BCF108F}">
      <dgm:prSet custT="1"/>
      <dgm:spPr>
        <a:solidFill>
          <a:schemeClr val="accent6">
            <a:lumMod val="60000"/>
            <a:lumOff val="40000"/>
          </a:schemeClr>
        </a:solidFill>
      </dgm:spPr>
      <dgm:t>
        <a:bodyPr/>
        <a:lstStyle/>
        <a:p>
          <a:pPr rtl="0"/>
          <a:r>
            <a:rPr lang="en-US" sz="1800" b="1" dirty="0" smtClean="0">
              <a:solidFill>
                <a:srgbClr val="000000"/>
              </a:solidFill>
              <a:latin typeface="Cambria" pitchFamily="18" charset="0"/>
              <a:ea typeface="Cambria" pitchFamily="18" charset="0"/>
            </a:rPr>
            <a:t>No. of votes to each candidate will be displayed for that P.S. </a:t>
          </a:r>
          <a:r>
            <a:rPr lang="en-US" sz="1800" b="1" dirty="0" smtClean="0">
              <a:solidFill>
                <a:schemeClr val="bg1"/>
              </a:solidFill>
              <a:latin typeface="Cambria" pitchFamily="18" charset="0"/>
              <a:ea typeface="Cambria" pitchFamily="18" charset="0"/>
            </a:rPr>
            <a:t>Lift the unit and show </a:t>
          </a:r>
          <a:r>
            <a:rPr lang="en-US" sz="1800" b="1" dirty="0" smtClean="0">
              <a:solidFill>
                <a:srgbClr val="000000"/>
              </a:solidFill>
              <a:latin typeface="Cambria" pitchFamily="18" charset="0"/>
              <a:ea typeface="Cambria" pitchFamily="18" charset="0"/>
            </a:rPr>
            <a:t>it to all agents so that they can note down.</a:t>
          </a:r>
          <a:endParaRPr lang="en-US" sz="1800" b="1" dirty="0">
            <a:solidFill>
              <a:srgbClr val="000000"/>
            </a:solidFill>
            <a:latin typeface="Cambria" pitchFamily="18" charset="0"/>
            <a:ea typeface="Cambria" pitchFamily="18" charset="0"/>
          </a:endParaRPr>
        </a:p>
      </dgm:t>
    </dgm:pt>
    <dgm:pt modelId="{85E8F65D-00BF-F641-93BD-DACAB19829E7}" type="parTrans" cxnId="{2C4EA3DE-3FF0-A243-AF25-5C0D09A77517}">
      <dgm:prSet/>
      <dgm:spPr/>
      <dgm:t>
        <a:bodyPr/>
        <a:lstStyle/>
        <a:p>
          <a:endParaRPr lang="en-US" sz="2000" b="1">
            <a:solidFill>
              <a:srgbClr val="000000"/>
            </a:solidFill>
          </a:endParaRPr>
        </a:p>
      </dgm:t>
    </dgm:pt>
    <dgm:pt modelId="{EFDA35ED-9826-784C-8662-F31F82D3C745}" type="sibTrans" cxnId="{2C4EA3DE-3FF0-A243-AF25-5C0D09A77517}">
      <dgm:prSet custT="1"/>
      <dgm:spPr/>
      <dgm:t>
        <a:bodyPr/>
        <a:lstStyle/>
        <a:p>
          <a:endParaRPr lang="en-US" sz="2000" b="1">
            <a:solidFill>
              <a:srgbClr val="000000"/>
            </a:solidFill>
          </a:endParaRPr>
        </a:p>
      </dgm:t>
    </dgm:pt>
    <dgm:pt modelId="{CFFA0D79-404A-0446-874E-55386BCFCFF9}">
      <dgm:prSet custT="1"/>
      <dgm:spPr>
        <a:solidFill>
          <a:schemeClr val="accent1">
            <a:lumMod val="20000"/>
            <a:lumOff val="80000"/>
          </a:schemeClr>
        </a:solidFill>
      </dgm:spPr>
      <dgm:t>
        <a:bodyPr/>
        <a:lstStyle/>
        <a:p>
          <a:pPr rtl="0"/>
          <a:r>
            <a:rPr lang="en-US" sz="2000" b="1" dirty="0" smtClean="0">
              <a:solidFill>
                <a:srgbClr val="000000"/>
              </a:solidFill>
              <a:latin typeface="Cambria" pitchFamily="18" charset="0"/>
              <a:ea typeface="Cambria" pitchFamily="18" charset="0"/>
            </a:rPr>
            <a:t>Counting supervisor </a:t>
          </a:r>
          <a:r>
            <a:rPr lang="en-US" sz="2000" b="1" dirty="0" smtClean="0">
              <a:solidFill>
                <a:srgbClr val="FF0000"/>
              </a:solidFill>
              <a:latin typeface="Cambria" pitchFamily="18" charset="0"/>
              <a:ea typeface="Cambria" pitchFamily="18" charset="0"/>
            </a:rPr>
            <a:t>to note </a:t>
          </a:r>
          <a:r>
            <a:rPr lang="en-US" sz="2000" b="1" dirty="0" smtClean="0">
              <a:solidFill>
                <a:srgbClr val="000000"/>
              </a:solidFill>
              <a:latin typeface="Cambria" pitchFamily="18" charset="0"/>
              <a:ea typeface="Cambria" pitchFamily="18" charset="0"/>
            </a:rPr>
            <a:t>result in </a:t>
          </a:r>
          <a:r>
            <a:rPr lang="en-US" sz="2000" b="1" dirty="0" smtClean="0">
              <a:solidFill>
                <a:srgbClr val="FF0000"/>
              </a:solidFill>
              <a:latin typeface="Cambria" pitchFamily="18" charset="0"/>
              <a:ea typeface="Cambria" pitchFamily="18" charset="0"/>
            </a:rPr>
            <a:t>Pre Stamped Part –II –of Form 17C.  </a:t>
          </a:r>
          <a:endParaRPr lang="en-US" sz="2000" b="1" dirty="0">
            <a:solidFill>
              <a:srgbClr val="FF0000"/>
            </a:solidFill>
            <a:latin typeface="Cambria" pitchFamily="18" charset="0"/>
            <a:ea typeface="Cambria" pitchFamily="18" charset="0"/>
          </a:endParaRPr>
        </a:p>
      </dgm:t>
    </dgm:pt>
    <dgm:pt modelId="{0D6CAAEE-7E46-8C42-849B-119B4DD274F0}" type="parTrans" cxnId="{D3CF96CB-9C61-9643-ADEE-D62427259A4F}">
      <dgm:prSet/>
      <dgm:spPr/>
      <dgm:t>
        <a:bodyPr/>
        <a:lstStyle/>
        <a:p>
          <a:endParaRPr lang="en-US" sz="2000" b="1">
            <a:solidFill>
              <a:srgbClr val="000000"/>
            </a:solidFill>
          </a:endParaRPr>
        </a:p>
      </dgm:t>
    </dgm:pt>
    <dgm:pt modelId="{772DF717-B477-DB4F-84BF-F27443ABBF30}" type="sibTrans" cxnId="{D3CF96CB-9C61-9643-ADEE-D62427259A4F}">
      <dgm:prSet custT="1"/>
      <dgm:spPr/>
      <dgm:t>
        <a:bodyPr/>
        <a:lstStyle/>
        <a:p>
          <a:endParaRPr lang="en-US" sz="2000" b="1">
            <a:solidFill>
              <a:srgbClr val="000000"/>
            </a:solidFill>
          </a:endParaRPr>
        </a:p>
      </dgm:t>
    </dgm:pt>
    <dgm:pt modelId="{6BE73AB5-8430-6445-AACE-1AF056EAEA0D}">
      <dgm:prSet custT="1"/>
      <dgm:spPr>
        <a:solidFill>
          <a:schemeClr val="accent1">
            <a:lumMod val="60000"/>
            <a:lumOff val="40000"/>
          </a:schemeClr>
        </a:solidFill>
      </dgm:spPr>
      <dgm:t>
        <a:bodyPr/>
        <a:lstStyle/>
        <a:p>
          <a:pPr rtl="0"/>
          <a:r>
            <a:rPr lang="en-US" sz="2000" b="1" dirty="0" smtClean="0">
              <a:solidFill>
                <a:srgbClr val="000000"/>
              </a:solidFill>
              <a:latin typeface="Cambria" pitchFamily="18" charset="0"/>
              <a:ea typeface="Cambria" pitchFamily="18" charset="0"/>
            </a:rPr>
            <a:t>If required, press </a:t>
          </a:r>
          <a:r>
            <a:rPr lang="en-US" sz="2000" b="1" dirty="0" smtClean="0">
              <a:solidFill>
                <a:srgbClr val="FF0000"/>
              </a:solidFill>
              <a:latin typeface="Cambria" pitchFamily="18" charset="0"/>
              <a:ea typeface="Cambria" pitchFamily="18" charset="0"/>
            </a:rPr>
            <a:t>again</a:t>
          </a:r>
          <a:r>
            <a:rPr lang="en-US" sz="2000" b="1" dirty="0" smtClean="0">
              <a:solidFill>
                <a:srgbClr val="000000"/>
              </a:solidFill>
              <a:latin typeface="Cambria" pitchFamily="18" charset="0"/>
              <a:ea typeface="Cambria" pitchFamily="18" charset="0"/>
            </a:rPr>
            <a:t> to show result to candidates/agents</a:t>
          </a:r>
          <a:endParaRPr lang="en-US" sz="2000" b="1" dirty="0">
            <a:solidFill>
              <a:srgbClr val="000000"/>
            </a:solidFill>
            <a:latin typeface="Cambria" pitchFamily="18" charset="0"/>
            <a:ea typeface="Cambria" pitchFamily="18" charset="0"/>
          </a:endParaRPr>
        </a:p>
      </dgm:t>
    </dgm:pt>
    <dgm:pt modelId="{1ABBE91E-6ED2-3F45-9F1D-255ACF7DC857}" type="parTrans" cxnId="{D33DF273-1401-8D4E-9E20-0E3374486D0D}">
      <dgm:prSet/>
      <dgm:spPr/>
      <dgm:t>
        <a:bodyPr/>
        <a:lstStyle/>
        <a:p>
          <a:endParaRPr lang="en-US" sz="2000" b="1">
            <a:solidFill>
              <a:srgbClr val="000000"/>
            </a:solidFill>
          </a:endParaRPr>
        </a:p>
      </dgm:t>
    </dgm:pt>
    <dgm:pt modelId="{F00E44F6-8934-8944-871C-1ED346024F76}" type="sibTrans" cxnId="{D33DF273-1401-8D4E-9E20-0E3374486D0D}">
      <dgm:prSet custT="1"/>
      <dgm:spPr/>
      <dgm:t>
        <a:bodyPr/>
        <a:lstStyle/>
        <a:p>
          <a:endParaRPr lang="en-US" sz="2000" b="1">
            <a:solidFill>
              <a:srgbClr val="000000"/>
            </a:solidFill>
          </a:endParaRPr>
        </a:p>
      </dgm:t>
    </dgm:pt>
    <dgm:pt modelId="{D69B6AF1-BDF1-0140-8E91-DEF7485E7B0B}">
      <dgm:prSet custT="1"/>
      <dgm:spPr>
        <a:solidFill>
          <a:srgbClr val="F4C8EC"/>
        </a:solidFill>
      </dgm:spPr>
      <dgm:t>
        <a:bodyPr/>
        <a:lstStyle/>
        <a:p>
          <a:pPr rtl="0"/>
          <a:r>
            <a:rPr lang="en-US" sz="2000" b="1" dirty="0" smtClean="0">
              <a:solidFill>
                <a:srgbClr val="000000"/>
              </a:solidFill>
              <a:latin typeface="Cambria" pitchFamily="18" charset="0"/>
              <a:ea typeface="Cambria" pitchFamily="18" charset="0"/>
            </a:rPr>
            <a:t>After result is noted, close cover of result section and </a:t>
          </a:r>
          <a:r>
            <a:rPr lang="en-US" sz="2000" b="1" dirty="0" smtClean="0">
              <a:solidFill>
                <a:srgbClr val="FF0000"/>
              </a:solidFill>
              <a:latin typeface="Cambria" pitchFamily="18" charset="0"/>
              <a:ea typeface="Cambria" pitchFamily="18" charset="0"/>
            </a:rPr>
            <a:t>Switch “OFF” </a:t>
          </a:r>
          <a:r>
            <a:rPr lang="en-US" sz="2000" b="1" dirty="0" smtClean="0">
              <a:solidFill>
                <a:srgbClr val="000000"/>
              </a:solidFill>
              <a:latin typeface="Cambria" pitchFamily="18" charset="0"/>
              <a:ea typeface="Cambria" pitchFamily="18" charset="0"/>
            </a:rPr>
            <a:t>CU</a:t>
          </a:r>
          <a:endParaRPr lang="en-US" sz="2000" b="1" dirty="0">
            <a:solidFill>
              <a:srgbClr val="000000"/>
            </a:solidFill>
            <a:latin typeface="Cambria" pitchFamily="18" charset="0"/>
            <a:ea typeface="Cambria" pitchFamily="18" charset="0"/>
          </a:endParaRPr>
        </a:p>
      </dgm:t>
    </dgm:pt>
    <dgm:pt modelId="{00BEA58A-E495-7447-B0B5-C49E51EAA62D}" type="parTrans" cxnId="{51065B61-E4E6-514E-BE29-15427E596C50}">
      <dgm:prSet/>
      <dgm:spPr/>
      <dgm:t>
        <a:bodyPr/>
        <a:lstStyle/>
        <a:p>
          <a:endParaRPr lang="en-US" sz="2000" b="1">
            <a:solidFill>
              <a:srgbClr val="000000"/>
            </a:solidFill>
          </a:endParaRPr>
        </a:p>
      </dgm:t>
    </dgm:pt>
    <dgm:pt modelId="{D66E9112-9A76-2A4C-8AD2-B49DBD9409B4}" type="sibTrans" cxnId="{51065B61-E4E6-514E-BE29-15427E596C50}">
      <dgm:prSet/>
      <dgm:spPr/>
      <dgm:t>
        <a:bodyPr/>
        <a:lstStyle/>
        <a:p>
          <a:endParaRPr lang="en-US" sz="2000" b="1">
            <a:solidFill>
              <a:srgbClr val="000000"/>
            </a:solidFill>
          </a:endParaRPr>
        </a:p>
      </dgm:t>
    </dgm:pt>
    <dgm:pt modelId="{5790B441-4EC5-4A28-BDA5-308ED9CFD3F5}">
      <dgm:prSet/>
      <dgm:spPr>
        <a:solidFill>
          <a:srgbClr val="C99D21"/>
        </a:solidFill>
      </dgm:spPr>
      <dgm:t>
        <a:bodyPr/>
        <a:lstStyle/>
        <a:p>
          <a:pPr rtl="0"/>
          <a:r>
            <a:rPr lang="en-US" b="1" dirty="0" smtClean="0">
              <a:solidFill>
                <a:schemeClr val="bg1"/>
              </a:solidFill>
              <a:latin typeface="Cambria" pitchFamily="18" charset="0"/>
              <a:ea typeface="Cambria" pitchFamily="18" charset="0"/>
            </a:rPr>
            <a:t>If not, check if clerical error. </a:t>
          </a:r>
          <a:r>
            <a:rPr lang="en-US" b="1" dirty="0" smtClean="0">
              <a:solidFill>
                <a:schemeClr val="tx1"/>
              </a:solidFill>
              <a:latin typeface="Cambria" pitchFamily="18" charset="0"/>
              <a:ea typeface="Cambria" pitchFamily="18" charset="0"/>
            </a:rPr>
            <a:t>In case of dispute, Set EVM aside. </a:t>
          </a:r>
          <a:r>
            <a:rPr lang="en-US" b="1" dirty="0" smtClean="0">
              <a:solidFill>
                <a:schemeClr val="bg1"/>
              </a:solidFill>
              <a:latin typeface="Cambria" pitchFamily="18" charset="0"/>
              <a:ea typeface="Cambria" pitchFamily="18" charset="0"/>
            </a:rPr>
            <a:t>Report  ECI for further direction</a:t>
          </a:r>
          <a:endParaRPr lang="en-US" b="1" dirty="0">
            <a:solidFill>
              <a:schemeClr val="bg1"/>
            </a:solidFill>
            <a:latin typeface="Cambria" pitchFamily="18" charset="0"/>
            <a:ea typeface="Cambria" pitchFamily="18" charset="0"/>
          </a:endParaRPr>
        </a:p>
      </dgm:t>
    </dgm:pt>
    <dgm:pt modelId="{2590A8D6-A976-4E65-AFDA-DE70FE243CAC}" type="parTrans" cxnId="{9F10FF25-49C4-4ABD-A19F-73E8821A5B46}">
      <dgm:prSet/>
      <dgm:spPr/>
      <dgm:t>
        <a:bodyPr/>
        <a:lstStyle/>
        <a:p>
          <a:endParaRPr lang="en-IN"/>
        </a:p>
      </dgm:t>
    </dgm:pt>
    <dgm:pt modelId="{457A1653-8810-45C6-B67A-F293BEE07FBD}" type="sibTrans" cxnId="{9F10FF25-49C4-4ABD-A19F-73E8821A5B46}">
      <dgm:prSet/>
      <dgm:spPr/>
      <dgm:t>
        <a:bodyPr/>
        <a:lstStyle/>
        <a:p>
          <a:endParaRPr lang="en-IN"/>
        </a:p>
      </dgm:t>
    </dgm:pt>
    <dgm:pt modelId="{E42D508C-4031-7847-9F6E-815E3C0E222B}" type="pres">
      <dgm:prSet presAssocID="{A0C377B0-CBF9-B642-9DBA-9646AAE1D4BD}" presName="Name0" presStyleCnt="0">
        <dgm:presLayoutVars>
          <dgm:dir/>
          <dgm:resizeHandles val="exact"/>
        </dgm:presLayoutVars>
      </dgm:prSet>
      <dgm:spPr/>
      <dgm:t>
        <a:bodyPr/>
        <a:lstStyle/>
        <a:p>
          <a:endParaRPr lang="en-US"/>
        </a:p>
      </dgm:t>
    </dgm:pt>
    <dgm:pt modelId="{AD10E0BA-0240-894D-8EAB-B9A6CC81D356}" type="pres">
      <dgm:prSet presAssocID="{813EFBF3-69A9-8D49-96E4-192F01547CBD}" presName="node" presStyleLbl="node1" presStyleIdx="0" presStyleCnt="9">
        <dgm:presLayoutVars>
          <dgm:bulletEnabled val="1"/>
        </dgm:presLayoutVars>
      </dgm:prSet>
      <dgm:spPr/>
      <dgm:t>
        <a:bodyPr/>
        <a:lstStyle/>
        <a:p>
          <a:endParaRPr lang="en-US"/>
        </a:p>
      </dgm:t>
    </dgm:pt>
    <dgm:pt modelId="{F569CC8E-D0E1-7A44-B722-F72B8CEC521D}" type="pres">
      <dgm:prSet presAssocID="{C27213F6-E662-1349-A343-9B30D65928B8}" presName="sibTrans" presStyleLbl="sibTrans1D1" presStyleIdx="0" presStyleCnt="8"/>
      <dgm:spPr/>
      <dgm:t>
        <a:bodyPr/>
        <a:lstStyle/>
        <a:p>
          <a:endParaRPr lang="en-US"/>
        </a:p>
      </dgm:t>
    </dgm:pt>
    <dgm:pt modelId="{2333A561-E9BD-4D4E-A199-B15C77A3B33C}" type="pres">
      <dgm:prSet presAssocID="{C27213F6-E662-1349-A343-9B30D65928B8}" presName="connectorText" presStyleLbl="sibTrans1D1" presStyleIdx="0" presStyleCnt="8"/>
      <dgm:spPr/>
      <dgm:t>
        <a:bodyPr/>
        <a:lstStyle/>
        <a:p>
          <a:endParaRPr lang="en-US"/>
        </a:p>
      </dgm:t>
    </dgm:pt>
    <dgm:pt modelId="{88647915-A6EC-0A48-A5A0-2B1613C9C6CE}" type="pres">
      <dgm:prSet presAssocID="{2E9125D5-27E4-FA4E-B651-479B7DA0E94C}" presName="node" presStyleLbl="node1" presStyleIdx="1" presStyleCnt="9">
        <dgm:presLayoutVars>
          <dgm:bulletEnabled val="1"/>
        </dgm:presLayoutVars>
      </dgm:prSet>
      <dgm:spPr/>
      <dgm:t>
        <a:bodyPr/>
        <a:lstStyle/>
        <a:p>
          <a:endParaRPr lang="en-US"/>
        </a:p>
      </dgm:t>
    </dgm:pt>
    <dgm:pt modelId="{85AFE213-4141-8249-B86F-B78C73F9F07C}" type="pres">
      <dgm:prSet presAssocID="{9EDCA851-B7CC-C64F-9EA4-6BC0C2BA6362}" presName="sibTrans" presStyleLbl="sibTrans1D1" presStyleIdx="1" presStyleCnt="8"/>
      <dgm:spPr/>
      <dgm:t>
        <a:bodyPr/>
        <a:lstStyle/>
        <a:p>
          <a:endParaRPr lang="en-US"/>
        </a:p>
      </dgm:t>
    </dgm:pt>
    <dgm:pt modelId="{B29F2BA0-33DF-214E-B977-E0185972D3EF}" type="pres">
      <dgm:prSet presAssocID="{9EDCA851-B7CC-C64F-9EA4-6BC0C2BA6362}" presName="connectorText" presStyleLbl="sibTrans1D1" presStyleIdx="1" presStyleCnt="8"/>
      <dgm:spPr/>
      <dgm:t>
        <a:bodyPr/>
        <a:lstStyle/>
        <a:p>
          <a:endParaRPr lang="en-US"/>
        </a:p>
      </dgm:t>
    </dgm:pt>
    <dgm:pt modelId="{24543487-AC4B-42D5-A3E0-A0E8B9077A75}" type="pres">
      <dgm:prSet presAssocID="{5790B441-4EC5-4A28-BDA5-308ED9CFD3F5}" presName="node" presStyleLbl="node1" presStyleIdx="2" presStyleCnt="9">
        <dgm:presLayoutVars>
          <dgm:bulletEnabled val="1"/>
        </dgm:presLayoutVars>
      </dgm:prSet>
      <dgm:spPr/>
      <dgm:t>
        <a:bodyPr/>
        <a:lstStyle/>
        <a:p>
          <a:endParaRPr lang="en-IN"/>
        </a:p>
      </dgm:t>
    </dgm:pt>
    <dgm:pt modelId="{57B02BA2-C24D-440A-9D5F-8ED52F4443B8}" type="pres">
      <dgm:prSet presAssocID="{457A1653-8810-45C6-B67A-F293BEE07FBD}" presName="sibTrans" presStyleLbl="sibTrans1D1" presStyleIdx="2" presStyleCnt="8"/>
      <dgm:spPr/>
      <dgm:t>
        <a:bodyPr/>
        <a:lstStyle/>
        <a:p>
          <a:endParaRPr lang="en-IN"/>
        </a:p>
      </dgm:t>
    </dgm:pt>
    <dgm:pt modelId="{76E0903B-27DF-41A2-B25A-8875928EA04E}" type="pres">
      <dgm:prSet presAssocID="{457A1653-8810-45C6-B67A-F293BEE07FBD}" presName="connectorText" presStyleLbl="sibTrans1D1" presStyleIdx="2" presStyleCnt="8"/>
      <dgm:spPr/>
      <dgm:t>
        <a:bodyPr/>
        <a:lstStyle/>
        <a:p>
          <a:endParaRPr lang="en-IN"/>
        </a:p>
      </dgm:t>
    </dgm:pt>
    <dgm:pt modelId="{120763C7-4050-664F-A7B3-CB3B2A535E34}" type="pres">
      <dgm:prSet presAssocID="{F6E7ACB2-72CE-8346-8AB8-D11B4746EB56}" presName="node" presStyleLbl="node1" presStyleIdx="3" presStyleCnt="9">
        <dgm:presLayoutVars>
          <dgm:bulletEnabled val="1"/>
        </dgm:presLayoutVars>
      </dgm:prSet>
      <dgm:spPr/>
      <dgm:t>
        <a:bodyPr/>
        <a:lstStyle/>
        <a:p>
          <a:endParaRPr lang="en-US"/>
        </a:p>
      </dgm:t>
    </dgm:pt>
    <dgm:pt modelId="{438E71E1-1882-8749-8602-041B2C9D9F03}" type="pres">
      <dgm:prSet presAssocID="{D230733C-05C0-C741-9017-F4D140EE5C87}" presName="sibTrans" presStyleLbl="sibTrans1D1" presStyleIdx="3" presStyleCnt="8"/>
      <dgm:spPr/>
      <dgm:t>
        <a:bodyPr/>
        <a:lstStyle/>
        <a:p>
          <a:endParaRPr lang="en-US"/>
        </a:p>
      </dgm:t>
    </dgm:pt>
    <dgm:pt modelId="{E5E41F1A-B0FF-2940-AB95-DD7455CE5524}" type="pres">
      <dgm:prSet presAssocID="{D230733C-05C0-C741-9017-F4D140EE5C87}" presName="connectorText" presStyleLbl="sibTrans1D1" presStyleIdx="3" presStyleCnt="8"/>
      <dgm:spPr/>
      <dgm:t>
        <a:bodyPr/>
        <a:lstStyle/>
        <a:p>
          <a:endParaRPr lang="en-US"/>
        </a:p>
      </dgm:t>
    </dgm:pt>
    <dgm:pt modelId="{1C264B0C-DD98-9D42-8D6A-AD77959E81EC}" type="pres">
      <dgm:prSet presAssocID="{A30CFF5D-1BCE-524B-80DA-99253F9E4338}" presName="node" presStyleLbl="node1" presStyleIdx="4" presStyleCnt="9">
        <dgm:presLayoutVars>
          <dgm:bulletEnabled val="1"/>
        </dgm:presLayoutVars>
      </dgm:prSet>
      <dgm:spPr/>
      <dgm:t>
        <a:bodyPr/>
        <a:lstStyle/>
        <a:p>
          <a:endParaRPr lang="en-US"/>
        </a:p>
      </dgm:t>
    </dgm:pt>
    <dgm:pt modelId="{8F0D73AB-E814-914D-BCA2-1062E5FF2463}" type="pres">
      <dgm:prSet presAssocID="{B9D2F20E-CC22-B649-B0D6-5B5B59D69772}" presName="sibTrans" presStyleLbl="sibTrans1D1" presStyleIdx="4" presStyleCnt="8"/>
      <dgm:spPr/>
      <dgm:t>
        <a:bodyPr/>
        <a:lstStyle/>
        <a:p>
          <a:endParaRPr lang="en-US"/>
        </a:p>
      </dgm:t>
    </dgm:pt>
    <dgm:pt modelId="{12D799AA-85D1-5B44-B975-F154C5CAE604}" type="pres">
      <dgm:prSet presAssocID="{B9D2F20E-CC22-B649-B0D6-5B5B59D69772}" presName="connectorText" presStyleLbl="sibTrans1D1" presStyleIdx="4" presStyleCnt="8"/>
      <dgm:spPr/>
      <dgm:t>
        <a:bodyPr/>
        <a:lstStyle/>
        <a:p>
          <a:endParaRPr lang="en-US"/>
        </a:p>
      </dgm:t>
    </dgm:pt>
    <dgm:pt modelId="{E33CEA2A-853A-584C-8E07-CDCFDEC47B60}" type="pres">
      <dgm:prSet presAssocID="{2D2779F3-9256-E94C-8C8A-F0B71BCF108F}" presName="node" presStyleLbl="node1" presStyleIdx="5" presStyleCnt="9" custScaleX="107299">
        <dgm:presLayoutVars>
          <dgm:bulletEnabled val="1"/>
        </dgm:presLayoutVars>
      </dgm:prSet>
      <dgm:spPr/>
      <dgm:t>
        <a:bodyPr/>
        <a:lstStyle/>
        <a:p>
          <a:endParaRPr lang="en-US"/>
        </a:p>
      </dgm:t>
    </dgm:pt>
    <dgm:pt modelId="{F5882141-7DE8-804C-B70A-017B828B4D69}" type="pres">
      <dgm:prSet presAssocID="{EFDA35ED-9826-784C-8662-F31F82D3C745}" presName="sibTrans" presStyleLbl="sibTrans1D1" presStyleIdx="5" presStyleCnt="8"/>
      <dgm:spPr/>
      <dgm:t>
        <a:bodyPr/>
        <a:lstStyle/>
        <a:p>
          <a:endParaRPr lang="en-US"/>
        </a:p>
      </dgm:t>
    </dgm:pt>
    <dgm:pt modelId="{3CF5D41D-5D99-4D4A-905D-CADC726BE6F6}" type="pres">
      <dgm:prSet presAssocID="{EFDA35ED-9826-784C-8662-F31F82D3C745}" presName="connectorText" presStyleLbl="sibTrans1D1" presStyleIdx="5" presStyleCnt="8"/>
      <dgm:spPr/>
      <dgm:t>
        <a:bodyPr/>
        <a:lstStyle/>
        <a:p>
          <a:endParaRPr lang="en-US"/>
        </a:p>
      </dgm:t>
    </dgm:pt>
    <dgm:pt modelId="{6476172F-FA07-7743-B2AC-D6D8C2B5708C}" type="pres">
      <dgm:prSet presAssocID="{CFFA0D79-404A-0446-874E-55386BCFCFF9}" presName="node" presStyleLbl="node1" presStyleIdx="6" presStyleCnt="9">
        <dgm:presLayoutVars>
          <dgm:bulletEnabled val="1"/>
        </dgm:presLayoutVars>
      </dgm:prSet>
      <dgm:spPr/>
      <dgm:t>
        <a:bodyPr/>
        <a:lstStyle/>
        <a:p>
          <a:endParaRPr lang="en-US"/>
        </a:p>
      </dgm:t>
    </dgm:pt>
    <dgm:pt modelId="{CB84498E-E446-614C-809D-722D4DE69025}" type="pres">
      <dgm:prSet presAssocID="{772DF717-B477-DB4F-84BF-F27443ABBF30}" presName="sibTrans" presStyleLbl="sibTrans1D1" presStyleIdx="6" presStyleCnt="8"/>
      <dgm:spPr/>
      <dgm:t>
        <a:bodyPr/>
        <a:lstStyle/>
        <a:p>
          <a:endParaRPr lang="en-US"/>
        </a:p>
      </dgm:t>
    </dgm:pt>
    <dgm:pt modelId="{459F84C2-EC35-034D-8916-D7E222D3F0D9}" type="pres">
      <dgm:prSet presAssocID="{772DF717-B477-DB4F-84BF-F27443ABBF30}" presName="connectorText" presStyleLbl="sibTrans1D1" presStyleIdx="6" presStyleCnt="8"/>
      <dgm:spPr/>
      <dgm:t>
        <a:bodyPr/>
        <a:lstStyle/>
        <a:p>
          <a:endParaRPr lang="en-US"/>
        </a:p>
      </dgm:t>
    </dgm:pt>
    <dgm:pt modelId="{484092D1-802F-B341-8124-C0C56C995A08}" type="pres">
      <dgm:prSet presAssocID="{6BE73AB5-8430-6445-AACE-1AF056EAEA0D}" presName="node" presStyleLbl="node1" presStyleIdx="7" presStyleCnt="9">
        <dgm:presLayoutVars>
          <dgm:bulletEnabled val="1"/>
        </dgm:presLayoutVars>
      </dgm:prSet>
      <dgm:spPr/>
      <dgm:t>
        <a:bodyPr/>
        <a:lstStyle/>
        <a:p>
          <a:endParaRPr lang="en-US"/>
        </a:p>
      </dgm:t>
    </dgm:pt>
    <dgm:pt modelId="{A5006937-0ED7-9D4F-A5D5-E75BBA771A49}" type="pres">
      <dgm:prSet presAssocID="{F00E44F6-8934-8944-871C-1ED346024F76}" presName="sibTrans" presStyleLbl="sibTrans1D1" presStyleIdx="7" presStyleCnt="8"/>
      <dgm:spPr/>
      <dgm:t>
        <a:bodyPr/>
        <a:lstStyle/>
        <a:p>
          <a:endParaRPr lang="en-US"/>
        </a:p>
      </dgm:t>
    </dgm:pt>
    <dgm:pt modelId="{4079534E-F557-2C4A-A0FA-08A32B79BB93}" type="pres">
      <dgm:prSet presAssocID="{F00E44F6-8934-8944-871C-1ED346024F76}" presName="connectorText" presStyleLbl="sibTrans1D1" presStyleIdx="7" presStyleCnt="8"/>
      <dgm:spPr/>
      <dgm:t>
        <a:bodyPr/>
        <a:lstStyle/>
        <a:p>
          <a:endParaRPr lang="en-US"/>
        </a:p>
      </dgm:t>
    </dgm:pt>
    <dgm:pt modelId="{6AEDA5B0-6C78-9747-B54F-BA80A981377D}" type="pres">
      <dgm:prSet presAssocID="{D69B6AF1-BDF1-0140-8E91-DEF7485E7B0B}" presName="node" presStyleLbl="node1" presStyleIdx="8" presStyleCnt="9">
        <dgm:presLayoutVars>
          <dgm:bulletEnabled val="1"/>
        </dgm:presLayoutVars>
      </dgm:prSet>
      <dgm:spPr/>
      <dgm:t>
        <a:bodyPr/>
        <a:lstStyle/>
        <a:p>
          <a:endParaRPr lang="en-US"/>
        </a:p>
      </dgm:t>
    </dgm:pt>
  </dgm:ptLst>
  <dgm:cxnLst>
    <dgm:cxn modelId="{AF378221-7BBE-40F5-AE53-8A15384FD239}" type="presOf" srcId="{772DF717-B477-DB4F-84BF-F27443ABBF30}" destId="{459F84C2-EC35-034D-8916-D7E222D3F0D9}" srcOrd="1" destOrd="0" presId="urn:microsoft.com/office/officeart/2005/8/layout/bProcess3"/>
    <dgm:cxn modelId="{D33DF273-1401-8D4E-9E20-0E3374486D0D}" srcId="{A0C377B0-CBF9-B642-9DBA-9646AAE1D4BD}" destId="{6BE73AB5-8430-6445-AACE-1AF056EAEA0D}" srcOrd="7" destOrd="0" parTransId="{1ABBE91E-6ED2-3F45-9F1D-255ACF7DC857}" sibTransId="{F00E44F6-8934-8944-871C-1ED346024F76}"/>
    <dgm:cxn modelId="{34149E92-768D-44F1-A2D0-A8FF9C320AB9}" type="presOf" srcId="{A0C377B0-CBF9-B642-9DBA-9646AAE1D4BD}" destId="{E42D508C-4031-7847-9F6E-815E3C0E222B}" srcOrd="0" destOrd="0" presId="urn:microsoft.com/office/officeart/2005/8/layout/bProcess3"/>
    <dgm:cxn modelId="{CF821307-532D-4A44-AA97-5B35A4BAFFF8}" srcId="{A0C377B0-CBF9-B642-9DBA-9646AAE1D4BD}" destId="{2E9125D5-27E4-FA4E-B651-479B7DA0E94C}" srcOrd="1" destOrd="0" parTransId="{7A135115-85A9-7542-BCBB-07FB08325CA1}" sibTransId="{9EDCA851-B7CC-C64F-9EA4-6BC0C2BA6362}"/>
    <dgm:cxn modelId="{5A209C63-E903-404E-B357-2A955A4D03CD}" type="presOf" srcId="{F00E44F6-8934-8944-871C-1ED346024F76}" destId="{A5006937-0ED7-9D4F-A5D5-E75BBA771A49}" srcOrd="0" destOrd="0" presId="urn:microsoft.com/office/officeart/2005/8/layout/bProcess3"/>
    <dgm:cxn modelId="{7C71743E-E13D-487D-8B08-3788DC308E5C}" type="presOf" srcId="{B9D2F20E-CC22-B649-B0D6-5B5B59D69772}" destId="{8F0D73AB-E814-914D-BCA2-1062E5FF2463}" srcOrd="0" destOrd="0" presId="urn:microsoft.com/office/officeart/2005/8/layout/bProcess3"/>
    <dgm:cxn modelId="{7BC6F471-EB5F-4147-B6FC-D57F66973F1E}" type="presOf" srcId="{D69B6AF1-BDF1-0140-8E91-DEF7485E7B0B}" destId="{6AEDA5B0-6C78-9747-B54F-BA80A981377D}" srcOrd="0" destOrd="0" presId="urn:microsoft.com/office/officeart/2005/8/layout/bProcess3"/>
    <dgm:cxn modelId="{35F1AC94-AF4F-4114-8286-7532DB77541A}" type="presOf" srcId="{EFDA35ED-9826-784C-8662-F31F82D3C745}" destId="{3CF5D41D-5D99-4D4A-905D-CADC726BE6F6}" srcOrd="1" destOrd="0" presId="urn:microsoft.com/office/officeart/2005/8/layout/bProcess3"/>
    <dgm:cxn modelId="{D3CF96CB-9C61-9643-ADEE-D62427259A4F}" srcId="{A0C377B0-CBF9-B642-9DBA-9646AAE1D4BD}" destId="{CFFA0D79-404A-0446-874E-55386BCFCFF9}" srcOrd="6" destOrd="0" parTransId="{0D6CAAEE-7E46-8C42-849B-119B4DD274F0}" sibTransId="{772DF717-B477-DB4F-84BF-F27443ABBF30}"/>
    <dgm:cxn modelId="{51065B61-E4E6-514E-BE29-15427E596C50}" srcId="{A0C377B0-CBF9-B642-9DBA-9646AAE1D4BD}" destId="{D69B6AF1-BDF1-0140-8E91-DEF7485E7B0B}" srcOrd="8" destOrd="0" parTransId="{00BEA58A-E495-7447-B0B5-C49E51EAA62D}" sibTransId="{D66E9112-9A76-2A4C-8AD2-B49DBD9409B4}"/>
    <dgm:cxn modelId="{69920CDB-557D-4864-A8CA-EB0F3B45CA1E}" type="presOf" srcId="{D230733C-05C0-C741-9017-F4D140EE5C87}" destId="{E5E41F1A-B0FF-2940-AB95-DD7455CE5524}" srcOrd="1" destOrd="0" presId="urn:microsoft.com/office/officeart/2005/8/layout/bProcess3"/>
    <dgm:cxn modelId="{E0C3BD20-E0CF-4F2D-88EA-DFF26CDF797C}" type="presOf" srcId="{9EDCA851-B7CC-C64F-9EA4-6BC0C2BA6362}" destId="{85AFE213-4141-8249-B86F-B78C73F9F07C}" srcOrd="0" destOrd="0" presId="urn:microsoft.com/office/officeart/2005/8/layout/bProcess3"/>
    <dgm:cxn modelId="{8F7B6F92-AA96-488D-8076-214CCC6D662B}" type="presOf" srcId="{F6E7ACB2-72CE-8346-8AB8-D11B4746EB56}" destId="{120763C7-4050-664F-A7B3-CB3B2A535E34}" srcOrd="0" destOrd="0" presId="urn:microsoft.com/office/officeart/2005/8/layout/bProcess3"/>
    <dgm:cxn modelId="{DEB8C300-138C-495E-A268-CE777B4B1DA4}" type="presOf" srcId="{6BE73AB5-8430-6445-AACE-1AF056EAEA0D}" destId="{484092D1-802F-B341-8124-C0C56C995A08}" srcOrd="0" destOrd="0" presId="urn:microsoft.com/office/officeart/2005/8/layout/bProcess3"/>
    <dgm:cxn modelId="{E5EC7432-E275-4B7C-B8E2-BC852DD4F63F}" type="presOf" srcId="{CFFA0D79-404A-0446-874E-55386BCFCFF9}" destId="{6476172F-FA07-7743-B2AC-D6D8C2B5708C}" srcOrd="0" destOrd="0" presId="urn:microsoft.com/office/officeart/2005/8/layout/bProcess3"/>
    <dgm:cxn modelId="{305CE8D4-21AC-44F7-9C64-58D8074DE9D8}" type="presOf" srcId="{9EDCA851-B7CC-C64F-9EA4-6BC0C2BA6362}" destId="{B29F2BA0-33DF-214E-B977-E0185972D3EF}" srcOrd="1" destOrd="0" presId="urn:microsoft.com/office/officeart/2005/8/layout/bProcess3"/>
    <dgm:cxn modelId="{B947C0CF-21AF-654A-A3E3-33C65724A281}" srcId="{A0C377B0-CBF9-B642-9DBA-9646AAE1D4BD}" destId="{F6E7ACB2-72CE-8346-8AB8-D11B4746EB56}" srcOrd="3" destOrd="0" parTransId="{5E0D1A98-D3C9-994E-BB0D-66FC22346BDF}" sibTransId="{D230733C-05C0-C741-9017-F4D140EE5C87}"/>
    <dgm:cxn modelId="{0D8E4E0A-9F24-4054-B368-CD2D680B413A}" type="presOf" srcId="{EFDA35ED-9826-784C-8662-F31F82D3C745}" destId="{F5882141-7DE8-804C-B70A-017B828B4D69}" srcOrd="0" destOrd="0" presId="urn:microsoft.com/office/officeart/2005/8/layout/bProcess3"/>
    <dgm:cxn modelId="{81ABFE92-C37D-4725-82A6-D96111654EED}" type="presOf" srcId="{5790B441-4EC5-4A28-BDA5-308ED9CFD3F5}" destId="{24543487-AC4B-42D5-A3E0-A0E8B9077A75}" srcOrd="0" destOrd="0" presId="urn:microsoft.com/office/officeart/2005/8/layout/bProcess3"/>
    <dgm:cxn modelId="{32A078BA-5914-43A2-A2E2-343FC04849BB}" type="presOf" srcId="{F00E44F6-8934-8944-871C-1ED346024F76}" destId="{4079534E-F557-2C4A-A0FA-08A32B79BB93}" srcOrd="1" destOrd="0" presId="urn:microsoft.com/office/officeart/2005/8/layout/bProcess3"/>
    <dgm:cxn modelId="{A0260F7F-FBD1-4F98-8F31-F8BBB37FC896}" type="presOf" srcId="{C27213F6-E662-1349-A343-9B30D65928B8}" destId="{F569CC8E-D0E1-7A44-B722-F72B8CEC521D}" srcOrd="0" destOrd="0" presId="urn:microsoft.com/office/officeart/2005/8/layout/bProcess3"/>
    <dgm:cxn modelId="{C9D342FB-BB74-4701-B4C8-EBDB7A7BF5BF}" type="presOf" srcId="{A30CFF5D-1BCE-524B-80DA-99253F9E4338}" destId="{1C264B0C-DD98-9D42-8D6A-AD77959E81EC}" srcOrd="0" destOrd="0" presId="urn:microsoft.com/office/officeart/2005/8/layout/bProcess3"/>
    <dgm:cxn modelId="{2C4EA3DE-3FF0-A243-AF25-5C0D09A77517}" srcId="{A0C377B0-CBF9-B642-9DBA-9646AAE1D4BD}" destId="{2D2779F3-9256-E94C-8C8A-F0B71BCF108F}" srcOrd="5" destOrd="0" parTransId="{85E8F65D-00BF-F641-93BD-DACAB19829E7}" sibTransId="{EFDA35ED-9826-784C-8662-F31F82D3C745}"/>
    <dgm:cxn modelId="{3480E546-A2F9-443C-8C7C-0233CCA8E224}" type="presOf" srcId="{D230733C-05C0-C741-9017-F4D140EE5C87}" destId="{438E71E1-1882-8749-8602-041B2C9D9F03}" srcOrd="0" destOrd="0" presId="urn:microsoft.com/office/officeart/2005/8/layout/bProcess3"/>
    <dgm:cxn modelId="{9F10FF25-49C4-4ABD-A19F-73E8821A5B46}" srcId="{A0C377B0-CBF9-B642-9DBA-9646AAE1D4BD}" destId="{5790B441-4EC5-4A28-BDA5-308ED9CFD3F5}" srcOrd="2" destOrd="0" parTransId="{2590A8D6-A976-4E65-AFDA-DE70FE243CAC}" sibTransId="{457A1653-8810-45C6-B67A-F293BEE07FBD}"/>
    <dgm:cxn modelId="{0C6D5393-8910-4D5E-9AD0-B20B233B20AD}" type="presOf" srcId="{813EFBF3-69A9-8D49-96E4-192F01547CBD}" destId="{AD10E0BA-0240-894D-8EAB-B9A6CC81D356}" srcOrd="0" destOrd="0" presId="urn:microsoft.com/office/officeart/2005/8/layout/bProcess3"/>
    <dgm:cxn modelId="{FE100D7C-0CB0-4D3D-A67C-8EB628E17B77}" type="presOf" srcId="{2D2779F3-9256-E94C-8C8A-F0B71BCF108F}" destId="{E33CEA2A-853A-584C-8E07-CDCFDEC47B60}" srcOrd="0" destOrd="0" presId="urn:microsoft.com/office/officeart/2005/8/layout/bProcess3"/>
    <dgm:cxn modelId="{1445342B-07D1-2D49-AF08-4A9BE11DB710}" srcId="{A0C377B0-CBF9-B642-9DBA-9646AAE1D4BD}" destId="{A30CFF5D-1BCE-524B-80DA-99253F9E4338}" srcOrd="4" destOrd="0" parTransId="{434CAE08-29B7-6842-8DC2-5BD37C722C29}" sibTransId="{B9D2F20E-CC22-B649-B0D6-5B5B59D69772}"/>
    <dgm:cxn modelId="{F331B16F-5E01-4EE4-9436-7F89CBA85EEE}" type="presOf" srcId="{772DF717-B477-DB4F-84BF-F27443ABBF30}" destId="{CB84498E-E446-614C-809D-722D4DE69025}" srcOrd="0" destOrd="0" presId="urn:microsoft.com/office/officeart/2005/8/layout/bProcess3"/>
    <dgm:cxn modelId="{BEE99860-6048-4761-92C2-09EF682C0BDC}" type="presOf" srcId="{2E9125D5-27E4-FA4E-B651-479B7DA0E94C}" destId="{88647915-A6EC-0A48-A5A0-2B1613C9C6CE}" srcOrd="0" destOrd="0" presId="urn:microsoft.com/office/officeart/2005/8/layout/bProcess3"/>
    <dgm:cxn modelId="{BE5B3D51-F5B7-4649-A805-DBEF27B0F201}" srcId="{A0C377B0-CBF9-B642-9DBA-9646AAE1D4BD}" destId="{813EFBF3-69A9-8D49-96E4-192F01547CBD}" srcOrd="0" destOrd="0" parTransId="{EA401B11-B178-C740-AEA1-EEDBC96182EA}" sibTransId="{C27213F6-E662-1349-A343-9B30D65928B8}"/>
    <dgm:cxn modelId="{12D38CFE-6A36-48F6-9C1C-DF37CA37FAFB}" type="presOf" srcId="{457A1653-8810-45C6-B67A-F293BEE07FBD}" destId="{57B02BA2-C24D-440A-9D5F-8ED52F4443B8}" srcOrd="0" destOrd="0" presId="urn:microsoft.com/office/officeart/2005/8/layout/bProcess3"/>
    <dgm:cxn modelId="{5DA593A2-9207-4563-B0BF-761F05DBA2EF}" type="presOf" srcId="{457A1653-8810-45C6-B67A-F293BEE07FBD}" destId="{76E0903B-27DF-41A2-B25A-8875928EA04E}" srcOrd="1" destOrd="0" presId="urn:microsoft.com/office/officeart/2005/8/layout/bProcess3"/>
    <dgm:cxn modelId="{C9E3063E-9B9B-4A4B-B363-871E69569FA9}" type="presOf" srcId="{B9D2F20E-CC22-B649-B0D6-5B5B59D69772}" destId="{12D799AA-85D1-5B44-B975-F154C5CAE604}" srcOrd="1" destOrd="0" presId="urn:microsoft.com/office/officeart/2005/8/layout/bProcess3"/>
    <dgm:cxn modelId="{117E3887-1F1E-49A3-9375-C09E0F1F936F}" type="presOf" srcId="{C27213F6-E662-1349-A343-9B30D65928B8}" destId="{2333A561-E9BD-4D4E-A199-B15C77A3B33C}" srcOrd="1" destOrd="0" presId="urn:microsoft.com/office/officeart/2005/8/layout/bProcess3"/>
    <dgm:cxn modelId="{FB4D67DA-7F23-4674-9A79-1B9CE4821F58}" type="presParOf" srcId="{E42D508C-4031-7847-9F6E-815E3C0E222B}" destId="{AD10E0BA-0240-894D-8EAB-B9A6CC81D356}" srcOrd="0" destOrd="0" presId="urn:microsoft.com/office/officeart/2005/8/layout/bProcess3"/>
    <dgm:cxn modelId="{5CFAA476-A88A-4FAB-8CDD-8629654FD21D}" type="presParOf" srcId="{E42D508C-4031-7847-9F6E-815E3C0E222B}" destId="{F569CC8E-D0E1-7A44-B722-F72B8CEC521D}" srcOrd="1" destOrd="0" presId="urn:microsoft.com/office/officeart/2005/8/layout/bProcess3"/>
    <dgm:cxn modelId="{2E06C889-D6E9-49AF-9808-C0F89E62A372}" type="presParOf" srcId="{F569CC8E-D0E1-7A44-B722-F72B8CEC521D}" destId="{2333A561-E9BD-4D4E-A199-B15C77A3B33C}" srcOrd="0" destOrd="0" presId="urn:microsoft.com/office/officeart/2005/8/layout/bProcess3"/>
    <dgm:cxn modelId="{7C8625A3-051B-4F7D-982B-222F04B39CA6}" type="presParOf" srcId="{E42D508C-4031-7847-9F6E-815E3C0E222B}" destId="{88647915-A6EC-0A48-A5A0-2B1613C9C6CE}" srcOrd="2" destOrd="0" presId="urn:microsoft.com/office/officeart/2005/8/layout/bProcess3"/>
    <dgm:cxn modelId="{C293397A-211B-48BE-9A24-995144F05062}" type="presParOf" srcId="{E42D508C-4031-7847-9F6E-815E3C0E222B}" destId="{85AFE213-4141-8249-B86F-B78C73F9F07C}" srcOrd="3" destOrd="0" presId="urn:microsoft.com/office/officeart/2005/8/layout/bProcess3"/>
    <dgm:cxn modelId="{642A9B10-A2EF-418B-985C-E15D4D26745F}" type="presParOf" srcId="{85AFE213-4141-8249-B86F-B78C73F9F07C}" destId="{B29F2BA0-33DF-214E-B977-E0185972D3EF}" srcOrd="0" destOrd="0" presId="urn:microsoft.com/office/officeart/2005/8/layout/bProcess3"/>
    <dgm:cxn modelId="{83969D11-D540-4670-872E-300AE787536C}" type="presParOf" srcId="{E42D508C-4031-7847-9F6E-815E3C0E222B}" destId="{24543487-AC4B-42D5-A3E0-A0E8B9077A75}" srcOrd="4" destOrd="0" presId="urn:microsoft.com/office/officeart/2005/8/layout/bProcess3"/>
    <dgm:cxn modelId="{8770BFDA-03C2-43E7-8A28-6E1A8ACF9740}" type="presParOf" srcId="{E42D508C-4031-7847-9F6E-815E3C0E222B}" destId="{57B02BA2-C24D-440A-9D5F-8ED52F4443B8}" srcOrd="5" destOrd="0" presId="urn:microsoft.com/office/officeart/2005/8/layout/bProcess3"/>
    <dgm:cxn modelId="{1B76C47A-F6D4-4700-9E18-63F8D5B834C8}" type="presParOf" srcId="{57B02BA2-C24D-440A-9D5F-8ED52F4443B8}" destId="{76E0903B-27DF-41A2-B25A-8875928EA04E}" srcOrd="0" destOrd="0" presId="urn:microsoft.com/office/officeart/2005/8/layout/bProcess3"/>
    <dgm:cxn modelId="{CAA3E668-2CCE-4C24-98FA-D815799EB58A}" type="presParOf" srcId="{E42D508C-4031-7847-9F6E-815E3C0E222B}" destId="{120763C7-4050-664F-A7B3-CB3B2A535E34}" srcOrd="6" destOrd="0" presId="urn:microsoft.com/office/officeart/2005/8/layout/bProcess3"/>
    <dgm:cxn modelId="{B5A95F89-BCBC-4108-9947-8CFDA9D2CF53}" type="presParOf" srcId="{E42D508C-4031-7847-9F6E-815E3C0E222B}" destId="{438E71E1-1882-8749-8602-041B2C9D9F03}" srcOrd="7" destOrd="0" presId="urn:microsoft.com/office/officeart/2005/8/layout/bProcess3"/>
    <dgm:cxn modelId="{870697CF-9760-4962-88C1-8A6C2A61C83D}" type="presParOf" srcId="{438E71E1-1882-8749-8602-041B2C9D9F03}" destId="{E5E41F1A-B0FF-2940-AB95-DD7455CE5524}" srcOrd="0" destOrd="0" presId="urn:microsoft.com/office/officeart/2005/8/layout/bProcess3"/>
    <dgm:cxn modelId="{231063B4-F503-4B61-969B-DFCE18912307}" type="presParOf" srcId="{E42D508C-4031-7847-9F6E-815E3C0E222B}" destId="{1C264B0C-DD98-9D42-8D6A-AD77959E81EC}" srcOrd="8" destOrd="0" presId="urn:microsoft.com/office/officeart/2005/8/layout/bProcess3"/>
    <dgm:cxn modelId="{9F7051A7-BDB9-4804-A50F-818193974A48}" type="presParOf" srcId="{E42D508C-4031-7847-9F6E-815E3C0E222B}" destId="{8F0D73AB-E814-914D-BCA2-1062E5FF2463}" srcOrd="9" destOrd="0" presId="urn:microsoft.com/office/officeart/2005/8/layout/bProcess3"/>
    <dgm:cxn modelId="{FA5B70EE-095E-4987-A0CB-49ACFBD894D2}" type="presParOf" srcId="{8F0D73AB-E814-914D-BCA2-1062E5FF2463}" destId="{12D799AA-85D1-5B44-B975-F154C5CAE604}" srcOrd="0" destOrd="0" presId="urn:microsoft.com/office/officeart/2005/8/layout/bProcess3"/>
    <dgm:cxn modelId="{3C9F53C1-C51A-46F1-8EB3-8876E2AF8B33}" type="presParOf" srcId="{E42D508C-4031-7847-9F6E-815E3C0E222B}" destId="{E33CEA2A-853A-584C-8E07-CDCFDEC47B60}" srcOrd="10" destOrd="0" presId="urn:microsoft.com/office/officeart/2005/8/layout/bProcess3"/>
    <dgm:cxn modelId="{C9A4BF07-28D0-4118-89DE-1E0270100DBC}" type="presParOf" srcId="{E42D508C-4031-7847-9F6E-815E3C0E222B}" destId="{F5882141-7DE8-804C-B70A-017B828B4D69}" srcOrd="11" destOrd="0" presId="urn:microsoft.com/office/officeart/2005/8/layout/bProcess3"/>
    <dgm:cxn modelId="{F8DB2BE2-E1A1-4B34-8D72-E5F01C2CCBF3}" type="presParOf" srcId="{F5882141-7DE8-804C-B70A-017B828B4D69}" destId="{3CF5D41D-5D99-4D4A-905D-CADC726BE6F6}" srcOrd="0" destOrd="0" presId="urn:microsoft.com/office/officeart/2005/8/layout/bProcess3"/>
    <dgm:cxn modelId="{6D4D2844-7385-47A3-BBEE-C0974D7A7F2F}" type="presParOf" srcId="{E42D508C-4031-7847-9F6E-815E3C0E222B}" destId="{6476172F-FA07-7743-B2AC-D6D8C2B5708C}" srcOrd="12" destOrd="0" presId="urn:microsoft.com/office/officeart/2005/8/layout/bProcess3"/>
    <dgm:cxn modelId="{B21CEEDC-9810-4F5A-AAED-9FB6FA4C5049}" type="presParOf" srcId="{E42D508C-4031-7847-9F6E-815E3C0E222B}" destId="{CB84498E-E446-614C-809D-722D4DE69025}" srcOrd="13" destOrd="0" presId="urn:microsoft.com/office/officeart/2005/8/layout/bProcess3"/>
    <dgm:cxn modelId="{5864BC44-4435-4600-BA02-FDB2D6A7E9F3}" type="presParOf" srcId="{CB84498E-E446-614C-809D-722D4DE69025}" destId="{459F84C2-EC35-034D-8916-D7E222D3F0D9}" srcOrd="0" destOrd="0" presId="urn:microsoft.com/office/officeart/2005/8/layout/bProcess3"/>
    <dgm:cxn modelId="{BB71CE73-C874-4848-BC03-29C146D208A7}" type="presParOf" srcId="{E42D508C-4031-7847-9F6E-815E3C0E222B}" destId="{484092D1-802F-B341-8124-C0C56C995A08}" srcOrd="14" destOrd="0" presId="urn:microsoft.com/office/officeart/2005/8/layout/bProcess3"/>
    <dgm:cxn modelId="{41E880B0-EBE7-4F52-BE13-CB62CBCF9CD3}" type="presParOf" srcId="{E42D508C-4031-7847-9F6E-815E3C0E222B}" destId="{A5006937-0ED7-9D4F-A5D5-E75BBA771A49}" srcOrd="15" destOrd="0" presId="urn:microsoft.com/office/officeart/2005/8/layout/bProcess3"/>
    <dgm:cxn modelId="{575B7BC7-3E92-4F24-B1A0-0AA140EC69B4}" type="presParOf" srcId="{A5006937-0ED7-9D4F-A5D5-E75BBA771A49}" destId="{4079534E-F557-2C4A-A0FA-08A32B79BB93}" srcOrd="0" destOrd="0" presId="urn:microsoft.com/office/officeart/2005/8/layout/bProcess3"/>
    <dgm:cxn modelId="{76B36AEA-4DD7-4CAA-AD02-F31232587869}" type="presParOf" srcId="{E42D508C-4031-7847-9F6E-815E3C0E222B}" destId="{6AEDA5B0-6C78-9747-B54F-BA80A981377D}"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692B0-19EA-4495-9736-614376103AE0}">
      <dsp:nvSpPr>
        <dsp:cNvPr id="0" name=""/>
        <dsp:cNvSpPr/>
      </dsp:nvSpPr>
      <dsp:spPr>
        <a:xfrm>
          <a:off x="0" y="0"/>
          <a:ext cx="8153400" cy="2109952"/>
        </a:xfrm>
        <a:prstGeom prst="roundRect">
          <a:avLst>
            <a:gd name="adj" fmla="val 10000"/>
          </a:avLst>
        </a:prstGeom>
        <a:solidFill>
          <a:schemeClr val="accent1">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IN" sz="2300" b="1" u="none" kern="1200" dirty="0">
              <a:solidFill>
                <a:schemeClr val="tx1"/>
              </a:solidFill>
              <a:latin typeface="Roboto Condensed"/>
            </a:rPr>
            <a:t>Electronic Voting (Fully /Partially)</a:t>
          </a:r>
        </a:p>
        <a:p>
          <a:pPr marL="171450" lvl="1" indent="-171450" algn="just" defTabSz="800100">
            <a:lnSpc>
              <a:spcPct val="90000"/>
            </a:lnSpc>
            <a:spcBef>
              <a:spcPct val="0"/>
            </a:spcBef>
            <a:spcAft>
              <a:spcPct val="15000"/>
            </a:spcAft>
            <a:buChar char="••"/>
          </a:pPr>
          <a:r>
            <a:rPr lang="en-IN" sz="1800" b="1" u="none" kern="1200" dirty="0" smtClean="0">
              <a:solidFill>
                <a:srgbClr val="FF0000"/>
              </a:solidFill>
              <a:latin typeface="Roboto Condensed"/>
            </a:rPr>
            <a:t>18 </a:t>
          </a:r>
          <a:r>
            <a:rPr lang="en-IN" sz="1800" b="1" u="none" kern="1200" dirty="0">
              <a:solidFill>
                <a:srgbClr val="FF0000"/>
              </a:solidFill>
              <a:latin typeface="Roboto Condensed"/>
            </a:rPr>
            <a:t>Countries </a:t>
          </a:r>
          <a:r>
            <a:rPr lang="en-IN" sz="1800" b="1" kern="1200" dirty="0">
              <a:solidFill>
                <a:schemeClr val="tx1"/>
              </a:solidFill>
              <a:latin typeface="Roboto Condensed"/>
            </a:rPr>
            <a:t>using electronic voting in some form through EVMs (Direct Recording Machines), some with Paper Trail.</a:t>
          </a:r>
        </a:p>
        <a:p>
          <a:pPr marL="171450" lvl="1" indent="-171450" algn="just" defTabSz="800100">
            <a:lnSpc>
              <a:spcPct val="90000"/>
            </a:lnSpc>
            <a:spcBef>
              <a:spcPct val="0"/>
            </a:spcBef>
            <a:spcAft>
              <a:spcPct val="15000"/>
            </a:spcAft>
            <a:buChar char="••"/>
          </a:pPr>
          <a:r>
            <a:rPr lang="en-IN" sz="1800" b="1" kern="1200" dirty="0">
              <a:solidFill>
                <a:schemeClr val="tx1"/>
              </a:solidFill>
              <a:latin typeface="Roboto Condensed"/>
            </a:rPr>
            <a:t>India, USA,</a:t>
          </a:r>
          <a:r>
            <a:rPr lang="en-IN" sz="1800" b="1" kern="1200" baseline="0" dirty="0">
              <a:solidFill>
                <a:schemeClr val="tx1"/>
              </a:solidFill>
              <a:latin typeface="Roboto Condensed"/>
            </a:rPr>
            <a:t> </a:t>
          </a:r>
          <a:r>
            <a:rPr lang="en-IN" sz="1800" b="1" kern="1200" dirty="0">
              <a:solidFill>
                <a:schemeClr val="tx1"/>
              </a:solidFill>
              <a:latin typeface="Roboto Condensed"/>
            </a:rPr>
            <a:t>Canada, Australia, Belgium, Bulgaria, Italy, Switzerland, Mexico, Brazil, Chile, Peru, Venezuela, Armenia, Namibia, Nepal, Bhutan, Bangladesh.</a:t>
          </a:r>
        </a:p>
      </dsp:txBody>
      <dsp:txXfrm>
        <a:off x="1817399" y="0"/>
        <a:ext cx="6336000" cy="2109952"/>
      </dsp:txXfrm>
    </dsp:sp>
    <dsp:sp modelId="{0FE913D4-72B0-4F99-8C28-8BDF46F85C27}">
      <dsp:nvSpPr>
        <dsp:cNvPr id="0" name=""/>
        <dsp:cNvSpPr/>
      </dsp:nvSpPr>
      <dsp:spPr>
        <a:xfrm>
          <a:off x="186719" y="308096"/>
          <a:ext cx="1630680" cy="149375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D3106-B000-4CEB-9BF4-740DC56E3C4A}">
      <dsp:nvSpPr>
        <dsp:cNvPr id="0" name=""/>
        <dsp:cNvSpPr/>
      </dsp:nvSpPr>
      <dsp:spPr>
        <a:xfrm>
          <a:off x="0" y="2296671"/>
          <a:ext cx="8153400" cy="1867197"/>
        </a:xfrm>
        <a:prstGeom prst="roundRect">
          <a:avLst>
            <a:gd name="adj" fmla="val 10000"/>
          </a:avLst>
        </a:prstGeom>
        <a:solidFill>
          <a:schemeClr val="accent1">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IN" sz="2300" b="1" u="none" kern="1200" dirty="0">
              <a:solidFill>
                <a:schemeClr val="tx1"/>
              </a:solidFill>
              <a:latin typeface="Roboto Condensed"/>
            </a:rPr>
            <a:t>Electronic Counting</a:t>
          </a:r>
        </a:p>
        <a:p>
          <a:pPr marL="171450" lvl="1" indent="-171450" algn="just" defTabSz="800100">
            <a:lnSpc>
              <a:spcPct val="90000"/>
            </a:lnSpc>
            <a:spcBef>
              <a:spcPct val="0"/>
            </a:spcBef>
            <a:spcAft>
              <a:spcPct val="15000"/>
            </a:spcAft>
            <a:buChar char="••"/>
          </a:pPr>
          <a:r>
            <a:rPr lang="en-IN" sz="1800" b="1" u="none" kern="1200" dirty="0">
              <a:solidFill>
                <a:srgbClr val="FF0000"/>
              </a:solidFill>
              <a:latin typeface="Roboto Condensed"/>
            </a:rPr>
            <a:t>13 Countries </a:t>
          </a:r>
          <a:r>
            <a:rPr lang="en-IN" sz="1800" b="1" u="none" kern="1200" dirty="0">
              <a:solidFill>
                <a:schemeClr val="tx1"/>
              </a:solidFill>
              <a:latin typeface="Roboto Condensed"/>
            </a:rPr>
            <a:t>are </a:t>
          </a:r>
          <a:r>
            <a:rPr lang="en-IN" sz="1800" b="1" kern="1200" dirty="0">
              <a:solidFill>
                <a:schemeClr val="tx1"/>
              </a:solidFill>
              <a:latin typeface="Roboto Condensed"/>
            </a:rPr>
            <a:t>using e-technology for counting of votes</a:t>
          </a:r>
        </a:p>
        <a:p>
          <a:pPr marL="171450" lvl="1" indent="-171450" algn="just" defTabSz="800100">
            <a:lnSpc>
              <a:spcPct val="90000"/>
            </a:lnSpc>
            <a:spcBef>
              <a:spcPct val="0"/>
            </a:spcBef>
            <a:spcAft>
              <a:spcPct val="15000"/>
            </a:spcAft>
            <a:buChar char="••"/>
          </a:pPr>
          <a:r>
            <a:rPr lang="en-IN" sz="1800" b="1" kern="1200" dirty="0">
              <a:solidFill>
                <a:schemeClr val="tx1"/>
              </a:solidFill>
              <a:latin typeface="Roboto Condensed"/>
            </a:rPr>
            <a:t>Argentina, Brazil, Venezuela, Dominican Republic, Lithuania, Bulgaria, Belgium, Australia, South Korea, Philippines, Mongolia, Bhutan, Namibia.</a:t>
          </a:r>
        </a:p>
      </dsp:txBody>
      <dsp:txXfrm>
        <a:off x="1817399" y="2296671"/>
        <a:ext cx="6336000" cy="1867197"/>
      </dsp:txXfrm>
    </dsp:sp>
    <dsp:sp modelId="{C8579AC4-C04B-4473-B409-2567A0AE8FF1}">
      <dsp:nvSpPr>
        <dsp:cNvPr id="0" name=""/>
        <dsp:cNvSpPr/>
      </dsp:nvSpPr>
      <dsp:spPr>
        <a:xfrm>
          <a:off x="186719" y="2483391"/>
          <a:ext cx="1630680" cy="149375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F8F01-4C5C-F748-83B0-D5BBE8A0D030}">
      <dsp:nvSpPr>
        <dsp:cNvPr id="0" name=""/>
        <dsp:cNvSpPr/>
      </dsp:nvSpPr>
      <dsp:spPr>
        <a:xfrm>
          <a:off x="0" y="79996"/>
          <a:ext cx="2857499" cy="1714500"/>
        </a:xfrm>
        <a:prstGeom prst="rect">
          <a:avLst/>
        </a:prstGeom>
        <a:solidFill>
          <a:schemeClr val="accent5">
            <a:lumMod val="60000"/>
            <a:lumOff val="40000"/>
          </a:schemeClr>
        </a:soli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Cambria" pitchFamily="18" charset="0"/>
              <a:ea typeface="Cambria" pitchFamily="18" charset="0"/>
            </a:rPr>
            <a:t>EVMs to be distributed sequentially, </a:t>
          </a:r>
          <a:r>
            <a:rPr lang="en-US" sz="1800" b="1" kern="1200" dirty="0" err="1" smtClean="0">
              <a:solidFill>
                <a:srgbClr val="000000"/>
              </a:solidFill>
              <a:latin typeface="Cambria" pitchFamily="18" charset="0"/>
              <a:ea typeface="Cambria" pitchFamily="18" charset="0"/>
            </a:rPr>
            <a:t>i.e</a:t>
          </a:r>
          <a:r>
            <a:rPr lang="en-US" sz="1800" b="1" kern="1200" dirty="0" smtClean="0">
              <a:solidFill>
                <a:srgbClr val="000000"/>
              </a:solidFill>
              <a:latin typeface="Cambria" pitchFamily="18" charset="0"/>
              <a:ea typeface="Cambria" pitchFamily="18" charset="0"/>
            </a:rPr>
            <a:t> </a:t>
          </a:r>
          <a:r>
            <a:rPr lang="en-US" sz="1800" b="1" kern="1200" dirty="0" smtClean="0">
              <a:solidFill>
                <a:schemeClr val="bg1"/>
              </a:solidFill>
              <a:latin typeface="Cambria" pitchFamily="18" charset="0"/>
              <a:ea typeface="Cambria" pitchFamily="18" charset="0"/>
            </a:rPr>
            <a:t>PS no. 1 to Table 1 and so on. </a:t>
          </a:r>
          <a:r>
            <a:rPr lang="en-US" sz="1800" b="1" kern="1200" dirty="0" smtClean="0">
              <a:solidFill>
                <a:srgbClr val="000000"/>
              </a:solidFill>
              <a:latin typeface="Cambria" pitchFamily="18" charset="0"/>
              <a:ea typeface="Cambria" pitchFamily="18" charset="0"/>
            </a:rPr>
            <a:t>Nodal officer to ensure.</a:t>
          </a:r>
          <a:endParaRPr lang="en-US" sz="1800" b="1" kern="1200" dirty="0">
            <a:solidFill>
              <a:srgbClr val="000000"/>
            </a:solidFill>
            <a:latin typeface="Cambria" pitchFamily="18" charset="0"/>
            <a:ea typeface="Cambria" pitchFamily="18" charset="0"/>
          </a:endParaRPr>
        </a:p>
      </dsp:txBody>
      <dsp:txXfrm>
        <a:off x="0" y="79996"/>
        <a:ext cx="2857499" cy="1714500"/>
      </dsp:txXfrm>
    </dsp:sp>
    <dsp:sp modelId="{7BA44C2C-7458-9E49-AE0C-3F9895037835}">
      <dsp:nvSpPr>
        <dsp:cNvPr id="0" name=""/>
        <dsp:cNvSpPr/>
      </dsp:nvSpPr>
      <dsp:spPr>
        <a:xfrm>
          <a:off x="3143250" y="79996"/>
          <a:ext cx="2857499" cy="1714500"/>
        </a:xfrm>
        <a:prstGeom prst="rect">
          <a:avLst/>
        </a:prstGeom>
        <a:gradFill rotWithShape="0">
          <a:gsLst>
            <a:gs pos="0">
              <a:schemeClr val="accent2">
                <a:hueOff val="-104765"/>
                <a:satOff val="-1207"/>
                <a:lumOff val="270"/>
                <a:alphaOff val="0"/>
                <a:tint val="98000"/>
                <a:shade val="25000"/>
                <a:satMod val="250000"/>
              </a:schemeClr>
            </a:gs>
            <a:gs pos="68000">
              <a:schemeClr val="accent2">
                <a:hueOff val="-104765"/>
                <a:satOff val="-1207"/>
                <a:lumOff val="270"/>
                <a:alphaOff val="0"/>
                <a:tint val="86000"/>
                <a:satMod val="115000"/>
              </a:schemeClr>
            </a:gs>
            <a:gs pos="100000">
              <a:schemeClr val="accent2">
                <a:hueOff val="-104765"/>
                <a:satOff val="-1207"/>
                <a:lumOff val="270"/>
                <a:alphaOff val="0"/>
                <a:tint val="50000"/>
                <a:satMod val="150000"/>
              </a:schemeClr>
            </a:gs>
          </a:gsLst>
          <a:path path="circle">
            <a:fillToRect l="50000" t="130000" r="50000" b="-30000"/>
          </a:path>
        </a:gradFill>
        <a:ln>
          <a:noFill/>
        </a:ln>
        <a:effectLst>
          <a:outerShdw blurRad="57150" dist="38100" dir="5400000" algn="ctr" rotWithShape="0">
            <a:schemeClr val="accent2">
              <a:hueOff val="-104765"/>
              <a:satOff val="-1207"/>
              <a:lumOff val="27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Cambria" pitchFamily="18" charset="0"/>
              <a:ea typeface="Cambria" pitchFamily="18" charset="0"/>
            </a:rPr>
            <a:t>Keep account of such distribution with you</a:t>
          </a:r>
          <a:endParaRPr lang="en-US" sz="1800" b="1" kern="1200" dirty="0">
            <a:solidFill>
              <a:srgbClr val="000000"/>
            </a:solidFill>
            <a:latin typeface="Cambria" pitchFamily="18" charset="0"/>
            <a:ea typeface="Cambria" pitchFamily="18" charset="0"/>
          </a:endParaRPr>
        </a:p>
      </dsp:txBody>
      <dsp:txXfrm>
        <a:off x="3143250" y="79996"/>
        <a:ext cx="2857499" cy="1714500"/>
      </dsp:txXfrm>
    </dsp:sp>
    <dsp:sp modelId="{3EA1809F-1624-5743-A2C3-F6AF54FA59B7}">
      <dsp:nvSpPr>
        <dsp:cNvPr id="0" name=""/>
        <dsp:cNvSpPr/>
      </dsp:nvSpPr>
      <dsp:spPr>
        <a:xfrm>
          <a:off x="6286500" y="79996"/>
          <a:ext cx="2857499" cy="1714500"/>
        </a:xfrm>
        <a:prstGeom prst="rect">
          <a:avLst/>
        </a:prstGeom>
        <a:solidFill>
          <a:schemeClr val="accent6">
            <a:lumMod val="20000"/>
            <a:lumOff val="80000"/>
          </a:schemeClr>
        </a:solidFill>
        <a:ln>
          <a:noFill/>
        </a:ln>
        <a:effectLst>
          <a:outerShdw blurRad="57150" dist="38100" dir="5400000" algn="ctr" rotWithShape="0">
            <a:schemeClr val="accent2">
              <a:hueOff val="-209531"/>
              <a:satOff val="-2415"/>
              <a:lumOff val="54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Cambria" pitchFamily="18" charset="0"/>
              <a:ea typeface="Cambria" pitchFamily="18" charset="0"/>
            </a:rPr>
            <a:t>Only CU required for Counting . BU to be brought into hall only if inspection required</a:t>
          </a:r>
          <a:endParaRPr lang="en-US" sz="1800" b="1" kern="1200" dirty="0">
            <a:solidFill>
              <a:srgbClr val="000000"/>
            </a:solidFill>
            <a:latin typeface="Cambria" pitchFamily="18" charset="0"/>
            <a:ea typeface="Cambria" pitchFamily="18" charset="0"/>
          </a:endParaRPr>
        </a:p>
      </dsp:txBody>
      <dsp:txXfrm>
        <a:off x="6286500" y="79996"/>
        <a:ext cx="2857499" cy="1714500"/>
      </dsp:txXfrm>
    </dsp:sp>
    <dsp:sp modelId="{58847317-D230-5242-8D95-0A10350C8967}">
      <dsp:nvSpPr>
        <dsp:cNvPr id="0" name=""/>
        <dsp:cNvSpPr/>
      </dsp:nvSpPr>
      <dsp:spPr>
        <a:xfrm>
          <a:off x="0" y="2080246"/>
          <a:ext cx="2857499" cy="1714500"/>
        </a:xfrm>
        <a:prstGeom prst="rect">
          <a:avLst/>
        </a:prstGeom>
        <a:solidFill>
          <a:schemeClr val="accent3">
            <a:lumMod val="75000"/>
          </a:schemeClr>
        </a:solidFill>
        <a:ln>
          <a:noFill/>
        </a:ln>
        <a:effectLst>
          <a:outerShdw blurRad="57150" dist="38100" dir="5400000" algn="ctr" rotWithShape="0">
            <a:schemeClr val="accent2">
              <a:hueOff val="-314296"/>
              <a:satOff val="-3622"/>
              <a:lumOff val="81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Cambria" pitchFamily="18" charset="0"/>
              <a:ea typeface="Cambria" pitchFamily="18" charset="0"/>
            </a:rPr>
            <a:t>Along with </a:t>
          </a:r>
          <a:r>
            <a:rPr lang="en-US" sz="1800" b="1" kern="1200" dirty="0" smtClean="0">
              <a:solidFill>
                <a:schemeClr val="bg1"/>
              </a:solidFill>
              <a:latin typeface="Cambria" pitchFamily="18" charset="0"/>
              <a:ea typeface="Cambria" pitchFamily="18" charset="0"/>
            </a:rPr>
            <a:t>CU, sealed cover containing Form 17C</a:t>
          </a:r>
          <a:r>
            <a:rPr lang="en-US" sz="1800" b="1" kern="1200" dirty="0" smtClean="0">
              <a:solidFill>
                <a:schemeClr val="tx1"/>
              </a:solidFill>
              <a:latin typeface="Cambria" pitchFamily="18" charset="0"/>
              <a:ea typeface="Cambria" pitchFamily="18" charset="0"/>
            </a:rPr>
            <a:t> (Account of Votes) to be brought to counting table</a:t>
          </a:r>
          <a:r>
            <a:rPr lang="en-US" sz="1800" b="1" kern="1200" dirty="0" smtClean="0">
              <a:solidFill>
                <a:schemeClr val="tx1"/>
              </a:solidFill>
            </a:rPr>
            <a:t>. </a:t>
          </a:r>
          <a:endParaRPr lang="en-US" sz="1800" b="1" kern="1200" dirty="0">
            <a:solidFill>
              <a:srgbClr val="000000"/>
            </a:solidFill>
          </a:endParaRPr>
        </a:p>
      </dsp:txBody>
      <dsp:txXfrm>
        <a:off x="0" y="2080246"/>
        <a:ext cx="2857499" cy="1714500"/>
      </dsp:txXfrm>
    </dsp:sp>
    <dsp:sp modelId="{B4AB955E-B8EA-974C-9711-F768EE830327}">
      <dsp:nvSpPr>
        <dsp:cNvPr id="0" name=""/>
        <dsp:cNvSpPr/>
      </dsp:nvSpPr>
      <dsp:spPr>
        <a:xfrm>
          <a:off x="3143250" y="2080246"/>
          <a:ext cx="2857499" cy="1714500"/>
        </a:xfrm>
        <a:prstGeom prst="rect">
          <a:avLst/>
        </a:prstGeom>
        <a:solidFill>
          <a:schemeClr val="accent1">
            <a:lumMod val="20000"/>
            <a:lumOff val="80000"/>
          </a:schemeClr>
        </a:solidFill>
        <a:ln>
          <a:noFill/>
        </a:ln>
        <a:effectLst>
          <a:outerShdw blurRad="57150" dist="38100" dir="5400000" algn="ctr" rotWithShape="0">
            <a:schemeClr val="accent2">
              <a:hueOff val="-419062"/>
              <a:satOff val="-4829"/>
              <a:lumOff val="1079"/>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Cambria" pitchFamily="18" charset="0"/>
              <a:ea typeface="Cambria" pitchFamily="18" charset="0"/>
            </a:rPr>
            <a:t>Remove the seals from carrying case, take out CU. Place on table for </a:t>
          </a:r>
          <a:r>
            <a:rPr lang="en-US" sz="1800" b="1" kern="1200" dirty="0" smtClean="0">
              <a:solidFill>
                <a:srgbClr val="FF0000"/>
              </a:solidFill>
              <a:latin typeface="Cambria" pitchFamily="18" charset="0"/>
              <a:ea typeface="Cambria" pitchFamily="18" charset="0"/>
            </a:rPr>
            <a:t>inspection of seals by Candidates/ agents </a:t>
          </a:r>
          <a:r>
            <a:rPr lang="en-US" sz="1800" b="1" kern="1200" dirty="0" smtClean="0">
              <a:solidFill>
                <a:schemeClr val="tx1"/>
              </a:solidFill>
              <a:latin typeface="Cambria" pitchFamily="18" charset="0"/>
              <a:ea typeface="Cambria" pitchFamily="18" charset="0"/>
            </a:rPr>
            <a:t>before counting of votes. </a:t>
          </a:r>
          <a:endParaRPr lang="en-US" sz="1800" b="1" kern="1200" dirty="0">
            <a:solidFill>
              <a:srgbClr val="000000"/>
            </a:solidFill>
            <a:latin typeface="Cambria" pitchFamily="18" charset="0"/>
            <a:ea typeface="Cambria" pitchFamily="18" charset="0"/>
          </a:endParaRPr>
        </a:p>
      </dsp:txBody>
      <dsp:txXfrm>
        <a:off x="3143250" y="2080246"/>
        <a:ext cx="2857499" cy="1714500"/>
      </dsp:txXfrm>
    </dsp:sp>
    <dsp:sp modelId="{CB7B0717-36C7-A94F-AF10-45D6F3E42F2D}">
      <dsp:nvSpPr>
        <dsp:cNvPr id="0" name=""/>
        <dsp:cNvSpPr/>
      </dsp:nvSpPr>
      <dsp:spPr>
        <a:xfrm>
          <a:off x="6286500" y="4160493"/>
          <a:ext cx="2857499" cy="1714500"/>
        </a:xfrm>
        <a:prstGeom prst="rect">
          <a:avLst/>
        </a:prstGeom>
        <a:solidFill>
          <a:schemeClr val="accent3"/>
        </a:solidFill>
        <a:ln>
          <a:noFill/>
        </a:ln>
        <a:effectLst>
          <a:outerShdw blurRad="57150" dist="38100" dir="5400000" algn="ctr" rotWithShape="0">
            <a:schemeClr val="accent2">
              <a:hueOff val="-523827"/>
              <a:satOff val="-6036"/>
              <a:lumOff val="1349"/>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Cambria" pitchFamily="18" charset="0"/>
              <a:ea typeface="Cambria" pitchFamily="18" charset="0"/>
            </a:rPr>
            <a:t>If seal is properly intact and there is no tampering, votes will be counted. </a:t>
          </a:r>
        </a:p>
        <a:p>
          <a:pPr lvl="0" algn="ctr" defTabSz="800100" rtl="0">
            <a:lnSpc>
              <a:spcPct val="90000"/>
            </a:lnSpc>
            <a:spcBef>
              <a:spcPct val="0"/>
            </a:spcBef>
            <a:spcAft>
              <a:spcPct val="35000"/>
            </a:spcAft>
          </a:pPr>
          <a:r>
            <a:rPr lang="en-US" sz="1800" b="1" kern="1200" dirty="0" smtClean="0">
              <a:solidFill>
                <a:schemeClr val="bg1"/>
              </a:solidFill>
              <a:latin typeface="Cambria" pitchFamily="18" charset="0"/>
              <a:ea typeface="Cambria" pitchFamily="18" charset="0"/>
            </a:rPr>
            <a:t>Proceed</a:t>
          </a:r>
          <a:r>
            <a:rPr lang="en-US" sz="1800" b="1" kern="1200" dirty="0" smtClean="0">
              <a:solidFill>
                <a:srgbClr val="000000"/>
              </a:solidFill>
              <a:latin typeface="Cambria" pitchFamily="18" charset="0"/>
              <a:ea typeface="Cambria" pitchFamily="18" charset="0"/>
            </a:rPr>
            <a:t> further                                   </a:t>
          </a:r>
          <a:endParaRPr lang="en-US" sz="1800" b="1" kern="1200" dirty="0">
            <a:solidFill>
              <a:srgbClr val="000000"/>
            </a:solidFill>
            <a:latin typeface="Cambria" pitchFamily="18" charset="0"/>
            <a:ea typeface="Cambria" pitchFamily="18" charset="0"/>
          </a:endParaRPr>
        </a:p>
      </dsp:txBody>
      <dsp:txXfrm>
        <a:off x="6286500" y="4160493"/>
        <a:ext cx="2857499" cy="1714500"/>
      </dsp:txXfrm>
    </dsp:sp>
    <dsp:sp modelId="{690DC1D2-519A-4FEB-BE87-F2CFAD3A0F5D}">
      <dsp:nvSpPr>
        <dsp:cNvPr id="0" name=""/>
        <dsp:cNvSpPr/>
      </dsp:nvSpPr>
      <dsp:spPr>
        <a:xfrm>
          <a:off x="0" y="4160492"/>
          <a:ext cx="2857499" cy="1714500"/>
        </a:xfrm>
        <a:prstGeom prst="rect">
          <a:avLst/>
        </a:prstGeom>
        <a:solidFill>
          <a:srgbClr val="FBEBF8"/>
        </a:solidFill>
        <a:ln>
          <a:noFill/>
        </a:ln>
        <a:effectLst>
          <a:outerShdw blurRad="57150" dist="38100" dir="5400000" algn="ctr" rotWithShape="0">
            <a:schemeClr val="accent2">
              <a:hueOff val="-628592"/>
              <a:satOff val="-7244"/>
              <a:lumOff val="1619"/>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Cambria" pitchFamily="18" charset="0"/>
              <a:ea typeface="Cambria" pitchFamily="18" charset="0"/>
            </a:rPr>
            <a:t>S. No. on </a:t>
          </a:r>
          <a:r>
            <a:rPr lang="en-US" sz="2000" b="1" kern="1200" dirty="0" smtClean="0">
              <a:solidFill>
                <a:srgbClr val="FF0000"/>
              </a:solidFill>
              <a:latin typeface="Cambria" pitchFamily="18" charset="0"/>
              <a:ea typeface="Cambria" pitchFamily="18" charset="0"/>
            </a:rPr>
            <a:t>green paper seal </a:t>
          </a:r>
          <a:r>
            <a:rPr lang="en-US" sz="2000" b="1" kern="1200" dirty="0" smtClean="0">
              <a:solidFill>
                <a:schemeClr val="tx1"/>
              </a:solidFill>
              <a:latin typeface="Cambria" pitchFamily="18" charset="0"/>
              <a:ea typeface="Cambria" pitchFamily="18" charset="0"/>
            </a:rPr>
            <a:t>to tally with paper seal account prepared by PrO in Form </a:t>
          </a:r>
          <a:r>
            <a:rPr lang="en-US" sz="2000" b="1" kern="1200" dirty="0" smtClean="0">
              <a:solidFill>
                <a:srgbClr val="FF0000"/>
              </a:solidFill>
              <a:latin typeface="Cambria" pitchFamily="18" charset="0"/>
              <a:ea typeface="Cambria" pitchFamily="18" charset="0"/>
            </a:rPr>
            <a:t>17C:Part I: Item 10. </a:t>
          </a:r>
          <a:endParaRPr lang="en-US" sz="2000" b="1" kern="1200" dirty="0">
            <a:solidFill>
              <a:srgbClr val="FF0000"/>
            </a:solidFill>
            <a:latin typeface="Cambria" pitchFamily="18" charset="0"/>
            <a:ea typeface="Cambria" pitchFamily="18" charset="0"/>
          </a:endParaRPr>
        </a:p>
      </dsp:txBody>
      <dsp:txXfrm>
        <a:off x="0" y="4160492"/>
        <a:ext cx="2857499" cy="1714500"/>
      </dsp:txXfrm>
    </dsp:sp>
    <dsp:sp modelId="{230353A9-AF68-5943-96C1-D079EEBD221E}">
      <dsp:nvSpPr>
        <dsp:cNvPr id="0" name=""/>
        <dsp:cNvSpPr/>
      </dsp:nvSpPr>
      <dsp:spPr>
        <a:xfrm>
          <a:off x="3124190" y="4160492"/>
          <a:ext cx="2857499" cy="1714500"/>
        </a:xfrm>
        <a:prstGeom prst="rect">
          <a:avLst/>
        </a:prstGeom>
        <a:solidFill>
          <a:schemeClr val="accent6">
            <a:lumMod val="40000"/>
            <a:lumOff val="60000"/>
          </a:schemeClr>
        </a:solidFill>
        <a:ln>
          <a:noFill/>
        </a:ln>
        <a:effectLst>
          <a:outerShdw blurRad="57150" dist="38100" dir="5400000" algn="ctr" rotWithShape="0">
            <a:schemeClr val="accent2">
              <a:hueOff val="-733358"/>
              <a:satOff val="-8451"/>
              <a:lumOff val="1889"/>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FF0000"/>
              </a:solidFill>
              <a:latin typeface="Cambria" pitchFamily="18" charset="0"/>
              <a:ea typeface="Cambria" pitchFamily="18" charset="0"/>
            </a:rPr>
            <a:t>Decide if clerical errors or actually tampered with. </a:t>
          </a:r>
          <a:r>
            <a:rPr lang="en-US" sz="1800" b="1" kern="1200" dirty="0" smtClean="0">
              <a:solidFill>
                <a:srgbClr val="00B0F0"/>
              </a:solidFill>
              <a:latin typeface="Cambria" pitchFamily="18" charset="0"/>
              <a:ea typeface="Cambria" pitchFamily="18" charset="0"/>
            </a:rPr>
            <a:t>If  tampered </a:t>
          </a:r>
          <a:r>
            <a:rPr lang="en-US" sz="1800" b="1" kern="1200" dirty="0" smtClean="0">
              <a:solidFill>
                <a:srgbClr val="FF0000"/>
              </a:solidFill>
              <a:latin typeface="Cambria" pitchFamily="18" charset="0"/>
              <a:ea typeface="Cambria" pitchFamily="18" charset="0"/>
            </a:rPr>
            <a:t>with, keep </a:t>
          </a:r>
          <a:r>
            <a:rPr lang="en-US" sz="1800" b="1" kern="1200" dirty="0" smtClean="0">
              <a:solidFill>
                <a:srgbClr val="00B0F0"/>
              </a:solidFill>
              <a:latin typeface="Cambria" pitchFamily="18" charset="0"/>
              <a:ea typeface="Cambria" pitchFamily="18" charset="0"/>
            </a:rPr>
            <a:t>aside</a:t>
          </a:r>
          <a:r>
            <a:rPr lang="en-US" sz="1800" b="1" kern="1200" dirty="0" smtClean="0">
              <a:solidFill>
                <a:srgbClr val="FF0000"/>
              </a:solidFill>
              <a:latin typeface="Cambria" pitchFamily="18" charset="0"/>
              <a:ea typeface="Cambria" pitchFamily="18" charset="0"/>
            </a:rPr>
            <a:t> and inform ECI immediately</a:t>
          </a:r>
          <a:endParaRPr lang="en-US" sz="1800" b="1" kern="1200" dirty="0">
            <a:solidFill>
              <a:srgbClr val="FF0000"/>
            </a:solidFill>
            <a:latin typeface="Cambria" pitchFamily="18" charset="0"/>
            <a:ea typeface="Cambria" pitchFamily="18" charset="0"/>
          </a:endParaRPr>
        </a:p>
      </dsp:txBody>
      <dsp:txXfrm>
        <a:off x="3124190" y="4160492"/>
        <a:ext cx="2857499" cy="1714500"/>
      </dsp:txXfrm>
    </dsp:sp>
    <dsp:sp modelId="{68EEA43D-5CEC-4819-9FDB-DFD31E09B27E}">
      <dsp:nvSpPr>
        <dsp:cNvPr id="0" name=""/>
        <dsp:cNvSpPr/>
      </dsp:nvSpPr>
      <dsp:spPr>
        <a:xfrm>
          <a:off x="6286500" y="2048453"/>
          <a:ext cx="2857499" cy="1714500"/>
        </a:xfrm>
        <a:prstGeom prst="rect">
          <a:avLst/>
        </a:prstGeom>
        <a:solidFill>
          <a:schemeClr val="accent4">
            <a:lumMod val="20000"/>
            <a:lumOff val="80000"/>
          </a:schemeClr>
        </a:solidFill>
        <a:ln>
          <a:noFill/>
        </a:ln>
        <a:effectLst>
          <a:outerShdw blurRad="57150" dist="38100" dir="5400000" algn="ctr" rotWithShape="0">
            <a:schemeClr val="accent2">
              <a:hueOff val="-838123"/>
              <a:satOff val="-9658"/>
              <a:lumOff val="2159"/>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kern="1200" dirty="0" smtClean="0">
              <a:solidFill>
                <a:schemeClr val="tx1"/>
              </a:solidFill>
              <a:latin typeface="Cambria" pitchFamily="18" charset="0"/>
              <a:ea typeface="Cambria" pitchFamily="18" charset="0"/>
            </a:rPr>
            <a:t>Check - it is the </a:t>
          </a:r>
          <a:r>
            <a:rPr lang="en-US" sz="1400" b="1" kern="1200" dirty="0" smtClean="0">
              <a:solidFill>
                <a:srgbClr val="FF0000"/>
              </a:solidFill>
              <a:latin typeface="Cambria" pitchFamily="18" charset="0"/>
              <a:ea typeface="Cambria" pitchFamily="18" charset="0"/>
            </a:rPr>
            <a:t>same CU supplied to the PS</a:t>
          </a:r>
          <a:endParaRPr lang="en-US" sz="1700" b="1" kern="1200" dirty="0">
            <a:solidFill>
              <a:schemeClr val="tx1"/>
            </a:solidFill>
            <a:latin typeface="Cambria" pitchFamily="18" charset="0"/>
            <a:ea typeface="Cambria" pitchFamily="18" charset="0"/>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latin typeface="Cambria" pitchFamily="18" charset="0"/>
              <a:ea typeface="Cambria" pitchFamily="18" charset="0"/>
            </a:rPr>
            <a:t>Seal on </a:t>
          </a:r>
          <a:r>
            <a:rPr lang="en-US" sz="1600" b="1" kern="1200" dirty="0" err="1" smtClean="0">
              <a:solidFill>
                <a:schemeClr val="tx1"/>
              </a:solidFill>
              <a:latin typeface="Cambria" pitchFamily="18" charset="0"/>
              <a:ea typeface="Cambria" pitchFamily="18" charset="0"/>
            </a:rPr>
            <a:t>Cand</a:t>
          </a:r>
          <a:r>
            <a:rPr lang="en-US" sz="1600" b="1" kern="1200" dirty="0" smtClean="0">
              <a:solidFill>
                <a:schemeClr val="tx1"/>
              </a:solidFill>
              <a:latin typeface="Cambria" pitchFamily="18" charset="0"/>
              <a:ea typeface="Cambria" pitchFamily="18" charset="0"/>
            </a:rPr>
            <a:t> set Section is intact. </a:t>
          </a:r>
          <a:endParaRPr lang="en-US" sz="1600" b="1" kern="1200" dirty="0">
            <a:solidFill>
              <a:schemeClr val="tx1"/>
            </a:solidFill>
            <a:latin typeface="Cambria" pitchFamily="18" charset="0"/>
            <a:ea typeface="Cambria" pitchFamily="18" charset="0"/>
          </a:endParaRPr>
        </a:p>
        <a:p>
          <a:pPr marL="171450" lvl="1" indent="-171450" algn="l" defTabSz="711200" rtl="0">
            <a:lnSpc>
              <a:spcPct val="90000"/>
            </a:lnSpc>
            <a:spcBef>
              <a:spcPct val="0"/>
            </a:spcBef>
            <a:spcAft>
              <a:spcPct val="15000"/>
            </a:spcAft>
            <a:buChar char="••"/>
          </a:pPr>
          <a:r>
            <a:rPr lang="de-DE" sz="1600" b="1" kern="1200" dirty="0" smtClean="0">
              <a:solidFill>
                <a:schemeClr val="tx1"/>
              </a:solidFill>
              <a:latin typeface="Cambria" pitchFamily="18" charset="0"/>
              <a:ea typeface="Cambria" pitchFamily="18" charset="0"/>
            </a:rPr>
            <a:t>Green Paper Seal in Result  Section &amp; Special Tag on Result S</a:t>
          </a:r>
          <a:r>
            <a:rPr lang="en-US" sz="1600" b="1" kern="1200" dirty="0" smtClean="0">
              <a:solidFill>
                <a:schemeClr val="tx1"/>
              </a:solidFill>
              <a:latin typeface="Cambria" pitchFamily="18" charset="0"/>
              <a:ea typeface="Cambria" pitchFamily="18" charset="0"/>
            </a:rPr>
            <a:t>e</a:t>
          </a:r>
          <a:r>
            <a:rPr lang="de-DE" sz="1600" b="1" kern="1200" dirty="0" smtClean="0">
              <a:solidFill>
                <a:schemeClr val="tx1"/>
              </a:solidFill>
              <a:latin typeface="Cambria" pitchFamily="18" charset="0"/>
              <a:ea typeface="Cambria" pitchFamily="18" charset="0"/>
            </a:rPr>
            <a:t>ction are intact. </a:t>
          </a:r>
          <a:endParaRPr lang="de-DE" sz="1600" b="1" kern="1200" dirty="0">
            <a:solidFill>
              <a:schemeClr val="tx1"/>
            </a:solidFill>
            <a:latin typeface="Cambria" pitchFamily="18" charset="0"/>
            <a:ea typeface="Cambria" pitchFamily="18" charset="0"/>
          </a:endParaRPr>
        </a:p>
      </dsp:txBody>
      <dsp:txXfrm>
        <a:off x="6286500" y="2048453"/>
        <a:ext cx="2857499" cy="171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9CC8E-D0E1-7A44-B722-F72B8CEC521D}">
      <dsp:nvSpPr>
        <dsp:cNvPr id="0" name=""/>
        <dsp:cNvSpPr/>
      </dsp:nvSpPr>
      <dsp:spPr>
        <a:xfrm>
          <a:off x="2663173" y="689354"/>
          <a:ext cx="528072" cy="91440"/>
        </a:xfrm>
        <a:custGeom>
          <a:avLst/>
          <a:gdLst/>
          <a:ahLst/>
          <a:cxnLst/>
          <a:rect l="0" t="0" r="0" b="0"/>
          <a:pathLst>
            <a:path>
              <a:moveTo>
                <a:pt x="0" y="45720"/>
              </a:moveTo>
              <a:lnTo>
                <a:pt x="52807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2913242" y="732278"/>
        <a:ext cx="27933" cy="5592"/>
      </dsp:txXfrm>
    </dsp:sp>
    <dsp:sp modelId="{AD10E0BA-0240-894D-8EAB-B9A6CC81D356}">
      <dsp:nvSpPr>
        <dsp:cNvPr id="0" name=""/>
        <dsp:cNvSpPr/>
      </dsp:nvSpPr>
      <dsp:spPr>
        <a:xfrm>
          <a:off x="235961" y="6371"/>
          <a:ext cx="2429011" cy="1457406"/>
        </a:xfrm>
        <a:prstGeom prst="rect">
          <a:avLst/>
        </a:prstGeom>
        <a:solidFill>
          <a:srgbClr val="FFE389"/>
        </a:soli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latin typeface="Cambria" pitchFamily="18" charset="0"/>
              <a:ea typeface="Cambria" pitchFamily="18" charset="0"/>
            </a:rPr>
            <a:t>Switch ‘On’</a:t>
          </a:r>
          <a:endParaRPr lang="en-US" sz="2000" b="1" kern="1200" dirty="0">
            <a:solidFill>
              <a:srgbClr val="000000"/>
            </a:solidFill>
            <a:latin typeface="Cambria" pitchFamily="18" charset="0"/>
            <a:ea typeface="Cambria" pitchFamily="18" charset="0"/>
          </a:endParaRPr>
        </a:p>
      </dsp:txBody>
      <dsp:txXfrm>
        <a:off x="235961" y="6371"/>
        <a:ext cx="2429011" cy="1457406"/>
      </dsp:txXfrm>
    </dsp:sp>
    <dsp:sp modelId="{85AFE213-4141-8249-B86F-B78C73F9F07C}">
      <dsp:nvSpPr>
        <dsp:cNvPr id="0" name=""/>
        <dsp:cNvSpPr/>
      </dsp:nvSpPr>
      <dsp:spPr>
        <a:xfrm>
          <a:off x="5650856" y="689354"/>
          <a:ext cx="528072" cy="91440"/>
        </a:xfrm>
        <a:custGeom>
          <a:avLst/>
          <a:gdLst/>
          <a:ahLst/>
          <a:cxnLst/>
          <a:rect l="0" t="0" r="0" b="0"/>
          <a:pathLst>
            <a:path>
              <a:moveTo>
                <a:pt x="0" y="45720"/>
              </a:moveTo>
              <a:lnTo>
                <a:pt x="528072" y="45720"/>
              </a:lnTo>
            </a:path>
          </a:pathLst>
        </a:custGeom>
        <a:noFill/>
        <a:ln w="9525" cap="flat" cmpd="sng" algn="ctr">
          <a:solidFill>
            <a:schemeClr val="accent3">
              <a:hueOff val="-162480"/>
              <a:satOff val="-670"/>
              <a:lumOff val="-14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900926" y="732278"/>
        <a:ext cx="27933" cy="5592"/>
      </dsp:txXfrm>
    </dsp:sp>
    <dsp:sp modelId="{88647915-A6EC-0A48-A5A0-2B1613C9C6CE}">
      <dsp:nvSpPr>
        <dsp:cNvPr id="0" name=""/>
        <dsp:cNvSpPr/>
      </dsp:nvSpPr>
      <dsp:spPr>
        <a:xfrm>
          <a:off x="3223645" y="6371"/>
          <a:ext cx="2429011" cy="1457406"/>
        </a:xfrm>
        <a:prstGeom prst="rect">
          <a:avLst/>
        </a:prstGeom>
        <a:solidFill>
          <a:schemeClr val="accent2">
            <a:lumMod val="20000"/>
            <a:lumOff val="80000"/>
          </a:schemeClr>
        </a:solidFill>
        <a:ln>
          <a:noFill/>
        </a:ln>
        <a:effectLst>
          <a:outerShdw blurRad="57150" dist="38100" dir="5400000" algn="ctr" rotWithShape="0">
            <a:schemeClr val="accent3">
              <a:hueOff val="-142170"/>
              <a:satOff val="-586"/>
              <a:lumOff val="-123"/>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Cambria" pitchFamily="18" charset="0"/>
              <a:ea typeface="Cambria" pitchFamily="18" charset="0"/>
            </a:rPr>
            <a:t>Press the ‘</a:t>
          </a:r>
          <a:r>
            <a:rPr lang="en-US" sz="1800" b="1" kern="1200" dirty="0" smtClean="0">
              <a:solidFill>
                <a:srgbClr val="9D21A2"/>
              </a:solidFill>
              <a:latin typeface="Cambria" pitchFamily="18" charset="0"/>
              <a:ea typeface="Cambria" pitchFamily="18" charset="0"/>
            </a:rPr>
            <a:t>Total</a:t>
          </a:r>
          <a:r>
            <a:rPr lang="en-US" sz="1800" b="1" kern="1200" dirty="0" smtClean="0">
              <a:solidFill>
                <a:srgbClr val="000000"/>
              </a:solidFill>
              <a:latin typeface="Cambria" pitchFamily="18" charset="0"/>
              <a:ea typeface="Cambria" pitchFamily="18" charset="0"/>
            </a:rPr>
            <a:t>’ and check whether total vote shown in CU is  matching with </a:t>
          </a:r>
          <a:r>
            <a:rPr lang="en-US" sz="1800" b="1" kern="1200" dirty="0" smtClean="0">
              <a:solidFill>
                <a:srgbClr val="9D21A2"/>
              </a:solidFill>
              <a:latin typeface="Cambria" pitchFamily="18" charset="0"/>
              <a:ea typeface="Cambria" pitchFamily="18" charset="0"/>
            </a:rPr>
            <a:t>S.N.6 of  part-I of Form 17C</a:t>
          </a:r>
          <a:endParaRPr lang="en-US" sz="1800" b="1" kern="1200" dirty="0">
            <a:solidFill>
              <a:srgbClr val="9D21A2"/>
            </a:solidFill>
            <a:latin typeface="Cambria" pitchFamily="18" charset="0"/>
            <a:ea typeface="Cambria" pitchFamily="18" charset="0"/>
          </a:endParaRPr>
        </a:p>
      </dsp:txBody>
      <dsp:txXfrm>
        <a:off x="3223645" y="6371"/>
        <a:ext cx="2429011" cy="1457406"/>
      </dsp:txXfrm>
    </dsp:sp>
    <dsp:sp modelId="{57B02BA2-C24D-440A-9D5F-8ED52F4443B8}">
      <dsp:nvSpPr>
        <dsp:cNvPr id="0" name=""/>
        <dsp:cNvSpPr/>
      </dsp:nvSpPr>
      <dsp:spPr>
        <a:xfrm>
          <a:off x="1450467" y="1461978"/>
          <a:ext cx="5975367" cy="528072"/>
        </a:xfrm>
        <a:custGeom>
          <a:avLst/>
          <a:gdLst/>
          <a:ahLst/>
          <a:cxnLst/>
          <a:rect l="0" t="0" r="0" b="0"/>
          <a:pathLst>
            <a:path>
              <a:moveTo>
                <a:pt x="5975367" y="0"/>
              </a:moveTo>
              <a:lnTo>
                <a:pt x="5975367" y="281136"/>
              </a:lnTo>
              <a:lnTo>
                <a:pt x="0" y="281136"/>
              </a:lnTo>
              <a:lnTo>
                <a:pt x="0" y="528072"/>
              </a:lnTo>
            </a:path>
          </a:pathLst>
        </a:custGeom>
        <a:noFill/>
        <a:ln w="9525" cap="flat" cmpd="sng" algn="ctr">
          <a:solidFill>
            <a:schemeClr val="accent3">
              <a:hueOff val="-324959"/>
              <a:satOff val="-1340"/>
              <a:lumOff val="-28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288115" y="1723218"/>
        <a:ext cx="300071" cy="5592"/>
      </dsp:txXfrm>
    </dsp:sp>
    <dsp:sp modelId="{24543487-AC4B-42D5-A3E0-A0E8B9077A75}">
      <dsp:nvSpPr>
        <dsp:cNvPr id="0" name=""/>
        <dsp:cNvSpPr/>
      </dsp:nvSpPr>
      <dsp:spPr>
        <a:xfrm>
          <a:off x="6211329" y="6371"/>
          <a:ext cx="2429011" cy="1457406"/>
        </a:xfrm>
        <a:prstGeom prst="rect">
          <a:avLst/>
        </a:prstGeom>
        <a:solidFill>
          <a:srgbClr val="C99D21"/>
        </a:solidFill>
        <a:ln>
          <a:noFill/>
        </a:ln>
        <a:effectLst>
          <a:outerShdw blurRad="57150" dist="38100" dir="5400000" algn="ctr" rotWithShape="0">
            <a:schemeClr val="accent3">
              <a:hueOff val="-284339"/>
              <a:satOff val="-1172"/>
              <a:lumOff val="-246"/>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bg1"/>
              </a:solidFill>
              <a:latin typeface="Cambria" pitchFamily="18" charset="0"/>
              <a:ea typeface="Cambria" pitchFamily="18" charset="0"/>
            </a:rPr>
            <a:t>If not, check if clerical error. </a:t>
          </a:r>
          <a:r>
            <a:rPr lang="en-US" sz="1700" b="1" kern="1200" dirty="0" smtClean="0">
              <a:solidFill>
                <a:schemeClr val="tx1"/>
              </a:solidFill>
              <a:latin typeface="Cambria" pitchFamily="18" charset="0"/>
              <a:ea typeface="Cambria" pitchFamily="18" charset="0"/>
            </a:rPr>
            <a:t>In case of dispute, Set EVM aside. </a:t>
          </a:r>
          <a:r>
            <a:rPr lang="en-US" sz="1700" b="1" kern="1200" dirty="0" smtClean="0">
              <a:solidFill>
                <a:schemeClr val="bg1"/>
              </a:solidFill>
              <a:latin typeface="Cambria" pitchFamily="18" charset="0"/>
              <a:ea typeface="Cambria" pitchFamily="18" charset="0"/>
            </a:rPr>
            <a:t>Report  ECI for further direction</a:t>
          </a:r>
          <a:endParaRPr lang="en-US" sz="1700" b="1" kern="1200" dirty="0">
            <a:solidFill>
              <a:schemeClr val="bg1"/>
            </a:solidFill>
            <a:latin typeface="Cambria" pitchFamily="18" charset="0"/>
            <a:ea typeface="Cambria" pitchFamily="18" charset="0"/>
          </a:endParaRPr>
        </a:p>
      </dsp:txBody>
      <dsp:txXfrm>
        <a:off x="6211329" y="6371"/>
        <a:ext cx="2429011" cy="1457406"/>
      </dsp:txXfrm>
    </dsp:sp>
    <dsp:sp modelId="{438E71E1-1882-8749-8602-041B2C9D9F03}">
      <dsp:nvSpPr>
        <dsp:cNvPr id="0" name=""/>
        <dsp:cNvSpPr/>
      </dsp:nvSpPr>
      <dsp:spPr>
        <a:xfrm>
          <a:off x="2663173" y="2705434"/>
          <a:ext cx="528072" cy="91440"/>
        </a:xfrm>
        <a:custGeom>
          <a:avLst/>
          <a:gdLst/>
          <a:ahLst/>
          <a:cxnLst/>
          <a:rect l="0" t="0" r="0" b="0"/>
          <a:pathLst>
            <a:path>
              <a:moveTo>
                <a:pt x="0" y="45720"/>
              </a:moveTo>
              <a:lnTo>
                <a:pt x="528072" y="45720"/>
              </a:lnTo>
            </a:path>
          </a:pathLst>
        </a:custGeom>
        <a:noFill/>
        <a:ln w="9525" cap="flat" cmpd="sng" algn="ctr">
          <a:solidFill>
            <a:schemeClr val="accent3">
              <a:hueOff val="-487439"/>
              <a:satOff val="-2010"/>
              <a:lumOff val="-42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2913242" y="2748357"/>
        <a:ext cx="27933" cy="5592"/>
      </dsp:txXfrm>
    </dsp:sp>
    <dsp:sp modelId="{120763C7-4050-664F-A7B3-CB3B2A535E34}">
      <dsp:nvSpPr>
        <dsp:cNvPr id="0" name=""/>
        <dsp:cNvSpPr/>
      </dsp:nvSpPr>
      <dsp:spPr>
        <a:xfrm>
          <a:off x="235961" y="2022450"/>
          <a:ext cx="2429011" cy="1457406"/>
        </a:xfrm>
        <a:prstGeom prst="rect">
          <a:avLst/>
        </a:prstGeom>
        <a:gradFill rotWithShape="0">
          <a:gsLst>
            <a:gs pos="0">
              <a:schemeClr val="accent3">
                <a:hueOff val="-426509"/>
                <a:satOff val="-1758"/>
                <a:lumOff val="-369"/>
                <a:alphaOff val="0"/>
                <a:tint val="98000"/>
                <a:shade val="25000"/>
                <a:satMod val="250000"/>
              </a:schemeClr>
            </a:gs>
            <a:gs pos="68000">
              <a:schemeClr val="accent3">
                <a:hueOff val="-426509"/>
                <a:satOff val="-1758"/>
                <a:lumOff val="-369"/>
                <a:alphaOff val="0"/>
                <a:tint val="86000"/>
                <a:satMod val="115000"/>
              </a:schemeClr>
            </a:gs>
            <a:gs pos="100000">
              <a:schemeClr val="accent3">
                <a:hueOff val="-426509"/>
                <a:satOff val="-1758"/>
                <a:lumOff val="-369"/>
                <a:alphaOff val="0"/>
                <a:tint val="50000"/>
                <a:satMod val="150000"/>
              </a:schemeClr>
            </a:gs>
          </a:gsLst>
          <a:path path="circle">
            <a:fillToRect l="50000" t="130000" r="50000" b="-30000"/>
          </a:path>
        </a:gradFill>
        <a:ln>
          <a:noFill/>
        </a:ln>
        <a:effectLst>
          <a:outerShdw blurRad="57150" dist="38100" dir="5400000" algn="ctr" rotWithShape="0">
            <a:schemeClr val="accent3">
              <a:hueOff val="-426509"/>
              <a:satOff val="-1758"/>
              <a:lumOff val="-369"/>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Cambria" pitchFamily="18" charset="0"/>
              <a:ea typeface="Cambria" pitchFamily="18" charset="0"/>
            </a:rPr>
            <a:t>(If Matching)</a:t>
          </a:r>
        </a:p>
        <a:p>
          <a:pPr lvl="0" algn="ctr" defTabSz="800100" rtl="0">
            <a:lnSpc>
              <a:spcPct val="90000"/>
            </a:lnSpc>
            <a:spcBef>
              <a:spcPct val="0"/>
            </a:spcBef>
            <a:spcAft>
              <a:spcPct val="35000"/>
            </a:spcAft>
          </a:pPr>
          <a:r>
            <a:rPr lang="en-US" sz="1800" b="1" kern="1200" dirty="0" smtClean="0">
              <a:solidFill>
                <a:srgbClr val="FF0000"/>
              </a:solidFill>
              <a:latin typeface="Cambria" pitchFamily="18" charset="0"/>
              <a:ea typeface="Cambria" pitchFamily="18" charset="0"/>
            </a:rPr>
            <a:t>Pierce</a:t>
          </a:r>
          <a:r>
            <a:rPr lang="en-US" sz="1800" b="1" kern="1200" dirty="0" smtClean="0">
              <a:solidFill>
                <a:srgbClr val="000000"/>
              </a:solidFill>
              <a:latin typeface="Cambria" pitchFamily="18" charset="0"/>
              <a:ea typeface="Cambria" pitchFamily="18" charset="0"/>
            </a:rPr>
            <a:t> </a:t>
          </a:r>
          <a:r>
            <a:rPr lang="en-US" sz="1800" b="1" kern="1200" dirty="0" smtClean="0">
              <a:solidFill>
                <a:srgbClr val="FF0000"/>
              </a:solidFill>
              <a:latin typeface="Cambria" pitchFamily="18" charset="0"/>
              <a:ea typeface="Cambria" pitchFamily="18" charset="0"/>
            </a:rPr>
            <a:t>Green</a:t>
          </a:r>
          <a:r>
            <a:rPr lang="en-US" sz="1800" b="1" kern="1200" dirty="0" smtClean="0">
              <a:solidFill>
                <a:srgbClr val="000000"/>
              </a:solidFill>
              <a:latin typeface="Cambria" pitchFamily="18" charset="0"/>
              <a:ea typeface="Cambria" pitchFamily="18" charset="0"/>
            </a:rPr>
            <a:t> </a:t>
          </a:r>
          <a:r>
            <a:rPr lang="en-US" sz="1800" b="1" kern="1200" dirty="0" smtClean="0">
              <a:solidFill>
                <a:srgbClr val="FF0000"/>
              </a:solidFill>
              <a:latin typeface="Cambria" pitchFamily="18" charset="0"/>
              <a:ea typeface="Cambria" pitchFamily="18" charset="0"/>
            </a:rPr>
            <a:t>paper seal </a:t>
          </a:r>
          <a:r>
            <a:rPr lang="en-US" sz="1800" b="1" kern="1200" dirty="0" smtClean="0">
              <a:solidFill>
                <a:schemeClr val="tx1"/>
              </a:solidFill>
              <a:latin typeface="Cambria" pitchFamily="18" charset="0"/>
              <a:ea typeface="Cambria" pitchFamily="18" charset="0"/>
            </a:rPr>
            <a:t>over Result I </a:t>
          </a:r>
          <a:r>
            <a:rPr lang="en-US" sz="1800" b="1" kern="1200" dirty="0" smtClean="0">
              <a:solidFill>
                <a:srgbClr val="000000"/>
              </a:solidFill>
              <a:latin typeface="Cambria" pitchFamily="18" charset="0"/>
              <a:ea typeface="Cambria" pitchFamily="18" charset="0"/>
            </a:rPr>
            <a:t>button provided in inner cover of result section</a:t>
          </a:r>
          <a:endParaRPr lang="en-US" sz="1800" b="1" kern="1200" dirty="0">
            <a:solidFill>
              <a:srgbClr val="000000"/>
            </a:solidFill>
            <a:latin typeface="Cambria" pitchFamily="18" charset="0"/>
            <a:ea typeface="Cambria" pitchFamily="18" charset="0"/>
          </a:endParaRPr>
        </a:p>
      </dsp:txBody>
      <dsp:txXfrm>
        <a:off x="235961" y="2022450"/>
        <a:ext cx="2429011" cy="1457406"/>
      </dsp:txXfrm>
    </dsp:sp>
    <dsp:sp modelId="{8F0D73AB-E814-914D-BCA2-1062E5FF2463}">
      <dsp:nvSpPr>
        <dsp:cNvPr id="0" name=""/>
        <dsp:cNvSpPr/>
      </dsp:nvSpPr>
      <dsp:spPr>
        <a:xfrm>
          <a:off x="5650856" y="2705434"/>
          <a:ext cx="528072" cy="91440"/>
        </a:xfrm>
        <a:custGeom>
          <a:avLst/>
          <a:gdLst/>
          <a:ahLst/>
          <a:cxnLst/>
          <a:rect l="0" t="0" r="0" b="0"/>
          <a:pathLst>
            <a:path>
              <a:moveTo>
                <a:pt x="0" y="45720"/>
              </a:moveTo>
              <a:lnTo>
                <a:pt x="528072" y="45720"/>
              </a:lnTo>
            </a:path>
          </a:pathLst>
        </a:custGeom>
        <a:noFill/>
        <a:ln w="9525" cap="flat" cmpd="sng" algn="ctr">
          <a:solidFill>
            <a:schemeClr val="accent3">
              <a:hueOff val="-649918"/>
              <a:satOff val="-2679"/>
              <a:lumOff val="-5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900926" y="2748357"/>
        <a:ext cx="27933" cy="5592"/>
      </dsp:txXfrm>
    </dsp:sp>
    <dsp:sp modelId="{1C264B0C-DD98-9D42-8D6A-AD77959E81EC}">
      <dsp:nvSpPr>
        <dsp:cNvPr id="0" name=""/>
        <dsp:cNvSpPr/>
      </dsp:nvSpPr>
      <dsp:spPr>
        <a:xfrm>
          <a:off x="3223645" y="2022450"/>
          <a:ext cx="2429011" cy="1457406"/>
        </a:xfrm>
        <a:prstGeom prst="rect">
          <a:avLst/>
        </a:prstGeom>
        <a:solidFill>
          <a:schemeClr val="accent6"/>
        </a:solidFill>
        <a:ln>
          <a:noFill/>
        </a:ln>
        <a:effectLst>
          <a:outerShdw blurRad="57150" dist="38100" dir="5400000" algn="ctr" rotWithShape="0">
            <a:schemeClr val="accent3">
              <a:hueOff val="-568678"/>
              <a:satOff val="-2344"/>
              <a:lumOff val="-491"/>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latin typeface="Cambria" pitchFamily="18" charset="0"/>
              <a:ea typeface="Cambria" pitchFamily="18" charset="0"/>
            </a:rPr>
            <a:t>Press the Result  </a:t>
          </a:r>
          <a:r>
            <a:rPr lang="en-US" sz="2000" b="1" kern="1200" dirty="0" smtClean="0">
              <a:solidFill>
                <a:srgbClr val="000000"/>
              </a:solidFill>
              <a:latin typeface="Cambria" pitchFamily="18" charset="0"/>
              <a:ea typeface="Cambria" pitchFamily="18" charset="0"/>
            </a:rPr>
            <a:t>button</a:t>
          </a:r>
          <a:endParaRPr lang="en-US" sz="2000" b="1" kern="1200" dirty="0">
            <a:solidFill>
              <a:srgbClr val="000000"/>
            </a:solidFill>
            <a:latin typeface="Cambria" pitchFamily="18" charset="0"/>
            <a:ea typeface="Cambria" pitchFamily="18" charset="0"/>
          </a:endParaRPr>
        </a:p>
      </dsp:txBody>
      <dsp:txXfrm>
        <a:off x="3223645" y="2022450"/>
        <a:ext cx="2429011" cy="1457406"/>
      </dsp:txXfrm>
    </dsp:sp>
    <dsp:sp modelId="{F5882141-7DE8-804C-B70A-017B828B4D69}">
      <dsp:nvSpPr>
        <dsp:cNvPr id="0" name=""/>
        <dsp:cNvSpPr/>
      </dsp:nvSpPr>
      <dsp:spPr>
        <a:xfrm>
          <a:off x="1450467" y="3478057"/>
          <a:ext cx="6064014" cy="528072"/>
        </a:xfrm>
        <a:custGeom>
          <a:avLst/>
          <a:gdLst/>
          <a:ahLst/>
          <a:cxnLst/>
          <a:rect l="0" t="0" r="0" b="0"/>
          <a:pathLst>
            <a:path>
              <a:moveTo>
                <a:pt x="6064014" y="0"/>
              </a:moveTo>
              <a:lnTo>
                <a:pt x="6064014" y="281136"/>
              </a:lnTo>
              <a:lnTo>
                <a:pt x="0" y="281136"/>
              </a:lnTo>
              <a:lnTo>
                <a:pt x="0" y="528072"/>
              </a:lnTo>
            </a:path>
          </a:pathLst>
        </a:custGeom>
        <a:noFill/>
        <a:ln w="9525" cap="flat" cmpd="sng" algn="ctr">
          <a:solidFill>
            <a:schemeClr val="accent3">
              <a:hueOff val="-812398"/>
              <a:satOff val="-3349"/>
              <a:lumOff val="-7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4330232" y="3739297"/>
        <a:ext cx="304484" cy="5592"/>
      </dsp:txXfrm>
    </dsp:sp>
    <dsp:sp modelId="{E33CEA2A-853A-584C-8E07-CDCFDEC47B60}">
      <dsp:nvSpPr>
        <dsp:cNvPr id="0" name=""/>
        <dsp:cNvSpPr/>
      </dsp:nvSpPr>
      <dsp:spPr>
        <a:xfrm>
          <a:off x="6211329" y="2022450"/>
          <a:ext cx="2606304" cy="1457406"/>
        </a:xfrm>
        <a:prstGeom prst="rect">
          <a:avLst/>
        </a:prstGeom>
        <a:solidFill>
          <a:schemeClr val="accent6">
            <a:lumMod val="60000"/>
            <a:lumOff val="40000"/>
          </a:schemeClr>
        </a:solidFill>
        <a:ln>
          <a:noFill/>
        </a:ln>
        <a:effectLst>
          <a:outerShdw blurRad="57150" dist="38100" dir="5400000" algn="ctr" rotWithShape="0">
            <a:schemeClr val="accent3">
              <a:hueOff val="-710848"/>
              <a:satOff val="-2931"/>
              <a:lumOff val="-614"/>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Cambria" pitchFamily="18" charset="0"/>
              <a:ea typeface="Cambria" pitchFamily="18" charset="0"/>
            </a:rPr>
            <a:t>No. of votes to each candidate will be displayed for that P.S. </a:t>
          </a:r>
          <a:r>
            <a:rPr lang="en-US" sz="1800" b="1" kern="1200" dirty="0" smtClean="0">
              <a:solidFill>
                <a:schemeClr val="bg1"/>
              </a:solidFill>
              <a:latin typeface="Cambria" pitchFamily="18" charset="0"/>
              <a:ea typeface="Cambria" pitchFamily="18" charset="0"/>
            </a:rPr>
            <a:t>Lift the unit and show </a:t>
          </a:r>
          <a:r>
            <a:rPr lang="en-US" sz="1800" b="1" kern="1200" dirty="0" smtClean="0">
              <a:solidFill>
                <a:srgbClr val="000000"/>
              </a:solidFill>
              <a:latin typeface="Cambria" pitchFamily="18" charset="0"/>
              <a:ea typeface="Cambria" pitchFamily="18" charset="0"/>
            </a:rPr>
            <a:t>it to all agents so that they can note down.</a:t>
          </a:r>
          <a:endParaRPr lang="en-US" sz="1800" b="1" kern="1200" dirty="0">
            <a:solidFill>
              <a:srgbClr val="000000"/>
            </a:solidFill>
            <a:latin typeface="Cambria" pitchFamily="18" charset="0"/>
            <a:ea typeface="Cambria" pitchFamily="18" charset="0"/>
          </a:endParaRPr>
        </a:p>
      </dsp:txBody>
      <dsp:txXfrm>
        <a:off x="6211329" y="2022450"/>
        <a:ext cx="2606304" cy="1457406"/>
      </dsp:txXfrm>
    </dsp:sp>
    <dsp:sp modelId="{CB84498E-E446-614C-809D-722D4DE69025}">
      <dsp:nvSpPr>
        <dsp:cNvPr id="0" name=""/>
        <dsp:cNvSpPr/>
      </dsp:nvSpPr>
      <dsp:spPr>
        <a:xfrm>
          <a:off x="2663173" y="4721513"/>
          <a:ext cx="528072" cy="91440"/>
        </a:xfrm>
        <a:custGeom>
          <a:avLst/>
          <a:gdLst/>
          <a:ahLst/>
          <a:cxnLst/>
          <a:rect l="0" t="0" r="0" b="0"/>
          <a:pathLst>
            <a:path>
              <a:moveTo>
                <a:pt x="0" y="45720"/>
              </a:moveTo>
              <a:lnTo>
                <a:pt x="528072" y="45720"/>
              </a:lnTo>
            </a:path>
          </a:pathLst>
        </a:custGeom>
        <a:noFill/>
        <a:ln w="9525" cap="flat" cmpd="sng" algn="ctr">
          <a:solidFill>
            <a:schemeClr val="accent3">
              <a:hueOff val="-974877"/>
              <a:satOff val="-4019"/>
              <a:lumOff val="-8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2913242" y="4764437"/>
        <a:ext cx="27933" cy="5592"/>
      </dsp:txXfrm>
    </dsp:sp>
    <dsp:sp modelId="{6476172F-FA07-7743-B2AC-D6D8C2B5708C}">
      <dsp:nvSpPr>
        <dsp:cNvPr id="0" name=""/>
        <dsp:cNvSpPr/>
      </dsp:nvSpPr>
      <dsp:spPr>
        <a:xfrm>
          <a:off x="235961" y="4038529"/>
          <a:ext cx="2429011" cy="1457406"/>
        </a:xfrm>
        <a:prstGeom prst="rect">
          <a:avLst/>
        </a:prstGeom>
        <a:solidFill>
          <a:schemeClr val="accent1">
            <a:lumMod val="20000"/>
            <a:lumOff val="80000"/>
          </a:schemeClr>
        </a:solidFill>
        <a:ln>
          <a:noFill/>
        </a:ln>
        <a:effectLst>
          <a:outerShdw blurRad="57150" dist="38100" dir="5400000" algn="ctr" rotWithShape="0">
            <a:schemeClr val="accent3">
              <a:hueOff val="-853018"/>
              <a:satOff val="-3517"/>
              <a:lumOff val="-737"/>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latin typeface="Cambria" pitchFamily="18" charset="0"/>
              <a:ea typeface="Cambria" pitchFamily="18" charset="0"/>
            </a:rPr>
            <a:t>Counting supervisor </a:t>
          </a:r>
          <a:r>
            <a:rPr lang="en-US" sz="2000" b="1" kern="1200" dirty="0" smtClean="0">
              <a:solidFill>
                <a:srgbClr val="FF0000"/>
              </a:solidFill>
              <a:latin typeface="Cambria" pitchFamily="18" charset="0"/>
              <a:ea typeface="Cambria" pitchFamily="18" charset="0"/>
            </a:rPr>
            <a:t>to note </a:t>
          </a:r>
          <a:r>
            <a:rPr lang="en-US" sz="2000" b="1" kern="1200" dirty="0" smtClean="0">
              <a:solidFill>
                <a:srgbClr val="000000"/>
              </a:solidFill>
              <a:latin typeface="Cambria" pitchFamily="18" charset="0"/>
              <a:ea typeface="Cambria" pitchFamily="18" charset="0"/>
            </a:rPr>
            <a:t>result in </a:t>
          </a:r>
          <a:r>
            <a:rPr lang="en-US" sz="2000" b="1" kern="1200" dirty="0" smtClean="0">
              <a:solidFill>
                <a:srgbClr val="FF0000"/>
              </a:solidFill>
              <a:latin typeface="Cambria" pitchFamily="18" charset="0"/>
              <a:ea typeface="Cambria" pitchFamily="18" charset="0"/>
            </a:rPr>
            <a:t>Pre Stamped Part –II –of Form 17C.  </a:t>
          </a:r>
          <a:endParaRPr lang="en-US" sz="2000" b="1" kern="1200" dirty="0">
            <a:solidFill>
              <a:srgbClr val="FF0000"/>
            </a:solidFill>
            <a:latin typeface="Cambria" pitchFamily="18" charset="0"/>
            <a:ea typeface="Cambria" pitchFamily="18" charset="0"/>
          </a:endParaRPr>
        </a:p>
      </dsp:txBody>
      <dsp:txXfrm>
        <a:off x="235961" y="4038529"/>
        <a:ext cx="2429011" cy="1457406"/>
      </dsp:txXfrm>
    </dsp:sp>
    <dsp:sp modelId="{A5006937-0ED7-9D4F-A5D5-E75BBA771A49}">
      <dsp:nvSpPr>
        <dsp:cNvPr id="0" name=""/>
        <dsp:cNvSpPr/>
      </dsp:nvSpPr>
      <dsp:spPr>
        <a:xfrm>
          <a:off x="5650856" y="4721513"/>
          <a:ext cx="528072" cy="91440"/>
        </a:xfrm>
        <a:custGeom>
          <a:avLst/>
          <a:gdLst/>
          <a:ahLst/>
          <a:cxnLst/>
          <a:rect l="0" t="0" r="0" b="0"/>
          <a:pathLst>
            <a:path>
              <a:moveTo>
                <a:pt x="0" y="45720"/>
              </a:moveTo>
              <a:lnTo>
                <a:pt x="528072" y="45720"/>
              </a:lnTo>
            </a:path>
          </a:pathLst>
        </a:custGeom>
        <a:noFill/>
        <a:ln w="9525" cap="flat" cmpd="sng" algn="ctr">
          <a:solidFill>
            <a:schemeClr val="accent3">
              <a:hueOff val="-1137357"/>
              <a:satOff val="-4689"/>
              <a:lumOff val="-9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900926" y="4764437"/>
        <a:ext cx="27933" cy="5592"/>
      </dsp:txXfrm>
    </dsp:sp>
    <dsp:sp modelId="{484092D1-802F-B341-8124-C0C56C995A08}">
      <dsp:nvSpPr>
        <dsp:cNvPr id="0" name=""/>
        <dsp:cNvSpPr/>
      </dsp:nvSpPr>
      <dsp:spPr>
        <a:xfrm>
          <a:off x="3223645" y="4038529"/>
          <a:ext cx="2429011" cy="1457406"/>
        </a:xfrm>
        <a:prstGeom prst="rect">
          <a:avLst/>
        </a:prstGeom>
        <a:solidFill>
          <a:schemeClr val="accent1">
            <a:lumMod val="60000"/>
            <a:lumOff val="40000"/>
          </a:schemeClr>
        </a:solidFill>
        <a:ln>
          <a:noFill/>
        </a:ln>
        <a:effectLst>
          <a:outerShdw blurRad="57150" dist="38100" dir="5400000" algn="ctr" rotWithShape="0">
            <a:schemeClr val="accent3">
              <a:hueOff val="-995187"/>
              <a:satOff val="-4103"/>
              <a:lumOff val="-86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latin typeface="Cambria" pitchFamily="18" charset="0"/>
              <a:ea typeface="Cambria" pitchFamily="18" charset="0"/>
            </a:rPr>
            <a:t>If required, press </a:t>
          </a:r>
          <a:r>
            <a:rPr lang="en-US" sz="2000" b="1" kern="1200" dirty="0" smtClean="0">
              <a:solidFill>
                <a:srgbClr val="FF0000"/>
              </a:solidFill>
              <a:latin typeface="Cambria" pitchFamily="18" charset="0"/>
              <a:ea typeface="Cambria" pitchFamily="18" charset="0"/>
            </a:rPr>
            <a:t>again</a:t>
          </a:r>
          <a:r>
            <a:rPr lang="en-US" sz="2000" b="1" kern="1200" dirty="0" smtClean="0">
              <a:solidFill>
                <a:srgbClr val="000000"/>
              </a:solidFill>
              <a:latin typeface="Cambria" pitchFamily="18" charset="0"/>
              <a:ea typeface="Cambria" pitchFamily="18" charset="0"/>
            </a:rPr>
            <a:t> to show result to candidates/agents</a:t>
          </a:r>
          <a:endParaRPr lang="en-US" sz="2000" b="1" kern="1200" dirty="0">
            <a:solidFill>
              <a:srgbClr val="000000"/>
            </a:solidFill>
            <a:latin typeface="Cambria" pitchFamily="18" charset="0"/>
            <a:ea typeface="Cambria" pitchFamily="18" charset="0"/>
          </a:endParaRPr>
        </a:p>
      </dsp:txBody>
      <dsp:txXfrm>
        <a:off x="3223645" y="4038529"/>
        <a:ext cx="2429011" cy="1457406"/>
      </dsp:txXfrm>
    </dsp:sp>
    <dsp:sp modelId="{6AEDA5B0-6C78-9747-B54F-BA80A981377D}">
      <dsp:nvSpPr>
        <dsp:cNvPr id="0" name=""/>
        <dsp:cNvSpPr/>
      </dsp:nvSpPr>
      <dsp:spPr>
        <a:xfrm>
          <a:off x="6211329" y="4038529"/>
          <a:ext cx="2429011" cy="1457406"/>
        </a:xfrm>
        <a:prstGeom prst="rect">
          <a:avLst/>
        </a:prstGeom>
        <a:solidFill>
          <a:srgbClr val="F4C8EC"/>
        </a:solidFill>
        <a:ln>
          <a:noFill/>
        </a:ln>
        <a:effectLst>
          <a:outerShdw blurRad="57150" dist="38100" dir="5400000" algn="ctr" rotWithShape="0">
            <a:schemeClr val="accent3">
              <a:hueOff val="-1137357"/>
              <a:satOff val="-4689"/>
              <a:lumOff val="-983"/>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latin typeface="Cambria" pitchFamily="18" charset="0"/>
              <a:ea typeface="Cambria" pitchFamily="18" charset="0"/>
            </a:rPr>
            <a:t>After result is noted, close cover of result section and </a:t>
          </a:r>
          <a:r>
            <a:rPr lang="en-US" sz="2000" b="1" kern="1200" dirty="0" smtClean="0">
              <a:solidFill>
                <a:srgbClr val="FF0000"/>
              </a:solidFill>
              <a:latin typeface="Cambria" pitchFamily="18" charset="0"/>
              <a:ea typeface="Cambria" pitchFamily="18" charset="0"/>
            </a:rPr>
            <a:t>Switch “OFF” </a:t>
          </a:r>
          <a:r>
            <a:rPr lang="en-US" sz="2000" b="1" kern="1200" dirty="0" smtClean="0">
              <a:solidFill>
                <a:srgbClr val="000000"/>
              </a:solidFill>
              <a:latin typeface="Cambria" pitchFamily="18" charset="0"/>
              <a:ea typeface="Cambria" pitchFamily="18" charset="0"/>
            </a:rPr>
            <a:t>CU</a:t>
          </a:r>
          <a:endParaRPr lang="en-US" sz="2000" b="1" kern="1200" dirty="0">
            <a:solidFill>
              <a:srgbClr val="000000"/>
            </a:solidFill>
            <a:latin typeface="Cambria" pitchFamily="18" charset="0"/>
            <a:ea typeface="Cambria" pitchFamily="18" charset="0"/>
          </a:endParaRPr>
        </a:p>
      </dsp:txBody>
      <dsp:txXfrm>
        <a:off x="6211329" y="4038529"/>
        <a:ext cx="2429011" cy="145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C59C2-FA5C-4892-B997-7FEAE3CBA700}" type="datetimeFigureOut">
              <a:rPr lang="en-IN" smtClean="0"/>
              <a:pPr/>
              <a:t>26-10-2021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28190-1B3B-4351-8853-98C9A15D78B8}" type="slidenum">
              <a:rPr lang="en-IN" smtClean="0"/>
              <a:pPr/>
              <a:t>‹#›</a:t>
            </a:fld>
            <a:endParaRPr lang="en-IN"/>
          </a:p>
        </p:txBody>
      </p:sp>
    </p:spTree>
    <p:extLst>
      <p:ext uri="{BB962C8B-B14F-4D97-AF65-F5344CB8AC3E}">
        <p14:creationId xmlns:p14="http://schemas.microsoft.com/office/powerpoint/2010/main" val="179093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A4EA82E-B8FD-461D-B29E-7BC9E44295CB}" type="slidenum">
              <a:rPr lang="en-US" smtClean="0"/>
              <a:pPr/>
              <a:t>59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A4EA82E-B8FD-461D-B29E-7BC9E44295CB}" type="slidenum">
              <a:rPr lang="en-US" smtClean="0"/>
              <a:pPr/>
              <a:t>60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mtClean="0"/>
              <a:t>Elaborate security protocol, both during election as well as non-election period, clubbed with the transparency protocol mandating written intimation to political parties and candidates everytime the warehouses are opened ensure that no-one can access the EVMs at any time. This security protocol is strengthened multifold while storing polled EVMs with CAPF, CCTV &amp; Candidates Watch.</a:t>
            </a:r>
          </a:p>
          <a:p>
            <a:pPr eaLnBrk="1" hangingPunct="1">
              <a:spcBef>
                <a:spcPct val="0"/>
              </a:spcBef>
            </a:pPr>
            <a:r>
              <a:rPr lang="en-US" smtClean="0"/>
              <a:t>In addition ECI undertakes annual physical verification of entire EVM stock across the country. </a:t>
            </a:r>
          </a:p>
          <a:p>
            <a:pPr eaLnBrk="1" hangingPunct="1">
              <a:spcBef>
                <a:spcPct val="0"/>
              </a:spcBef>
            </a:pPr>
            <a:r>
              <a:rPr lang="en-US" smtClean="0"/>
              <a:t>However, All Political parties are also requested to kindly keep an eye on EVM warehouses even during non-election period</a:t>
            </a:r>
          </a:p>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440"/>
          <p:cNvSpPr>
            <a:spLocks noGrp="1" noRot="1" noChangeAspect="1" noTextEdit="1"/>
          </p:cNvSpPr>
          <p:nvPr>
            <p:ph type="sldImg" idx="2"/>
          </p:nvPr>
        </p:nvSpPr>
        <p:spPr>
          <a:ln>
            <a:miter lim="800000"/>
          </a:ln>
        </p:spPr>
      </p:sp>
      <p:sp>
        <p:nvSpPr>
          <p:cNvPr id="90115" name="Shape 4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just" eaLnBrk="1" hangingPunct="1">
              <a:spcBef>
                <a:spcPct val="0"/>
              </a:spcBef>
            </a:pPr>
            <a:r>
              <a:rPr lang="en-US" dirty="0" smtClean="0"/>
              <a:t>The transmission of signals from BU to CU is encrypted </a:t>
            </a:r>
            <a:r>
              <a:rPr lang="en-US" dirty="0" smtClean="0">
                <a:solidFill>
                  <a:srgbClr val="C00000"/>
                </a:solidFill>
              </a:rPr>
              <a:t>dynamically. This means every time even same button is pressed in BU the signal is transmitted with a different encryption </a:t>
            </a:r>
            <a:r>
              <a:rPr lang="en-US" dirty="0" smtClean="0"/>
              <a:t>formula, ruling out any possibility of reverse engineering of software code. There is also another feature of date and time stamping of every key pressed. This helps in giving a complete audit of keys pressed.</a:t>
            </a:r>
          </a:p>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5" y="4343402"/>
            <a:ext cx="5486399" cy="4114800"/>
          </a:xfrm>
          <a:prstGeom prst="rect">
            <a:avLst/>
          </a:prstGeom>
        </p:spPr>
        <p:txBody>
          <a:bodyPr lIns="90735" tIns="90735" rIns="90735" bIns="90735" anchor="t" anchorCtr="0">
            <a:noAutofit/>
          </a:bodyPr>
          <a:lstStyle/>
          <a:p>
            <a:endParaRPr/>
          </a:p>
        </p:txBody>
      </p:sp>
    </p:spTree>
    <p:extLst>
      <p:ext uri="{BB962C8B-B14F-4D97-AF65-F5344CB8AC3E}">
        <p14:creationId xmlns:p14="http://schemas.microsoft.com/office/powerpoint/2010/main" val="5934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07496">
              <a:defRPr/>
            </a:pPr>
            <a:r>
              <a:rPr lang="en-US" strike="noStrike" dirty="0"/>
              <a:t>In the notes we have clearly</a:t>
            </a:r>
            <a:r>
              <a:rPr lang="en-US" strike="noStrike" baseline="0" dirty="0"/>
              <a:t> spelt out how ECI EVMs are far superior to any EVMs worldwide. While most EVMs used in foreign countries are internet connected only a few country like Germany, Netherlands Ireland, Brazil, Namibia etc. used standalone EVMs. However Germany , Netherland and Ireland stopped using EVMs as these were privately manufactured and  they had no independent certification system unlike a very robust verification and certification system through independent TEC in case of ECI EVMS. Also voting data in these NEDAP EVMs was transferred using CDs, unlike our EVMs where it is stored internally. Also these countries lack full end to end administrative safeguards as well as legal framework. Finally their EVMs also lack auditability</a:t>
            </a:r>
            <a:endParaRPr lang="en-US" strike="noStrike" dirty="0"/>
          </a:p>
          <a:p>
            <a:endParaRPr lang="en-US" dirty="0"/>
          </a:p>
        </p:txBody>
      </p:sp>
    </p:spTree>
    <p:extLst>
      <p:ext uri="{BB962C8B-B14F-4D97-AF65-F5344CB8AC3E}">
        <p14:creationId xmlns:p14="http://schemas.microsoft.com/office/powerpoint/2010/main" val="339371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dirty="0" smtClean="0"/>
              <a:t>FLC entails complete physical and functional check. Dummy symbols loaded on each EVM &amp; VVPAT which is then subjected to a mock poll. Additionally 1% randomly selected EVMs undergo a mock poll of 1200 votes, 2% of 1000 &amp; 2% of 500 votes. Results of mock poll are printed and shared with representatives. CU is then sealed with Pink Paper Seal and EVMs moved to the Strong Room.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smtClean="0"/>
              <a:t>As you can appreciate, till first randomisation no-one can predict which EVM will go to which AC. In addition, no-one knows the sequence of names on the ballot paper till the finalisation of list of contesting candidates as the names are placed alphabetically first for National &amp; State Parties, followed by other Recognised Parties, followed by independents. Hence till candidate setting no-one, not even RO or DEO or CEO or the Commission could know which button on which BU will be assigned to which candidate. Again till 2</a:t>
            </a:r>
            <a:r>
              <a:rPr lang="en-US" baseline="30000" smtClean="0"/>
              <a:t>nd</a:t>
            </a:r>
            <a:r>
              <a:rPr lang="en-US" smtClean="0"/>
              <a:t> randomisation no one knows which EVM will go to which Polling Station.</a:t>
            </a:r>
          </a:p>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mtClean="0"/>
              <a:t>Elaborate security protocol, both during election as well as non-election period, clubbed with the transparency protocol mandating written intimation to political parties and candidates every time the warehouses are opened ensure that no-one can access the EVMs at any time. This security protocol is strengthened multifold while storing  polled EVMs with CAPF, CCTV &amp; Candidates Watch.</a:t>
            </a:r>
          </a:p>
          <a:p>
            <a:pPr eaLnBrk="1" hangingPunct="1">
              <a:spcBef>
                <a:spcPct val="0"/>
              </a:spcBef>
            </a:pPr>
            <a:r>
              <a:rPr lang="en-US" smtClean="0"/>
              <a:t>In addition, ECI undertakes annual physical verification of entire EVM stock across the country. </a:t>
            </a:r>
          </a:p>
          <a:p>
            <a:pPr eaLnBrk="1" hangingPunct="1">
              <a:spcBef>
                <a:spcPct val="0"/>
              </a:spcBef>
            </a:pPr>
            <a:r>
              <a:rPr lang="en-US" smtClean="0"/>
              <a:t>However, All Political parties are also requested to kindly keep an eye on EVM warehouses even during non-election period</a:t>
            </a:r>
          </a:p>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mtClean="0"/>
              <a:t>Elaborate security protocol, both during election as well as non-election period, clubbed with the transparency protocol mandating written intimation to political parties and candidates everytime the warehouses are opened ensure that no-one can access the EVMs at any time. This security protocol is strengthened multifold while storing polled EVMs with CAPF, CCTV &amp; Candidates Watch.</a:t>
            </a:r>
          </a:p>
          <a:p>
            <a:pPr eaLnBrk="1" hangingPunct="1">
              <a:spcBef>
                <a:spcPct val="0"/>
              </a:spcBef>
            </a:pPr>
            <a:r>
              <a:rPr lang="en-US" smtClean="0"/>
              <a:t>In addition ECI undertakes annual physical verification of entire EVM stock across the country. </a:t>
            </a:r>
          </a:p>
          <a:p>
            <a:pPr eaLnBrk="1" hangingPunct="1">
              <a:spcBef>
                <a:spcPct val="0"/>
              </a:spcBef>
            </a:pPr>
            <a:r>
              <a:rPr lang="en-US" smtClean="0"/>
              <a:t>However, All Political parties are also requested to kindly keep an eye on EVM warehouses even during non-election period</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3514025"/>
            <a:ext cx="889200" cy="3952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9451"/>
            <a:ext cx="8661398" cy="6867451"/>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3899768"/>
            <a:ext cx="6589087" cy="2703024"/>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5963632"/>
            <a:ext cx="2202830" cy="894393"/>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3828197"/>
            <a:ext cx="40944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5300599"/>
            <a:ext cx="40944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13076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aption">
    <p:spTree>
      <p:nvGrpSpPr>
        <p:cNvPr id="1" name="Shape 143"/>
        <p:cNvGrpSpPr/>
        <p:nvPr/>
      </p:nvGrpSpPr>
      <p:grpSpPr>
        <a:xfrm>
          <a:off x="0" y="0"/>
          <a:ext cx="0" cy="0"/>
          <a:chOff x="0" y="0"/>
          <a:chExt cx="0" cy="0"/>
        </a:xfrm>
      </p:grpSpPr>
      <p:sp>
        <p:nvSpPr>
          <p:cNvPr id="153" name="Shape 153"/>
          <p:cNvSpPr txBox="1">
            <a:spLocks noGrp="1"/>
          </p:cNvSpPr>
          <p:nvPr>
            <p:ph type="sldNum" idx="12"/>
          </p:nvPr>
        </p:nvSpPr>
        <p:spPr>
          <a:xfrm>
            <a:off x="7618000" y="6182000"/>
            <a:ext cx="1487400" cy="420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grpSp>
        <p:nvGrpSpPr>
          <p:cNvPr id="154" name="Shape 154"/>
          <p:cNvGrpSpPr/>
          <p:nvPr/>
        </p:nvGrpSpPr>
        <p:grpSpPr>
          <a:xfrm rot="10800000">
            <a:off x="-8" y="-3"/>
            <a:ext cx="2202829" cy="894392"/>
            <a:chOff x="5575241" y="4472722"/>
            <a:chExt cx="2202829" cy="670794"/>
          </a:xfrm>
        </p:grpSpPr>
        <p:sp>
          <p:nvSpPr>
            <p:cNvPr id="155" name="Shape 155"/>
            <p:cNvSpPr/>
            <p:nvPr/>
          </p:nvSpPr>
          <p:spPr>
            <a:xfrm rot="10800000">
              <a:off x="5575241" y="4948333"/>
              <a:ext cx="394200" cy="131400"/>
            </a:xfrm>
            <a:prstGeom prst="triangle">
              <a:avLst>
                <a:gd name="adj" fmla="val 32425"/>
              </a:avLst>
            </a:prstGeom>
            <a:solidFill>
              <a:srgbClr val="263248"/>
            </a:solidFill>
            <a:ln>
              <a:noFill/>
            </a:ln>
          </p:spPr>
          <p:txBody>
            <a:bodyPr lIns="91425" tIns="91425" rIns="91425" bIns="91425" anchor="ctr" anchorCtr="0">
              <a:noAutofit/>
            </a:bodyPr>
            <a:lstStyle/>
            <a:p>
              <a:pPr lvl="0">
                <a:spcBef>
                  <a:spcPts val="0"/>
                </a:spcBef>
                <a:buNone/>
              </a:pPr>
              <a:endParaRPr/>
            </a:p>
          </p:txBody>
        </p:sp>
        <p:grpSp>
          <p:nvGrpSpPr>
            <p:cNvPr id="156" name="Shape 156"/>
            <p:cNvGrpSpPr/>
            <p:nvPr/>
          </p:nvGrpSpPr>
          <p:grpSpPr>
            <a:xfrm flipH="1">
              <a:off x="5734850" y="4472722"/>
              <a:ext cx="2040836" cy="670794"/>
              <a:chOff x="1297953" y="330075"/>
              <a:chExt cx="5169293" cy="1699505"/>
            </a:xfrm>
          </p:grpSpPr>
          <p:sp>
            <p:nvSpPr>
              <p:cNvPr id="157" name="Shape 157"/>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158" name="Shape 158"/>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159" name="Shape 159"/>
            <p:cNvGrpSpPr/>
            <p:nvPr/>
          </p:nvGrpSpPr>
          <p:grpSpPr>
            <a:xfrm flipH="1">
              <a:off x="5578208" y="4646737"/>
              <a:ext cx="2199862" cy="304562"/>
              <a:chOff x="-5827152" y="330075"/>
              <a:chExt cx="12276018" cy="1699568"/>
            </a:xfrm>
          </p:grpSpPr>
          <p:sp>
            <p:nvSpPr>
              <p:cNvPr id="160" name="Shape 160"/>
              <p:cNvSpPr/>
              <p:nvPr/>
            </p:nvSpPr>
            <p:spPr>
              <a:xfrm>
                <a:off x="-5827152" y="330143"/>
                <a:ext cx="1061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p>
            </p:txBody>
          </p:sp>
          <p:sp>
            <p:nvSpPr>
              <p:cNvPr id="161" name="Shape 161"/>
              <p:cNvSpPr/>
              <p:nvPr/>
            </p:nvSpPr>
            <p:spPr>
              <a:xfrm>
                <a:off x="4749365" y="330075"/>
                <a:ext cx="1699500" cy="1699500"/>
              </a:xfrm>
              <a:prstGeom prst="rtTriangle">
                <a:avLst/>
              </a:prstGeom>
              <a:solidFill>
                <a:srgbClr val="3F5378"/>
              </a:solidFill>
              <a:ln>
                <a:noFill/>
              </a:ln>
            </p:spPr>
            <p:txBody>
              <a:bodyPr lIns="91425" tIns="91425" rIns="91425" bIns="91425" anchor="ctr" anchorCtr="0">
                <a:noAutofit/>
              </a:bodyPr>
              <a:lstStyle/>
              <a:p>
                <a:pPr lvl="0">
                  <a:spcBef>
                    <a:spcPts val="0"/>
                  </a:spcBef>
                  <a:buNone/>
                </a:pPr>
                <a:endParaRPr/>
              </a:p>
            </p:txBody>
          </p:sp>
        </p:grpSp>
      </p:grpSp>
      <p:pic>
        <p:nvPicPr>
          <p:cNvPr id="20" name="Picture 19" descr="eci-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8143900" y="31594"/>
            <a:ext cx="914400" cy="1206641"/>
          </a:xfrm>
          <a:prstGeom prst="rect">
            <a:avLst/>
          </a:prstGeom>
        </p:spPr>
      </p:pic>
    </p:spTree>
    <p:extLst>
      <p:ext uri="{BB962C8B-B14F-4D97-AF65-F5344CB8AC3E}">
        <p14:creationId xmlns:p14="http://schemas.microsoft.com/office/powerpoint/2010/main" val="59521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10/26/2021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8" r:id="rId12"/>
    <p:sldLayoutId id="214748411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 y="1752600"/>
            <a:ext cx="4191000" cy="163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smtClean="0">
                <a:solidFill>
                  <a:schemeClr val="bg1"/>
                </a:solidFill>
                <a:latin typeface="+mn-lt"/>
              </a:rPr>
              <a:t>Administrative Procedure</a:t>
            </a:r>
            <a:endParaRPr sz="4000" dirty="0">
              <a:solidFill>
                <a:schemeClr val="bg1"/>
              </a:solidFill>
              <a:latin typeface="+mn-lt"/>
            </a:endParaRPr>
          </a:p>
        </p:txBody>
      </p:sp>
      <p:sp>
        <p:nvSpPr>
          <p:cNvPr id="222" name="Google Shape;222;p14"/>
          <p:cNvSpPr txBox="1">
            <a:spLocks noGrp="1"/>
          </p:cNvSpPr>
          <p:nvPr>
            <p:ph type="subTitle" idx="1"/>
          </p:nvPr>
        </p:nvSpPr>
        <p:spPr>
          <a:xfrm>
            <a:off x="463525" y="4724400"/>
            <a:ext cx="3879875" cy="1622599"/>
          </a:xfrm>
          <a:prstGeom prst="rect">
            <a:avLst/>
          </a:prstGeom>
        </p:spPr>
        <p:txBody>
          <a:bodyPr spcFirstLastPara="1" wrap="square" lIns="91425" tIns="91425" rIns="91425" bIns="91425" anchor="t" anchorCtr="0">
            <a:noAutofit/>
          </a:bodyPr>
          <a:lstStyle/>
          <a:p>
            <a:pPr marL="0" lvl="0" indent="0" algn="l" rtl="0">
              <a:spcBef>
                <a:spcPts val="0"/>
              </a:spcBef>
              <a:buNone/>
            </a:pPr>
            <a:r>
              <a:rPr lang="en" b="1" dirty="0" smtClean="0">
                <a:solidFill>
                  <a:srgbClr val="FFFF00"/>
                </a:solidFill>
              </a:rPr>
              <a:t>Pramod Kumar Sahoo</a:t>
            </a:r>
            <a:endParaRPr lang="en" b="1" i="1" dirty="0" smtClean="0">
              <a:solidFill>
                <a:srgbClr val="FFFF00"/>
              </a:solidFill>
            </a:endParaRPr>
          </a:p>
          <a:p>
            <a:pPr marL="0" lvl="0" indent="0" algn="l" rtl="0">
              <a:spcBef>
                <a:spcPts val="0"/>
              </a:spcBef>
              <a:buNone/>
            </a:pPr>
            <a:r>
              <a:rPr lang="en" sz="1800" i="1" dirty="0" smtClean="0">
                <a:solidFill>
                  <a:srgbClr val="FFC000"/>
                </a:solidFill>
              </a:rPr>
              <a:t>Odisha Administrative Service</a:t>
            </a:r>
            <a:r>
              <a:rPr lang="en" i="1" dirty="0" smtClean="0">
                <a:solidFill>
                  <a:srgbClr val="FFC000"/>
                </a:solidFill>
              </a:rPr>
              <a:t> </a:t>
            </a:r>
          </a:p>
          <a:p>
            <a:pPr marL="0" lvl="0" indent="0" algn="l" rtl="0">
              <a:spcBef>
                <a:spcPts val="0"/>
              </a:spcBef>
              <a:buNone/>
            </a:pPr>
            <a:r>
              <a:rPr lang="en" sz="1800" b="1" dirty="0" smtClean="0">
                <a:solidFill>
                  <a:srgbClr val="FFFF00"/>
                </a:solidFill>
              </a:rPr>
              <a:t>NLMT</a:t>
            </a:r>
            <a:endParaRPr b="1" dirty="0">
              <a:solidFill>
                <a:srgbClr val="FFFF00"/>
              </a:solidFill>
            </a:endParaRPr>
          </a:p>
        </p:txBody>
      </p:sp>
      <p:sp>
        <p:nvSpPr>
          <p:cNvPr id="223" name="Google Shape;223;p14"/>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solidFill>
                  <a:schemeClr val="accent5">
                    <a:lumMod val="75000"/>
                  </a:schemeClr>
                </a:solidFill>
              </a:rPr>
              <a:t>.</a:t>
            </a:r>
            <a:endParaRPr dirty="0">
              <a:solidFill>
                <a:schemeClr val="accent5">
                  <a:lumMod val="75000"/>
                </a:schemeClr>
              </a:solidFill>
            </a:endParaRPr>
          </a:p>
        </p:txBody>
      </p:sp>
      <p:sp>
        <p:nvSpPr>
          <p:cNvPr id="224" name="Google Shape;224;p14"/>
          <p:cNvSpPr txBox="1"/>
          <p:nvPr/>
        </p:nvSpPr>
        <p:spPr>
          <a:xfrm>
            <a:off x="228600" y="152400"/>
            <a:ext cx="7162800" cy="1371600"/>
          </a:xfrm>
          <a:prstGeom prst="rect">
            <a:avLst/>
          </a:prstGeom>
          <a:noFill/>
          <a:ln>
            <a:noFill/>
          </a:ln>
        </p:spPr>
        <p:txBody>
          <a:bodyPr spcFirstLastPara="1" wrap="square" lIns="91425" tIns="91425" rIns="91425" bIns="91425" anchor="b" anchorCtr="0">
            <a:noAutofit/>
          </a:bodyPr>
          <a:lstStyle/>
          <a:p>
            <a:pPr lvl="0"/>
            <a:r>
              <a:rPr lang="en-IN" sz="7200" dirty="0" smtClean="0">
                <a:solidFill>
                  <a:srgbClr val="FFFF00"/>
                </a:solidFill>
                <a:latin typeface="Bauhaus 93" pitchFamily="82" charset="0"/>
              </a:rPr>
              <a:t> </a:t>
            </a:r>
            <a:r>
              <a:rPr lang="en-IN" sz="5400" dirty="0" smtClean="0">
                <a:solidFill>
                  <a:srgbClr val="002060"/>
                </a:solidFill>
                <a:latin typeface="Elephant" pitchFamily="18" charset="0"/>
              </a:rPr>
              <a:t>EVM  &amp;  VVPAT</a:t>
            </a:r>
            <a:endParaRPr sz="1400" b="1" dirty="0">
              <a:solidFill>
                <a:srgbClr val="002060"/>
              </a:solidFill>
              <a:latin typeface="Elephant" pitchFamily="18" charset="0"/>
              <a:ea typeface="Roboto Condensed"/>
              <a:cs typeface="Roboto Condensed"/>
              <a:sym typeface="Roboto Condensed"/>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8800"/>
            <a:ext cx="4572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728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sz="1800" dirty="0"/>
              <a:t>VARIOUS FORMS OF ELECTRONIC VOTING IN OTHER COUNTRIES</a:t>
            </a:r>
          </a:p>
        </p:txBody>
      </p:sp>
      <p:sp>
        <p:nvSpPr>
          <p:cNvPr id="322" name="Shape 322"/>
          <p:cNvSpPr txBox="1">
            <a:spLocks noGrp="1"/>
          </p:cNvSpPr>
          <p:nvPr>
            <p:ph type="sldNum" idx="12"/>
          </p:nvPr>
        </p:nvSpPr>
        <p:spPr>
          <a:xfrm>
            <a:off x="8572528" y="6182000"/>
            <a:ext cx="428628" cy="420800"/>
          </a:xfrm>
          <a:prstGeom prst="rect">
            <a:avLst/>
          </a:prstGeom>
        </p:spPr>
        <p:txBody>
          <a:bodyPr lIns="91425" tIns="91425" rIns="91425" bIns="91425" anchor="ctr" anchorCtr="0">
            <a:noAutofit/>
          </a:bodyPr>
          <a:lstStyle/>
          <a:p>
            <a:pPr lvl="0" algn="r">
              <a:spcBef>
                <a:spcPts val="0"/>
              </a:spcBef>
              <a:buNone/>
            </a:pPr>
            <a:fld id="{00000000-1234-1234-1234-123412341234}" type="slidenum">
              <a:rPr lang="en"/>
              <a:pPr lvl="0" algn="r">
                <a:spcBef>
                  <a:spcPts val="0"/>
                </a:spcBef>
                <a:buNone/>
              </a:pPr>
              <a:t>10</a:t>
            </a:fld>
            <a:endParaRPr lang="en" dirty="0"/>
          </a:p>
        </p:txBody>
      </p:sp>
      <p:grpSp>
        <p:nvGrpSpPr>
          <p:cNvPr id="2" name="Shape 326"/>
          <p:cNvGrpSpPr/>
          <p:nvPr/>
        </p:nvGrpSpPr>
        <p:grpSpPr>
          <a:xfrm>
            <a:off x="263101" y="773474"/>
            <a:ext cx="407743" cy="521513"/>
            <a:chOff x="5233525" y="4954450"/>
            <a:chExt cx="538275" cy="516350"/>
          </a:xfrm>
        </p:grpSpPr>
        <p:sp>
          <p:nvSpPr>
            <p:cNvPr id="327" name="Shape 32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8" name="Shape 32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0" name="Shape 33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4" name="Shape 33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6" name="Shape 33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7" name="Shape 33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33" name="Diagram 32"/>
          <p:cNvGraphicFramePr/>
          <p:nvPr>
            <p:extLst>
              <p:ext uri="{D42A27DB-BD31-4B8C-83A1-F6EECF244321}">
                <p14:modId xmlns:p14="http://schemas.microsoft.com/office/powerpoint/2010/main" val="2673841646"/>
              </p:ext>
            </p:extLst>
          </p:nvPr>
        </p:nvGraphicFramePr>
        <p:xfrm>
          <a:off x="381000" y="1803400"/>
          <a:ext cx="81534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180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11</a:t>
            </a:fld>
            <a:endParaRPr lang="en"/>
          </a:p>
        </p:txBody>
      </p:sp>
      <p:graphicFrame>
        <p:nvGraphicFramePr>
          <p:cNvPr id="3" name="Content Placeholder 3"/>
          <p:cNvGraphicFramePr>
            <a:graphicFrameLocks/>
          </p:cNvGraphicFramePr>
          <p:nvPr>
            <p:extLst>
              <p:ext uri="{D42A27DB-BD31-4B8C-83A1-F6EECF244321}">
                <p14:modId xmlns:p14="http://schemas.microsoft.com/office/powerpoint/2010/main" val="3212194977"/>
              </p:ext>
            </p:extLst>
          </p:nvPr>
        </p:nvGraphicFramePr>
        <p:xfrm>
          <a:off x="76200" y="380999"/>
          <a:ext cx="8960296" cy="6416313"/>
        </p:xfrm>
        <a:graphic>
          <a:graphicData uri="http://schemas.openxmlformats.org/drawingml/2006/table">
            <a:tbl>
              <a:tblPr firstRow="1" bandRow="1">
                <a:tableStyleId>{5C22544A-7EE6-4342-B048-85BDC9FD1C3A}</a:tableStyleId>
              </a:tblPr>
              <a:tblGrid>
                <a:gridCol w="4480148">
                  <a:extLst>
                    <a:ext uri="{9D8B030D-6E8A-4147-A177-3AD203B41FA5}">
                      <a16:colId xmlns="" xmlns:a16="http://schemas.microsoft.com/office/drawing/2014/main" val="20000"/>
                    </a:ext>
                  </a:extLst>
                </a:gridCol>
                <a:gridCol w="4480148">
                  <a:extLst>
                    <a:ext uri="{9D8B030D-6E8A-4147-A177-3AD203B41FA5}">
                      <a16:colId xmlns="" xmlns:a16="http://schemas.microsoft.com/office/drawing/2014/main" val="20001"/>
                    </a:ext>
                  </a:extLst>
                </a:gridCol>
              </a:tblGrid>
              <a:tr h="160617">
                <a:tc>
                  <a:txBody>
                    <a:bodyPr/>
                    <a:lstStyle/>
                    <a:p>
                      <a:pPr algn="ctr"/>
                      <a:r>
                        <a:rPr lang="en-IN" sz="1600" dirty="0">
                          <a:latin typeface="Roboto Condensed"/>
                          <a:cs typeface="Calibri" pitchFamily="34" charset="0"/>
                        </a:rPr>
                        <a:t>ECI EVM</a:t>
                      </a:r>
                    </a:p>
                  </a:txBody>
                  <a:tcPr marT="60960" marB="60960"/>
                </a:tc>
                <a:tc>
                  <a:txBody>
                    <a:bodyPr/>
                    <a:lstStyle/>
                    <a:p>
                      <a:pPr algn="ctr"/>
                      <a:r>
                        <a:rPr lang="en-IN" sz="1600" b="1" dirty="0">
                          <a:latin typeface="Roboto Condensed"/>
                          <a:cs typeface="Calibri" pitchFamily="34" charset="0"/>
                        </a:rPr>
                        <a:t>Foreign EVM</a:t>
                      </a:r>
                    </a:p>
                  </a:txBody>
                  <a:tcPr marT="60960" marB="60960"/>
                </a:tc>
                <a:extLst>
                  <a:ext uri="{0D108BD9-81ED-4DB2-BD59-A6C34878D82A}">
                    <a16:rowId xmlns="" xmlns:a16="http://schemas.microsoft.com/office/drawing/2014/main" val="10000"/>
                  </a:ext>
                </a:extLst>
              </a:tr>
              <a:tr h="389217">
                <a:tc>
                  <a:txBody>
                    <a:bodyPr/>
                    <a:lstStyle/>
                    <a:p>
                      <a:r>
                        <a:rPr lang="en-IN" sz="1600" dirty="0" smtClean="0">
                          <a:latin typeface="Roboto Condensed"/>
                          <a:cs typeface="Calibri" pitchFamily="34" charset="0"/>
                        </a:rPr>
                        <a:t>Stand </a:t>
                      </a:r>
                      <a:r>
                        <a:rPr lang="en-IN" sz="1600" dirty="0" smtClean="0">
                          <a:solidFill>
                            <a:srgbClr val="FF0000"/>
                          </a:solidFill>
                          <a:latin typeface="Roboto Condensed"/>
                          <a:cs typeface="Calibri" pitchFamily="34" charset="0"/>
                        </a:rPr>
                        <a:t>alone</a:t>
                      </a:r>
                      <a:endParaRPr lang="en-IN" sz="1600" dirty="0">
                        <a:solidFill>
                          <a:srgbClr val="FF0000"/>
                        </a:solidFill>
                        <a:latin typeface="Roboto Condensed"/>
                        <a:cs typeface="Calibri" pitchFamily="34" charset="0"/>
                      </a:endParaRPr>
                    </a:p>
                  </a:txBody>
                  <a:tcPr marT="60960" marB="60960"/>
                </a:tc>
                <a:tc>
                  <a:txBody>
                    <a:bodyPr/>
                    <a:lstStyle/>
                    <a:p>
                      <a:r>
                        <a:rPr lang="en-IN" sz="1600" dirty="0">
                          <a:latin typeface="Roboto Condensed"/>
                          <a:cs typeface="Calibri" pitchFamily="34" charset="0"/>
                        </a:rPr>
                        <a:t>Mostly </a:t>
                      </a:r>
                      <a:r>
                        <a:rPr lang="en-IN" sz="1600" dirty="0">
                          <a:solidFill>
                            <a:srgbClr val="FF0000"/>
                          </a:solidFill>
                          <a:latin typeface="Roboto Condensed"/>
                          <a:cs typeface="Calibri" pitchFamily="34" charset="0"/>
                        </a:rPr>
                        <a:t>networked</a:t>
                      </a:r>
                    </a:p>
                  </a:txBody>
                  <a:tcPr marT="60960" marB="60960"/>
                </a:tc>
                <a:extLst>
                  <a:ext uri="{0D108BD9-81ED-4DB2-BD59-A6C34878D82A}">
                    <a16:rowId xmlns="" xmlns:a16="http://schemas.microsoft.com/office/drawing/2014/main" val="10001"/>
                  </a:ext>
                </a:extLst>
              </a:tr>
              <a:tr h="663438">
                <a:tc>
                  <a:txBody>
                    <a:bodyPr/>
                    <a:lstStyle/>
                    <a:p>
                      <a:pPr algn="just"/>
                      <a:r>
                        <a:rPr lang="en-IN" sz="1600" dirty="0">
                          <a:latin typeface="Roboto Condensed"/>
                          <a:cs typeface="Calibri" pitchFamily="34" charset="0"/>
                        </a:rPr>
                        <a:t>Manufactured in</a:t>
                      </a:r>
                      <a:r>
                        <a:rPr lang="en-IN" sz="1600" baseline="0" dirty="0">
                          <a:latin typeface="Roboto Condensed"/>
                          <a:cs typeface="Calibri" pitchFamily="34" charset="0"/>
                        </a:rPr>
                        <a:t> Premium</a:t>
                      </a:r>
                      <a:r>
                        <a:rPr lang="en-IN" sz="1600" dirty="0">
                          <a:latin typeface="Roboto Condensed"/>
                          <a:cs typeface="Calibri" pitchFamily="34" charset="0"/>
                        </a:rPr>
                        <a:t> </a:t>
                      </a:r>
                      <a:r>
                        <a:rPr lang="en-IN" sz="1600" dirty="0">
                          <a:solidFill>
                            <a:srgbClr val="FF0000"/>
                          </a:solidFill>
                          <a:latin typeface="Roboto Condensed"/>
                          <a:cs typeface="Calibri" pitchFamily="34" charset="0"/>
                        </a:rPr>
                        <a:t>PSUs</a:t>
                      </a:r>
                    </a:p>
                  </a:txBody>
                  <a:tcPr marT="60960" marB="60960"/>
                </a:tc>
                <a:tc>
                  <a:txBody>
                    <a:bodyPr/>
                    <a:lstStyle/>
                    <a:p>
                      <a:pPr algn="just"/>
                      <a:r>
                        <a:rPr lang="en-IN" sz="1600" dirty="0">
                          <a:latin typeface="Roboto Condensed"/>
                          <a:cs typeface="Calibri" pitchFamily="34" charset="0"/>
                        </a:rPr>
                        <a:t>Manufactured entirely by </a:t>
                      </a:r>
                      <a:r>
                        <a:rPr lang="en-IN" sz="1600" dirty="0">
                          <a:solidFill>
                            <a:srgbClr val="FF0000"/>
                          </a:solidFill>
                          <a:latin typeface="Roboto Condensed"/>
                          <a:cs typeface="Calibri" pitchFamily="34" charset="0"/>
                        </a:rPr>
                        <a:t>private</a:t>
                      </a:r>
                      <a:r>
                        <a:rPr lang="en-IN" sz="1600" dirty="0">
                          <a:latin typeface="Roboto Condensed"/>
                          <a:cs typeface="Calibri" pitchFamily="34" charset="0"/>
                        </a:rPr>
                        <a:t> entities</a:t>
                      </a:r>
                    </a:p>
                  </a:txBody>
                  <a:tcPr marT="60960" marB="60960"/>
                </a:tc>
                <a:extLst>
                  <a:ext uri="{0D108BD9-81ED-4DB2-BD59-A6C34878D82A}">
                    <a16:rowId xmlns="" xmlns:a16="http://schemas.microsoft.com/office/drawing/2014/main" val="10002"/>
                  </a:ext>
                </a:extLst>
              </a:tr>
              <a:tr h="942082">
                <a:tc>
                  <a:txBody>
                    <a:bodyPr/>
                    <a:lstStyle/>
                    <a:p>
                      <a:pPr algn="just"/>
                      <a:r>
                        <a:rPr lang="en-IN" sz="1600" dirty="0">
                          <a:latin typeface="Roboto Condensed"/>
                          <a:cs typeface="Calibri" pitchFamily="34" charset="0"/>
                        </a:rPr>
                        <a:t>Verified and certified by an independent Technical Experts </a:t>
                      </a:r>
                      <a:r>
                        <a:rPr lang="en-IN" sz="1600" dirty="0" smtClean="0">
                          <a:latin typeface="Roboto Condensed"/>
                          <a:cs typeface="Calibri" pitchFamily="34" charset="0"/>
                        </a:rPr>
                        <a:t>Committee </a:t>
                      </a:r>
                      <a:r>
                        <a:rPr lang="en-IN" sz="1600" dirty="0" smtClean="0">
                          <a:solidFill>
                            <a:srgbClr val="FF0000"/>
                          </a:solidFill>
                          <a:latin typeface="Roboto Condensed"/>
                          <a:cs typeface="Calibri" pitchFamily="34" charset="0"/>
                        </a:rPr>
                        <a:t>(TEC)</a:t>
                      </a:r>
                      <a:endParaRPr lang="en-IN" sz="1600" dirty="0">
                        <a:solidFill>
                          <a:srgbClr val="FF0000"/>
                        </a:solidFill>
                        <a:latin typeface="Roboto Condensed"/>
                        <a:cs typeface="Calibri" pitchFamily="34" charset="0"/>
                      </a:endParaRPr>
                    </a:p>
                  </a:txBody>
                  <a:tcPr marT="60960" marB="60960"/>
                </a:tc>
                <a:tc>
                  <a:txBody>
                    <a:bodyPr/>
                    <a:lstStyle/>
                    <a:p>
                      <a:pPr algn="just"/>
                      <a:r>
                        <a:rPr lang="en-IN" sz="1600" dirty="0">
                          <a:solidFill>
                            <a:srgbClr val="FF0000"/>
                          </a:solidFill>
                          <a:latin typeface="Roboto Condensed"/>
                          <a:cs typeface="Calibri" pitchFamily="34" charset="0"/>
                        </a:rPr>
                        <a:t>No such </a:t>
                      </a:r>
                      <a:r>
                        <a:rPr lang="en-IN" sz="1600" dirty="0">
                          <a:latin typeface="Roboto Condensed"/>
                          <a:cs typeface="Calibri" pitchFamily="34" charset="0"/>
                        </a:rPr>
                        <a:t>robust</a:t>
                      </a:r>
                      <a:r>
                        <a:rPr lang="en-IN" sz="1600" baseline="0" dirty="0">
                          <a:latin typeface="Roboto Condensed"/>
                          <a:cs typeface="Calibri" pitchFamily="34" charset="0"/>
                        </a:rPr>
                        <a:t> and independent  certification/ checks</a:t>
                      </a:r>
                      <a:endParaRPr lang="en-IN" sz="1600" dirty="0">
                        <a:latin typeface="Roboto Condensed"/>
                        <a:cs typeface="Calibri" pitchFamily="34" charset="0"/>
                      </a:endParaRPr>
                    </a:p>
                  </a:txBody>
                  <a:tcPr marT="60960" marB="60960"/>
                </a:tc>
                <a:extLst>
                  <a:ext uri="{0D108BD9-81ED-4DB2-BD59-A6C34878D82A}">
                    <a16:rowId xmlns="" xmlns:a16="http://schemas.microsoft.com/office/drawing/2014/main" val="10003"/>
                  </a:ext>
                </a:extLst>
              </a:tr>
              <a:tr h="672284">
                <a:tc>
                  <a:txBody>
                    <a:bodyPr/>
                    <a:lstStyle/>
                    <a:p>
                      <a:pPr algn="just"/>
                      <a:r>
                        <a:rPr lang="en-IN" sz="1600" dirty="0">
                          <a:latin typeface="Roboto Condensed"/>
                          <a:cs typeface="Calibri" pitchFamily="34" charset="0"/>
                        </a:rPr>
                        <a:t>Data is </a:t>
                      </a:r>
                      <a:r>
                        <a:rPr lang="en-IN" sz="1600" dirty="0">
                          <a:solidFill>
                            <a:srgbClr val="FF0000"/>
                          </a:solidFill>
                          <a:latin typeface="Roboto Condensed"/>
                          <a:cs typeface="Calibri" pitchFamily="34" charset="0"/>
                        </a:rPr>
                        <a:t>stored internally </a:t>
                      </a:r>
                      <a:r>
                        <a:rPr lang="en-IN" sz="1600" dirty="0">
                          <a:latin typeface="Roboto Condensed"/>
                          <a:cs typeface="Calibri" pitchFamily="34" charset="0"/>
                        </a:rPr>
                        <a:t>and not transferrable by any device</a:t>
                      </a:r>
                    </a:p>
                  </a:txBody>
                  <a:tcPr marT="60960" marB="60960"/>
                </a:tc>
                <a:tc>
                  <a:txBody>
                    <a:bodyPr/>
                    <a:lstStyle/>
                    <a:p>
                      <a:pPr algn="just"/>
                      <a:r>
                        <a:rPr lang="en-IN" sz="1600" dirty="0">
                          <a:latin typeface="Roboto Condensed"/>
                          <a:cs typeface="Calibri" pitchFamily="34" charset="0"/>
                        </a:rPr>
                        <a:t>Voting data recorded in the DRM is transferred </a:t>
                      </a:r>
                      <a:r>
                        <a:rPr lang="en-IN" sz="1600" dirty="0">
                          <a:solidFill>
                            <a:srgbClr val="FF0000"/>
                          </a:solidFill>
                          <a:latin typeface="Roboto Condensed"/>
                          <a:cs typeface="Calibri" pitchFamily="34" charset="0"/>
                        </a:rPr>
                        <a:t>by means of CD</a:t>
                      </a:r>
                      <a:r>
                        <a:rPr lang="en-IN" sz="1600" dirty="0">
                          <a:latin typeface="Roboto Condensed"/>
                          <a:cs typeface="Calibri" pitchFamily="34" charset="0"/>
                        </a:rPr>
                        <a:t>, etc</a:t>
                      </a:r>
                    </a:p>
                  </a:txBody>
                  <a:tcPr marT="60960" marB="60960"/>
                </a:tc>
                <a:extLst>
                  <a:ext uri="{0D108BD9-81ED-4DB2-BD59-A6C34878D82A}">
                    <a16:rowId xmlns="" xmlns:a16="http://schemas.microsoft.com/office/drawing/2014/main" val="10004"/>
                  </a:ext>
                </a:extLst>
              </a:tr>
              <a:tr h="1220725">
                <a:tc>
                  <a:txBody>
                    <a:bodyPr/>
                    <a:lstStyle/>
                    <a:p>
                      <a:pPr algn="just"/>
                      <a:r>
                        <a:rPr lang="en-IN" sz="1600" dirty="0">
                          <a:latin typeface="Roboto Condensed"/>
                          <a:cs typeface="Calibri" pitchFamily="34" charset="0"/>
                        </a:rPr>
                        <a:t>Full end to end security protocol and administrative </a:t>
                      </a:r>
                      <a:r>
                        <a:rPr lang="en-IN" sz="1600" dirty="0">
                          <a:solidFill>
                            <a:srgbClr val="FF0000"/>
                          </a:solidFill>
                          <a:latin typeface="Roboto Condensed"/>
                          <a:cs typeface="Calibri" pitchFamily="34" charset="0"/>
                        </a:rPr>
                        <a:t>safeguards for the use, storage,</a:t>
                      </a:r>
                      <a:r>
                        <a:rPr lang="en-IN" sz="1600" dirty="0">
                          <a:latin typeface="Roboto Condensed"/>
                          <a:cs typeface="Calibri" pitchFamily="34" charset="0"/>
                        </a:rPr>
                        <a:t> transportation and tracking</a:t>
                      </a:r>
                    </a:p>
                  </a:txBody>
                  <a:tcPr marT="60960" marB="60960"/>
                </a:tc>
                <a:tc>
                  <a:txBody>
                    <a:bodyPr/>
                    <a:lstStyle/>
                    <a:p>
                      <a:pPr algn="just"/>
                      <a:r>
                        <a:rPr lang="en-IN" sz="1600" dirty="0">
                          <a:solidFill>
                            <a:srgbClr val="FF0000"/>
                          </a:solidFill>
                          <a:latin typeface="Roboto Condensed"/>
                          <a:cs typeface="Calibri" pitchFamily="34" charset="0"/>
                        </a:rPr>
                        <a:t>No such protocols</a:t>
                      </a:r>
                      <a:r>
                        <a:rPr lang="en-IN" sz="1600" dirty="0">
                          <a:latin typeface="Roboto Condensed"/>
                          <a:cs typeface="Calibri" pitchFamily="34" charset="0"/>
                        </a:rPr>
                        <a:t>, e.g. in</a:t>
                      </a:r>
                      <a:r>
                        <a:rPr lang="en-IN" sz="1600" baseline="0" dirty="0">
                          <a:latin typeface="Roboto Condensed"/>
                          <a:cs typeface="Calibri" pitchFamily="34" charset="0"/>
                        </a:rPr>
                        <a:t> Ireland</a:t>
                      </a:r>
                      <a:endParaRPr lang="en-IN" sz="1600" dirty="0">
                        <a:latin typeface="Roboto Condensed"/>
                        <a:cs typeface="Calibri" pitchFamily="34" charset="0"/>
                      </a:endParaRPr>
                    </a:p>
                  </a:txBody>
                  <a:tcPr marT="60960" marB="60960"/>
                </a:tc>
                <a:extLst>
                  <a:ext uri="{0D108BD9-81ED-4DB2-BD59-A6C34878D82A}">
                    <a16:rowId xmlns="" xmlns:a16="http://schemas.microsoft.com/office/drawing/2014/main" val="10005"/>
                  </a:ext>
                </a:extLst>
              </a:tr>
              <a:tr h="942082">
                <a:tc>
                  <a:txBody>
                    <a:bodyPr/>
                    <a:lstStyle/>
                    <a:p>
                      <a:pPr algn="just"/>
                      <a:r>
                        <a:rPr lang="en-IN" sz="1600" dirty="0">
                          <a:latin typeface="Roboto Condensed"/>
                          <a:cs typeface="Calibri" pitchFamily="34" charset="0"/>
                        </a:rPr>
                        <a:t>Administrative and </a:t>
                      </a:r>
                      <a:r>
                        <a:rPr lang="en-IN" sz="1600" b="0" dirty="0">
                          <a:solidFill>
                            <a:schemeClr val="tx1"/>
                          </a:solidFill>
                          <a:latin typeface="Roboto Condensed"/>
                          <a:cs typeface="Calibri" pitchFamily="34" charset="0"/>
                        </a:rPr>
                        <a:t>physical security </a:t>
                      </a:r>
                      <a:r>
                        <a:rPr lang="en-IN" sz="1600" dirty="0">
                          <a:latin typeface="Roboto Condensed"/>
                          <a:cs typeface="Calibri" pitchFamily="34" charset="0"/>
                        </a:rPr>
                        <a:t>as per </a:t>
                      </a:r>
                      <a:r>
                        <a:rPr lang="en-IN" sz="1600" dirty="0">
                          <a:solidFill>
                            <a:srgbClr val="FF0000"/>
                          </a:solidFill>
                          <a:latin typeface="Roboto Condensed"/>
                          <a:cs typeface="Calibri" pitchFamily="34" charset="0"/>
                        </a:rPr>
                        <a:t>legal framework </a:t>
                      </a:r>
                      <a:r>
                        <a:rPr lang="en-IN" sz="1600" dirty="0">
                          <a:latin typeface="Roboto Condensed"/>
                          <a:cs typeface="Calibri" pitchFamily="34" charset="0"/>
                        </a:rPr>
                        <a:t>across the country.</a:t>
                      </a:r>
                    </a:p>
                  </a:txBody>
                  <a:tcPr marT="60960" marB="60960"/>
                </a:tc>
                <a:tc>
                  <a:txBody>
                    <a:bodyPr/>
                    <a:lstStyle/>
                    <a:p>
                      <a:pPr algn="just"/>
                      <a:r>
                        <a:rPr lang="en-IN" sz="1600" dirty="0">
                          <a:solidFill>
                            <a:srgbClr val="FF0000"/>
                          </a:solidFill>
                          <a:latin typeface="Roboto Condensed"/>
                          <a:cs typeface="Calibri" pitchFamily="34" charset="0"/>
                        </a:rPr>
                        <a:t>No such </a:t>
                      </a:r>
                      <a:r>
                        <a:rPr lang="en-IN" sz="1600" dirty="0">
                          <a:latin typeface="Roboto Condensed"/>
                          <a:cs typeface="Calibri" pitchFamily="34" charset="0"/>
                        </a:rPr>
                        <a:t>legal</a:t>
                      </a:r>
                      <a:r>
                        <a:rPr lang="en-IN" sz="1600" baseline="0" dirty="0">
                          <a:latin typeface="Roboto Condensed"/>
                          <a:cs typeface="Calibri" pitchFamily="34" charset="0"/>
                        </a:rPr>
                        <a:t> framework, e.g. in </a:t>
                      </a:r>
                      <a:r>
                        <a:rPr lang="en-IN" sz="1600" baseline="0" dirty="0" smtClean="0">
                          <a:latin typeface="Roboto Condensed"/>
                          <a:cs typeface="Calibri" pitchFamily="34" charset="0"/>
                        </a:rPr>
                        <a:t>the Netherlands</a:t>
                      </a:r>
                      <a:endParaRPr lang="en-IN" sz="1600" dirty="0">
                        <a:latin typeface="Roboto Condensed"/>
                        <a:cs typeface="Calibri" pitchFamily="34" charset="0"/>
                      </a:endParaRPr>
                    </a:p>
                  </a:txBody>
                  <a:tcPr marT="60960" marB="60960"/>
                </a:tc>
                <a:extLst>
                  <a:ext uri="{0D108BD9-81ED-4DB2-BD59-A6C34878D82A}">
                    <a16:rowId xmlns="" xmlns:a16="http://schemas.microsoft.com/office/drawing/2014/main" val="10006"/>
                  </a:ext>
                </a:extLst>
              </a:tr>
              <a:tr h="1220725">
                <a:tc>
                  <a:txBody>
                    <a:bodyPr/>
                    <a:lstStyle/>
                    <a:p>
                      <a:pPr algn="just"/>
                      <a:r>
                        <a:rPr lang="en-IN" sz="1600" dirty="0">
                          <a:solidFill>
                            <a:srgbClr val="FF0000"/>
                          </a:solidFill>
                          <a:latin typeface="Roboto Condensed"/>
                          <a:cs typeface="Calibri" pitchFamily="34" charset="0"/>
                        </a:rPr>
                        <a:t>Voter verifiability </a:t>
                      </a:r>
                      <a:r>
                        <a:rPr lang="en-IN" sz="1600" dirty="0">
                          <a:latin typeface="Roboto Condensed"/>
                          <a:cs typeface="Calibri" pitchFamily="34" charset="0"/>
                        </a:rPr>
                        <a:t>and auditability of every vote cast </a:t>
                      </a:r>
                    </a:p>
                  </a:txBody>
                  <a:tcPr marT="60960" marB="60960"/>
                </a:tc>
                <a:tc>
                  <a:txBody>
                    <a:bodyPr/>
                    <a:lstStyle/>
                    <a:p>
                      <a:pPr algn="just"/>
                      <a:r>
                        <a:rPr lang="en-IN" sz="1600" dirty="0">
                          <a:solidFill>
                            <a:srgbClr val="FF0000"/>
                          </a:solidFill>
                          <a:latin typeface="Roboto Condensed"/>
                          <a:cs typeface="Calibri" pitchFamily="34" charset="0"/>
                        </a:rPr>
                        <a:t>Lack of such facility </a:t>
                      </a:r>
                      <a:r>
                        <a:rPr lang="en-IN" sz="1600" dirty="0">
                          <a:latin typeface="Roboto Condensed"/>
                          <a:cs typeface="Calibri" pitchFamily="34" charset="0"/>
                        </a:rPr>
                        <a:t>in the NEDAP machines- </a:t>
                      </a:r>
                      <a:r>
                        <a:rPr lang="en-IN" sz="1600" dirty="0" smtClean="0">
                          <a:latin typeface="Roboto Condensed"/>
                          <a:cs typeface="Calibri" pitchFamily="34" charset="0"/>
                        </a:rPr>
                        <a:t>“Un-Constitutional”- </a:t>
                      </a:r>
                      <a:r>
                        <a:rPr lang="en-IN" sz="1600" dirty="0">
                          <a:latin typeface="Roboto Condensed"/>
                          <a:cs typeface="Calibri" pitchFamily="34" charset="0"/>
                        </a:rPr>
                        <a:t>by German Supreme Court </a:t>
                      </a:r>
                      <a:r>
                        <a:rPr lang="en-IN" sz="1600" dirty="0" smtClean="0">
                          <a:latin typeface="Roboto Condensed"/>
                          <a:cs typeface="Calibri" pitchFamily="34" charset="0"/>
                        </a:rPr>
                        <a:t>- as </a:t>
                      </a:r>
                      <a:r>
                        <a:rPr lang="en-IN" sz="1600" dirty="0">
                          <a:latin typeface="Roboto Condensed"/>
                          <a:cs typeface="Calibri" pitchFamily="34" charset="0"/>
                        </a:rPr>
                        <a:t>lacked</a:t>
                      </a:r>
                      <a:r>
                        <a:rPr lang="en-IN" sz="1600" baseline="0" dirty="0">
                          <a:latin typeface="Roboto Condensed"/>
                          <a:cs typeface="Calibri" pitchFamily="34" charset="0"/>
                        </a:rPr>
                        <a:t> public </a:t>
                      </a:r>
                      <a:r>
                        <a:rPr lang="en-IN" sz="1600" baseline="0" dirty="0" err="1" smtClean="0">
                          <a:latin typeface="Roboto Condensed"/>
                          <a:cs typeface="Calibri" pitchFamily="34" charset="0"/>
                        </a:rPr>
                        <a:t>examinability</a:t>
                      </a:r>
                      <a:r>
                        <a:rPr lang="en-IN" sz="1600" baseline="0" dirty="0" smtClean="0">
                          <a:latin typeface="Roboto Condensed"/>
                          <a:cs typeface="Calibri" pitchFamily="34" charset="0"/>
                        </a:rPr>
                        <a:t>.</a:t>
                      </a:r>
                      <a:endParaRPr lang="en-IN" sz="1600" dirty="0">
                        <a:latin typeface="Roboto Condensed"/>
                        <a:cs typeface="Calibri" pitchFamily="34" charset="0"/>
                      </a:endParaRPr>
                    </a:p>
                  </a:txBody>
                  <a:tcPr marT="60960" marB="60960"/>
                </a:tc>
                <a:extLst>
                  <a:ext uri="{0D108BD9-81ED-4DB2-BD59-A6C34878D82A}">
                    <a16:rowId xmlns="" xmlns:a16="http://schemas.microsoft.com/office/drawing/2014/main" val="10007"/>
                  </a:ext>
                </a:extLst>
              </a:tr>
            </a:tbl>
          </a:graphicData>
        </a:graphic>
      </p:graphicFrame>
      <p:sp>
        <p:nvSpPr>
          <p:cNvPr id="4" name="Slide Number Placeholder 2"/>
          <p:cNvSpPr txBox="1">
            <a:spLocks/>
          </p:cNvSpPr>
          <p:nvPr/>
        </p:nvSpPr>
        <p:spPr>
          <a:xfrm>
            <a:off x="8572528" y="6381771"/>
            <a:ext cx="467544" cy="420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1390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IN" dirty="0" smtClean="0"/>
              <a:t>		</a:t>
            </a:r>
            <a:r>
              <a:rPr lang="en-IN" b="1" dirty="0" smtClean="0">
                <a:latin typeface="+mn-lt"/>
              </a:rPr>
              <a:t>EVM CHALLENGES</a:t>
            </a:r>
            <a:endParaRPr lang="en-IN" b="1" dirty="0">
              <a:latin typeface="+mn-lt"/>
            </a:endParaRPr>
          </a:p>
        </p:txBody>
      </p:sp>
      <p:sp>
        <p:nvSpPr>
          <p:cNvPr id="3" name="Content Placeholder 2"/>
          <p:cNvSpPr>
            <a:spLocks noGrp="1"/>
          </p:cNvSpPr>
          <p:nvPr>
            <p:ph idx="1"/>
          </p:nvPr>
        </p:nvSpPr>
        <p:spPr>
          <a:xfrm>
            <a:off x="228600" y="762000"/>
            <a:ext cx="8610600" cy="5867400"/>
          </a:xfrm>
        </p:spPr>
        <p:txBody>
          <a:bodyPr>
            <a:normAutofit fontScale="92500" lnSpcReduction="10000"/>
          </a:bodyPr>
          <a:lstStyle/>
          <a:p>
            <a:pPr marL="285750" lvl="0" indent="-285750" algn="just">
              <a:buFont typeface="Arial" panose="020B0604020202020204" pitchFamily="34" charset="0"/>
              <a:buChar char="•"/>
            </a:pPr>
            <a:r>
              <a:rPr lang="en-US" sz="1800" b="1" dirty="0">
                <a:solidFill>
                  <a:srgbClr val="FF0000"/>
                </a:solidFill>
                <a:cs typeface="Roboto Condensed" charset="0"/>
              </a:rPr>
              <a:t>Commission organized an EVM Challenge  </a:t>
            </a:r>
            <a:r>
              <a:rPr lang="en-US" sz="1800" b="1" dirty="0" smtClean="0">
                <a:solidFill>
                  <a:srgbClr val="FF0000"/>
                </a:solidFill>
                <a:cs typeface="Roboto Condensed" charset="0"/>
              </a:rPr>
              <a:t>3</a:t>
            </a:r>
            <a:r>
              <a:rPr lang="en-US" sz="1800" b="1" baseline="30000" dirty="0" smtClean="0">
                <a:solidFill>
                  <a:srgbClr val="FF0000"/>
                </a:solidFill>
                <a:cs typeface="Roboto Condensed" charset="0"/>
              </a:rPr>
              <a:t>rd</a:t>
            </a:r>
            <a:r>
              <a:rPr lang="en-US" sz="1800" b="1" dirty="0" smtClean="0">
                <a:solidFill>
                  <a:srgbClr val="FF0000"/>
                </a:solidFill>
                <a:cs typeface="Roboto Condensed" charset="0"/>
              </a:rPr>
              <a:t> </a:t>
            </a:r>
            <a:r>
              <a:rPr lang="en-US" sz="1800" b="1" dirty="0">
                <a:solidFill>
                  <a:srgbClr val="FF0000"/>
                </a:solidFill>
                <a:cs typeface="Roboto Condensed" charset="0"/>
              </a:rPr>
              <a:t>– 8</a:t>
            </a:r>
            <a:r>
              <a:rPr lang="en-US" sz="1800" b="1" baseline="30000" dirty="0">
                <a:solidFill>
                  <a:srgbClr val="FF0000"/>
                </a:solidFill>
                <a:cs typeface="Roboto Condensed" charset="0"/>
              </a:rPr>
              <a:t>th</a:t>
            </a:r>
            <a:r>
              <a:rPr lang="en-US" sz="1800" b="1" dirty="0">
                <a:solidFill>
                  <a:srgbClr val="FF0000"/>
                </a:solidFill>
                <a:cs typeface="Roboto Condensed" charset="0"/>
              </a:rPr>
              <a:t> August </a:t>
            </a:r>
            <a:r>
              <a:rPr lang="en-US" sz="1800" b="1" dirty="0" smtClean="0">
                <a:solidFill>
                  <a:srgbClr val="FF0000"/>
                </a:solidFill>
                <a:cs typeface="Roboto Condensed" charset="0"/>
              </a:rPr>
              <a:t>2009 :</a:t>
            </a:r>
          </a:p>
          <a:p>
            <a:pPr marL="285750" lvl="0" indent="-285750" algn="just">
              <a:buFont typeface="Arial" panose="020B0604020202020204" pitchFamily="34" charset="0"/>
              <a:buChar char="•"/>
            </a:pPr>
            <a:endParaRPr lang="en-US" sz="1800" dirty="0">
              <a:cs typeface="Roboto Condensed" charset="0"/>
            </a:endParaRPr>
          </a:p>
          <a:p>
            <a:pPr marL="285750" lvl="1" indent="-285750" algn="just">
              <a:buFont typeface="Arial" panose="020B0604020202020204" pitchFamily="34" charset="0"/>
              <a:buChar char="•"/>
            </a:pPr>
            <a:r>
              <a:rPr lang="en-US" sz="1800" dirty="0">
                <a:cs typeface="Roboto Condensed" charset="0"/>
              </a:rPr>
              <a:t>Political Parties, Petitioners before various Courts and some individuals, who had alleged </a:t>
            </a:r>
            <a:r>
              <a:rPr lang="en-US" sz="1800" dirty="0" err="1" smtClean="0">
                <a:cs typeface="Roboto Condensed" charset="0"/>
              </a:rPr>
              <a:t>tamperability</a:t>
            </a:r>
            <a:r>
              <a:rPr lang="en-US" sz="1800" dirty="0" smtClean="0">
                <a:cs typeface="Roboto Condensed" charset="0"/>
              </a:rPr>
              <a:t> </a:t>
            </a:r>
            <a:r>
              <a:rPr lang="en-US" sz="1800" dirty="0">
                <a:cs typeface="Roboto Condensed" charset="0"/>
              </a:rPr>
              <a:t>of ECI-EVM, invited to participate in the Challenge</a:t>
            </a:r>
            <a:r>
              <a:rPr lang="en-US" sz="1800" dirty="0" smtClean="0">
                <a:cs typeface="Roboto Condensed" charset="0"/>
              </a:rPr>
              <a:t>.</a:t>
            </a:r>
            <a:endParaRPr lang="en-US" sz="1800" dirty="0">
              <a:cs typeface="Roboto Condensed" charset="0"/>
            </a:endParaRPr>
          </a:p>
          <a:p>
            <a:pPr marL="285750" lvl="1" indent="-285750" algn="just">
              <a:buFont typeface="Arial" panose="020B0604020202020204" pitchFamily="34" charset="0"/>
              <a:buChar char="•"/>
            </a:pPr>
            <a:r>
              <a:rPr lang="en-US" sz="1800" dirty="0">
                <a:cs typeface="Roboto Condensed" charset="0"/>
              </a:rPr>
              <a:t>100 EVM brought from 10 States were offered for demonstration of alleged </a:t>
            </a:r>
            <a:r>
              <a:rPr lang="en-US" sz="1800" dirty="0" err="1" smtClean="0">
                <a:cs typeface="Roboto Condensed" charset="0"/>
              </a:rPr>
              <a:t>tamperability</a:t>
            </a:r>
            <a:r>
              <a:rPr lang="en-US" sz="1800" dirty="0" smtClean="0">
                <a:cs typeface="Roboto Condensed" charset="0"/>
              </a:rPr>
              <a:t> </a:t>
            </a:r>
            <a:r>
              <a:rPr lang="en-US" sz="1800" dirty="0">
                <a:cs typeface="Roboto Condensed" charset="0"/>
              </a:rPr>
              <a:t>in presence of technical expert group, representative of manufacturers and ECI Officers</a:t>
            </a:r>
            <a:r>
              <a:rPr lang="en-US" sz="1800" dirty="0" smtClean="0">
                <a:cs typeface="Roboto Condensed" charset="0"/>
              </a:rPr>
              <a:t>.</a:t>
            </a:r>
            <a:endParaRPr lang="en-US" sz="1800" dirty="0">
              <a:cs typeface="Roboto Condensed" charset="0"/>
            </a:endParaRPr>
          </a:p>
          <a:p>
            <a:pPr marL="285750" lvl="1" indent="-285750" algn="just">
              <a:buFont typeface="Arial" panose="020B0604020202020204" pitchFamily="34" charset="0"/>
              <a:buChar char="•"/>
            </a:pPr>
            <a:r>
              <a:rPr lang="en-US" sz="1800" dirty="0">
                <a:solidFill>
                  <a:schemeClr val="accent2"/>
                </a:solidFill>
                <a:cs typeface="Roboto Condensed" charset="0"/>
              </a:rPr>
              <a:t>None</a:t>
            </a:r>
            <a:r>
              <a:rPr lang="en-US" sz="1800" dirty="0">
                <a:cs typeface="Roboto Condensed" charset="0"/>
              </a:rPr>
              <a:t> of the persons could actually </a:t>
            </a:r>
            <a:r>
              <a:rPr lang="en-US" sz="1800" dirty="0">
                <a:solidFill>
                  <a:schemeClr val="accent2"/>
                </a:solidFill>
                <a:cs typeface="Roboto Condensed" charset="0"/>
              </a:rPr>
              <a:t>demonstrate </a:t>
            </a:r>
            <a:r>
              <a:rPr lang="en-US" sz="1800" dirty="0" smtClean="0">
                <a:solidFill>
                  <a:schemeClr val="accent2"/>
                </a:solidFill>
                <a:cs typeface="Roboto Condensed" charset="0"/>
              </a:rPr>
              <a:t> any </a:t>
            </a:r>
            <a:r>
              <a:rPr lang="en-US" sz="1800" dirty="0" err="1">
                <a:solidFill>
                  <a:schemeClr val="accent2"/>
                </a:solidFill>
                <a:cs typeface="Roboto Condensed" charset="0"/>
              </a:rPr>
              <a:t>tamperability</a:t>
            </a:r>
            <a:r>
              <a:rPr lang="en-US" sz="1800" dirty="0">
                <a:solidFill>
                  <a:schemeClr val="accent2"/>
                </a:solidFill>
                <a:cs typeface="Roboto Condensed" charset="0"/>
              </a:rPr>
              <a:t> </a:t>
            </a:r>
            <a:r>
              <a:rPr lang="en-US" sz="1800" dirty="0">
                <a:cs typeface="Roboto Condensed" charset="0"/>
              </a:rPr>
              <a:t>of the ECI-EVM</a:t>
            </a:r>
            <a:r>
              <a:rPr lang="en-US" sz="1800" dirty="0" smtClean="0">
                <a:cs typeface="Roboto Condensed" charset="0"/>
              </a:rPr>
              <a:t>.</a:t>
            </a:r>
          </a:p>
          <a:p>
            <a:pPr marL="285750" lvl="1" indent="-285750" algn="just">
              <a:buFont typeface="Arial" panose="020B0604020202020204" pitchFamily="34" charset="0"/>
              <a:buChar char="•"/>
            </a:pPr>
            <a:endParaRPr lang="en-US" sz="1800" dirty="0" smtClean="0">
              <a:cs typeface="Roboto Condensed" charset="0"/>
            </a:endParaRPr>
          </a:p>
          <a:p>
            <a:pPr marL="285750" lvl="0" indent="-285750" algn="just">
              <a:buFont typeface="Arial" panose="020B0604020202020204" pitchFamily="34" charset="0"/>
              <a:buChar char="•"/>
            </a:pPr>
            <a:r>
              <a:rPr lang="en-US" sz="1800" b="1" dirty="0">
                <a:solidFill>
                  <a:srgbClr val="FF0000"/>
                </a:solidFill>
                <a:cs typeface="Roboto Condensed" charset="0"/>
              </a:rPr>
              <a:t>Commission </a:t>
            </a:r>
            <a:r>
              <a:rPr lang="en-US" sz="1800" b="1" dirty="0" smtClean="0">
                <a:solidFill>
                  <a:srgbClr val="FF0000"/>
                </a:solidFill>
                <a:cs typeface="Roboto Condensed" charset="0"/>
              </a:rPr>
              <a:t> organized a Second  EVM </a:t>
            </a:r>
            <a:r>
              <a:rPr lang="en-US" sz="1800" b="1" dirty="0">
                <a:solidFill>
                  <a:srgbClr val="FF0000"/>
                </a:solidFill>
                <a:cs typeface="Roboto Condensed" charset="0"/>
              </a:rPr>
              <a:t>Challenge on 3</a:t>
            </a:r>
            <a:r>
              <a:rPr lang="en-US" sz="1800" b="1" baseline="30000" dirty="0">
                <a:solidFill>
                  <a:srgbClr val="FF0000"/>
                </a:solidFill>
                <a:cs typeface="Roboto Condensed" charset="0"/>
              </a:rPr>
              <a:t>rd</a:t>
            </a:r>
            <a:r>
              <a:rPr lang="en-US" sz="1800" b="1" dirty="0">
                <a:solidFill>
                  <a:srgbClr val="FF0000"/>
                </a:solidFill>
                <a:cs typeface="Roboto Condensed" charset="0"/>
              </a:rPr>
              <a:t> June </a:t>
            </a:r>
            <a:r>
              <a:rPr lang="en-US" sz="1800" b="1" dirty="0" smtClean="0">
                <a:solidFill>
                  <a:srgbClr val="FF0000"/>
                </a:solidFill>
                <a:cs typeface="Roboto Condensed" charset="0"/>
              </a:rPr>
              <a:t>2017 :</a:t>
            </a:r>
            <a:endParaRPr lang="en-US" sz="1800" b="1" dirty="0">
              <a:solidFill>
                <a:srgbClr val="FF0000"/>
              </a:solidFill>
              <a:cs typeface="Roboto Condensed" charset="0"/>
            </a:endParaRPr>
          </a:p>
          <a:p>
            <a:pPr marL="285750" lvl="0" indent="-285750" algn="just">
              <a:buFont typeface="Arial" panose="020B0604020202020204" pitchFamily="34" charset="0"/>
              <a:buChar char="•"/>
            </a:pPr>
            <a:endParaRPr lang="en-US" sz="1800" dirty="0">
              <a:cs typeface="Roboto Condensed" charset="0"/>
            </a:endParaRPr>
          </a:p>
          <a:p>
            <a:pPr marL="285750" lvl="1" indent="-285750" algn="just">
              <a:buFont typeface="Arial" panose="020B0604020202020204" pitchFamily="34" charset="0"/>
              <a:buChar char="•"/>
            </a:pPr>
            <a:r>
              <a:rPr lang="en-US" sz="1800" dirty="0">
                <a:cs typeface="Roboto Condensed" charset="0"/>
              </a:rPr>
              <a:t>All National and State Political Parties invited to participate in the Challenge</a:t>
            </a:r>
            <a:r>
              <a:rPr lang="en-US" sz="1800" dirty="0" smtClean="0">
                <a:cs typeface="Roboto Condensed" charset="0"/>
              </a:rPr>
              <a:t>.</a:t>
            </a:r>
            <a:endParaRPr lang="en-US" sz="1800" dirty="0">
              <a:cs typeface="Roboto Condensed" charset="0"/>
            </a:endParaRPr>
          </a:p>
          <a:p>
            <a:pPr marL="285750" lvl="1" indent="-285750" algn="just">
              <a:buFont typeface="Arial" panose="020B0604020202020204" pitchFamily="34" charset="0"/>
              <a:buChar char="•"/>
            </a:pPr>
            <a:r>
              <a:rPr lang="en-US" sz="1800" dirty="0">
                <a:cs typeface="Roboto Condensed" charset="0"/>
              </a:rPr>
              <a:t>Parties allowed to pick EVMs of their choice from the 5 poll-gone States (UP, Punjab, UK, Goa, Manipur), which were securely held in the Strong rooms under 24*7 armed security</a:t>
            </a:r>
            <a:r>
              <a:rPr lang="en-US" sz="1800" dirty="0" smtClean="0">
                <a:cs typeface="Roboto Condensed" charset="0"/>
              </a:rPr>
              <a:t>.</a:t>
            </a:r>
            <a:endParaRPr lang="en-US" sz="1800" dirty="0">
              <a:cs typeface="Roboto Condensed" charset="0"/>
            </a:endParaRPr>
          </a:p>
          <a:p>
            <a:pPr marL="285750" lvl="1" indent="-285750" algn="just">
              <a:buFont typeface="Arial" panose="020B0604020202020204" pitchFamily="34" charset="0"/>
              <a:buChar char="•"/>
            </a:pPr>
            <a:r>
              <a:rPr lang="en-US" sz="1800" dirty="0">
                <a:cs typeface="Roboto Condensed" charset="0"/>
              </a:rPr>
              <a:t>Parties given opportunity to demonstrate EVM manipulation/tampering in the votes recorded in the EVMs of their choice, as variously alleged earlier</a:t>
            </a:r>
            <a:r>
              <a:rPr lang="en-US" sz="1800" dirty="0" smtClean="0">
                <a:cs typeface="Roboto Condensed" charset="0"/>
              </a:rPr>
              <a:t>.</a:t>
            </a:r>
            <a:endParaRPr lang="en-IN" sz="1400" b="1" dirty="0">
              <a:cs typeface="Roboto Condensed" charset="0"/>
            </a:endParaRPr>
          </a:p>
          <a:p>
            <a:pPr marL="285750" lvl="0" indent="-285750" algn="just">
              <a:buFont typeface="Arial" panose="020B0604020202020204" pitchFamily="34" charset="0"/>
              <a:buChar char="•"/>
            </a:pPr>
            <a:r>
              <a:rPr lang="en-IN" sz="1700" dirty="0">
                <a:solidFill>
                  <a:srgbClr val="0070C0"/>
                </a:solidFill>
                <a:cs typeface="Roboto Condensed" charset="0"/>
              </a:rPr>
              <a:t>NO Political Party participated in the Challenge</a:t>
            </a:r>
            <a:r>
              <a:rPr lang="en-IN" sz="1700" dirty="0" smtClean="0">
                <a:solidFill>
                  <a:srgbClr val="0070C0"/>
                </a:solidFill>
                <a:cs typeface="Roboto Condensed" charset="0"/>
              </a:rPr>
              <a:t>.</a:t>
            </a:r>
            <a:endParaRPr lang="en-IN" sz="1700" dirty="0">
              <a:solidFill>
                <a:srgbClr val="0070C0"/>
              </a:solidFill>
              <a:cs typeface="Roboto Condensed" charset="0"/>
            </a:endParaRPr>
          </a:p>
          <a:p>
            <a:pPr marL="285750" lvl="0" indent="-285750" algn="just">
              <a:buFont typeface="Arial" panose="020B0604020202020204" pitchFamily="34" charset="0"/>
              <a:buChar char="•"/>
            </a:pPr>
            <a:r>
              <a:rPr lang="en-IN" sz="1700" dirty="0">
                <a:solidFill>
                  <a:srgbClr val="0070C0"/>
                </a:solidFill>
                <a:cs typeface="Roboto Condensed" charset="0"/>
              </a:rPr>
              <a:t>Only 2 parties </a:t>
            </a:r>
            <a:r>
              <a:rPr lang="en-IN" sz="1700" dirty="0">
                <a:cs typeface="Roboto Condensed" charset="0"/>
              </a:rPr>
              <a:t>i.e. NCP &amp; CPI-M reported to venue, </a:t>
            </a:r>
            <a:r>
              <a:rPr lang="en-IN" sz="1700" dirty="0" smtClean="0">
                <a:cs typeface="Roboto Condensed" charset="0"/>
              </a:rPr>
              <a:t>only </a:t>
            </a:r>
            <a:r>
              <a:rPr lang="en-IN" sz="1700" dirty="0" smtClean="0">
                <a:solidFill>
                  <a:srgbClr val="0070C0"/>
                </a:solidFill>
                <a:cs typeface="Roboto Condensed" charset="0"/>
              </a:rPr>
              <a:t>TO </a:t>
            </a:r>
            <a:r>
              <a:rPr lang="en-IN" sz="1700" dirty="0">
                <a:solidFill>
                  <a:srgbClr val="0070C0"/>
                </a:solidFill>
                <a:cs typeface="Roboto Condensed" charset="0"/>
              </a:rPr>
              <a:t>UNDERSTAND THE EVM PROCESS </a:t>
            </a:r>
            <a:r>
              <a:rPr lang="en-IN" sz="1700" dirty="0" smtClean="0">
                <a:cs typeface="Roboto Condensed" charset="0"/>
              </a:rPr>
              <a:t>better and were given detailed briefing.</a:t>
            </a:r>
          </a:p>
          <a:p>
            <a:pPr marL="285750" lvl="0" indent="-285750" algn="just">
              <a:buFont typeface="Arial" panose="020B0604020202020204" pitchFamily="34" charset="0"/>
              <a:buChar char="•"/>
            </a:pPr>
            <a:r>
              <a:rPr lang="en-IN" sz="1700" dirty="0" smtClean="0">
                <a:cs typeface="Roboto Condensed" charset="0"/>
              </a:rPr>
              <a:t>The </a:t>
            </a:r>
            <a:r>
              <a:rPr lang="en-IN" sz="1700" dirty="0">
                <a:cs typeface="Roboto Condensed" charset="0"/>
              </a:rPr>
              <a:t>credibility and integrity of ECI-EVMs has always remained perfectly intact and unscathed.</a:t>
            </a:r>
          </a:p>
          <a:p>
            <a:pPr marL="285750" lvl="1" indent="-285750" algn="just">
              <a:buFont typeface="Arial" panose="020B0604020202020204" pitchFamily="34" charset="0"/>
              <a:buChar char="•"/>
            </a:pPr>
            <a:endParaRPr lang="en-US" sz="2000" dirty="0">
              <a:latin typeface="Roboto Condensed" charset="0"/>
              <a:cs typeface="Roboto Condensed" charset="0"/>
            </a:endParaRPr>
          </a:p>
          <a:p>
            <a:endParaRPr lang="en-IN" dirty="0"/>
          </a:p>
        </p:txBody>
      </p:sp>
    </p:spTree>
    <p:extLst>
      <p:ext uri="{BB962C8B-B14F-4D97-AF65-F5344CB8AC3E}">
        <p14:creationId xmlns:p14="http://schemas.microsoft.com/office/powerpoint/2010/main" val="379750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pPr algn="ctr"/>
            <a:r>
              <a:rPr lang="en-IN" sz="3200" b="1" dirty="0" smtClean="0">
                <a:latin typeface="+mn-lt"/>
              </a:rPr>
              <a:t>PAST </a:t>
            </a:r>
            <a:r>
              <a:rPr lang="en-IN" sz="3200" b="1" dirty="0">
                <a:latin typeface="+mn-lt"/>
              </a:rPr>
              <a:t>JUDGEMENTS</a:t>
            </a:r>
          </a:p>
        </p:txBody>
      </p:sp>
      <p:sp>
        <p:nvSpPr>
          <p:cNvPr id="3" name="Content Placeholder 2"/>
          <p:cNvSpPr>
            <a:spLocks noGrp="1"/>
          </p:cNvSpPr>
          <p:nvPr>
            <p:ph idx="1"/>
          </p:nvPr>
        </p:nvSpPr>
        <p:spPr>
          <a:xfrm>
            <a:off x="457200" y="685800"/>
            <a:ext cx="8229600" cy="6172200"/>
          </a:xfrm>
        </p:spPr>
        <p:txBody>
          <a:bodyPr>
            <a:normAutofit fontScale="92500" lnSpcReduction="10000"/>
          </a:bodyPr>
          <a:lstStyle/>
          <a:p>
            <a:pPr algn="just">
              <a:buFont typeface="Wingdings" pitchFamily="2" charset="2"/>
              <a:buChar char="q"/>
            </a:pPr>
            <a:r>
              <a:rPr lang="en-IN" sz="1900" b="1" dirty="0">
                <a:latin typeface="Constantia" pitchFamily="18" charset="0"/>
              </a:rPr>
              <a:t>Karnataka High Court 1999</a:t>
            </a:r>
            <a:endParaRPr lang="en-IN" sz="1900" dirty="0">
              <a:latin typeface="Constantia" pitchFamily="18" charset="0"/>
            </a:endParaRPr>
          </a:p>
          <a:p>
            <a:pPr algn="just"/>
            <a:r>
              <a:rPr lang="en-IN" sz="1900" dirty="0">
                <a:latin typeface="Constantia" pitchFamily="18" charset="0"/>
              </a:rPr>
              <a:t>‘</a:t>
            </a:r>
            <a:r>
              <a:rPr lang="en-IN" sz="1900" i="1" dirty="0">
                <a:latin typeface="Constantia" pitchFamily="18" charset="0"/>
              </a:rPr>
              <a:t>This invention is undoubtedly </a:t>
            </a:r>
            <a:r>
              <a:rPr lang="en-IN" sz="1900" i="1" dirty="0">
                <a:solidFill>
                  <a:srgbClr val="FF0000"/>
                </a:solidFill>
                <a:latin typeface="Constantia" pitchFamily="18" charset="0"/>
              </a:rPr>
              <a:t>a great achievement </a:t>
            </a:r>
            <a:r>
              <a:rPr lang="en-IN" sz="1900" i="1" dirty="0">
                <a:latin typeface="Constantia" pitchFamily="18" charset="0"/>
              </a:rPr>
              <a:t>in the electronic and computer technology and a national pride</a:t>
            </a:r>
            <a:r>
              <a:rPr lang="en-IN" sz="1900" dirty="0">
                <a:latin typeface="Constantia" pitchFamily="18" charset="0"/>
              </a:rPr>
              <a:t>’. </a:t>
            </a:r>
          </a:p>
          <a:p>
            <a:pPr algn="just">
              <a:buFont typeface="Wingdings" pitchFamily="2" charset="2"/>
              <a:buChar char="q"/>
            </a:pPr>
            <a:endParaRPr lang="en-IN" sz="1900" b="1" dirty="0">
              <a:latin typeface="Constantia" pitchFamily="18" charset="0"/>
            </a:endParaRPr>
          </a:p>
          <a:p>
            <a:pPr algn="just">
              <a:buFont typeface="Wingdings" pitchFamily="2" charset="2"/>
              <a:buChar char="q"/>
            </a:pPr>
            <a:r>
              <a:rPr lang="en-IN" sz="1900" b="1" dirty="0">
                <a:latin typeface="Constantia" pitchFamily="18" charset="0"/>
              </a:rPr>
              <a:t> Madras High Court 2001</a:t>
            </a:r>
            <a:endParaRPr lang="en-IN" sz="1900" dirty="0">
              <a:latin typeface="Constantia" pitchFamily="18" charset="0"/>
            </a:endParaRPr>
          </a:p>
          <a:p>
            <a:pPr algn="just"/>
            <a:r>
              <a:rPr lang="en-IN" sz="1900" dirty="0">
                <a:latin typeface="Constantia" pitchFamily="18" charset="0"/>
              </a:rPr>
              <a:t> </a:t>
            </a:r>
            <a:r>
              <a:rPr lang="en-US" sz="1900" dirty="0">
                <a:latin typeface="Constantia" pitchFamily="18" charset="0"/>
              </a:rPr>
              <a:t>‘</a:t>
            </a:r>
            <a:r>
              <a:rPr lang="en-US" sz="1900" i="1" dirty="0">
                <a:latin typeface="Constantia" pitchFamily="18" charset="0"/>
              </a:rPr>
              <a:t>There is also </a:t>
            </a:r>
            <a:r>
              <a:rPr lang="en-US" sz="1900" i="1" dirty="0">
                <a:solidFill>
                  <a:srgbClr val="FF0000"/>
                </a:solidFill>
                <a:latin typeface="Constantia" pitchFamily="18" charset="0"/>
              </a:rPr>
              <a:t>no question of introducing any virus or bugs </a:t>
            </a:r>
            <a:r>
              <a:rPr lang="en-US" sz="1900" i="1" dirty="0">
                <a:latin typeface="Constantia" pitchFamily="18" charset="0"/>
              </a:rPr>
              <a:t>for the reason that the EVMs cannot be compared to personal computers.</a:t>
            </a:r>
            <a:r>
              <a:rPr lang="en-US" sz="1900" dirty="0">
                <a:latin typeface="Constantia" pitchFamily="18" charset="0"/>
              </a:rPr>
              <a:t>’</a:t>
            </a:r>
            <a:endParaRPr lang="en-IN" sz="1900" dirty="0">
              <a:latin typeface="Constantia" pitchFamily="18" charset="0"/>
            </a:endParaRPr>
          </a:p>
          <a:p>
            <a:pPr algn="just"/>
            <a:endParaRPr lang="en-IN" sz="1900" b="1" dirty="0">
              <a:latin typeface="Constantia" pitchFamily="18" charset="0"/>
            </a:endParaRPr>
          </a:p>
          <a:p>
            <a:pPr algn="just">
              <a:buFont typeface="Wingdings" pitchFamily="2" charset="2"/>
              <a:buChar char="q"/>
            </a:pPr>
            <a:r>
              <a:rPr lang="en-IN" sz="1900" b="1" dirty="0">
                <a:latin typeface="Constantia" pitchFamily="18" charset="0"/>
              </a:rPr>
              <a:t> Kerala High Court 2002</a:t>
            </a:r>
            <a:endParaRPr lang="en-IN" sz="1900" dirty="0">
              <a:latin typeface="Constantia" pitchFamily="18" charset="0"/>
            </a:endParaRPr>
          </a:p>
          <a:p>
            <a:pPr algn="just"/>
            <a:r>
              <a:rPr lang="en-GB" sz="1900" dirty="0">
                <a:latin typeface="Constantia" pitchFamily="18" charset="0"/>
              </a:rPr>
              <a:t>The High Court recorded its </a:t>
            </a:r>
            <a:r>
              <a:rPr lang="en-GB" sz="1900" dirty="0">
                <a:solidFill>
                  <a:srgbClr val="FF0000"/>
                </a:solidFill>
                <a:latin typeface="Constantia" pitchFamily="18" charset="0"/>
              </a:rPr>
              <a:t>appreciation on the efficiency </a:t>
            </a:r>
            <a:r>
              <a:rPr lang="en-GB" sz="1900" dirty="0">
                <a:latin typeface="Constantia" pitchFamily="18" charset="0"/>
              </a:rPr>
              <a:t>of the mechanism of detecting votes cast by impersonators. Upheld by the </a:t>
            </a:r>
            <a:r>
              <a:rPr lang="en-GB" sz="1900" dirty="0" err="1">
                <a:latin typeface="Constantia" pitchFamily="18" charset="0"/>
              </a:rPr>
              <a:t>Hon’ble</a:t>
            </a:r>
            <a:r>
              <a:rPr lang="en-GB" sz="1900" dirty="0">
                <a:latin typeface="Constantia" pitchFamily="18" charset="0"/>
              </a:rPr>
              <a:t> Supreme Court in 2003</a:t>
            </a:r>
            <a:r>
              <a:rPr lang="en-GB" sz="1900" dirty="0" smtClean="0">
                <a:latin typeface="Constantia" pitchFamily="18" charset="0"/>
              </a:rPr>
              <a:t>.</a:t>
            </a:r>
          </a:p>
          <a:p>
            <a:pPr algn="just"/>
            <a:endParaRPr lang="en-IN" sz="1600" dirty="0">
              <a:latin typeface="Constantia" pitchFamily="18" charset="0"/>
            </a:endParaRPr>
          </a:p>
          <a:p>
            <a:pPr algn="just">
              <a:buFont typeface="Wingdings" pitchFamily="2" charset="2"/>
              <a:buChar char="q"/>
            </a:pPr>
            <a:r>
              <a:rPr lang="en-IN" sz="1800" b="1" dirty="0">
                <a:latin typeface="Constantia" pitchFamily="18" charset="0"/>
              </a:rPr>
              <a:t>Bombay High Court: Order dated </a:t>
            </a:r>
            <a:r>
              <a:rPr lang="en-IN" sz="1800" b="1" dirty="0" smtClean="0">
                <a:latin typeface="Constantia" pitchFamily="18" charset="0"/>
              </a:rPr>
              <a:t> - 23</a:t>
            </a:r>
            <a:r>
              <a:rPr lang="en-IN" sz="1800" b="1" baseline="30000" dirty="0" smtClean="0">
                <a:latin typeface="Constantia" pitchFamily="18" charset="0"/>
              </a:rPr>
              <a:t>rd</a:t>
            </a:r>
            <a:r>
              <a:rPr lang="en-IN" sz="1800" b="1" dirty="0" smtClean="0">
                <a:latin typeface="Constantia" pitchFamily="18" charset="0"/>
              </a:rPr>
              <a:t> Feb.- 2018 :</a:t>
            </a:r>
            <a:endParaRPr lang="en-IN" sz="1800" dirty="0">
              <a:latin typeface="Constantia" pitchFamily="18" charset="0"/>
            </a:endParaRPr>
          </a:p>
          <a:p>
            <a:pPr algn="just"/>
            <a:r>
              <a:rPr lang="en-IN" sz="1600" dirty="0">
                <a:latin typeface="Constantia" pitchFamily="18" charset="0"/>
              </a:rPr>
              <a:t>T</a:t>
            </a:r>
            <a:r>
              <a:rPr lang="en-GB" sz="1600" dirty="0">
                <a:latin typeface="Constantia" pitchFamily="18" charset="0"/>
              </a:rPr>
              <a:t>he Bombay High Court ordered a detailed </a:t>
            </a:r>
            <a:r>
              <a:rPr lang="en-GB" sz="1600" b="1" dirty="0">
                <a:latin typeface="Constantia" pitchFamily="18" charset="0"/>
              </a:rPr>
              <a:t>Forensic Examination </a:t>
            </a:r>
            <a:r>
              <a:rPr lang="en-GB" sz="1600" dirty="0">
                <a:latin typeface="Constantia" pitchFamily="18" charset="0"/>
              </a:rPr>
              <a:t>of the EVMs from CFSL, Hyderabad for checking any manipulation etc. </a:t>
            </a:r>
            <a:r>
              <a:rPr lang="en-GB" sz="1600" b="1" dirty="0">
                <a:latin typeface="Constantia" pitchFamily="18" charset="0"/>
              </a:rPr>
              <a:t>The </a:t>
            </a:r>
            <a:r>
              <a:rPr lang="en-GB" sz="1600" b="1" dirty="0">
                <a:solidFill>
                  <a:srgbClr val="FF0000"/>
                </a:solidFill>
                <a:latin typeface="Constantia" pitchFamily="18" charset="0"/>
              </a:rPr>
              <a:t>CFSL report clearly ruled out any tampering,</a:t>
            </a:r>
            <a:r>
              <a:rPr lang="en-GB" sz="1600" b="1" dirty="0">
                <a:latin typeface="Constantia" pitchFamily="18" charset="0"/>
              </a:rPr>
              <a:t> alteration or manipulation in the EVMs.</a:t>
            </a:r>
          </a:p>
          <a:p>
            <a:pPr algn="just"/>
            <a:endParaRPr lang="en-GB" sz="1800" dirty="0">
              <a:latin typeface="Constantia" pitchFamily="18" charset="0"/>
              <a:ea typeface="Roboto Condensed" charset="0"/>
            </a:endParaRPr>
          </a:p>
          <a:p>
            <a:pPr algn="just">
              <a:buFont typeface="Wingdings" pitchFamily="2" charset="2"/>
              <a:buChar char="q"/>
            </a:pPr>
            <a:r>
              <a:rPr lang="en-IN" sz="1800" b="1" dirty="0">
                <a:latin typeface="Constantia" pitchFamily="18" charset="0"/>
              </a:rPr>
              <a:t> High Court of Madhya Pradesh: Order dated </a:t>
            </a:r>
            <a:r>
              <a:rPr lang="en-IN" sz="1800" b="1" dirty="0" smtClean="0">
                <a:latin typeface="Constantia" pitchFamily="18" charset="0"/>
              </a:rPr>
              <a:t>– 05</a:t>
            </a:r>
            <a:r>
              <a:rPr lang="en-IN" sz="1800" b="1" baseline="30000" dirty="0" smtClean="0">
                <a:latin typeface="Constantia" pitchFamily="18" charset="0"/>
              </a:rPr>
              <a:t>th</a:t>
            </a:r>
            <a:r>
              <a:rPr lang="en-IN" sz="1800" b="1" dirty="0" smtClean="0">
                <a:latin typeface="Constantia" pitchFamily="18" charset="0"/>
              </a:rPr>
              <a:t> December - 2018</a:t>
            </a:r>
            <a:r>
              <a:rPr lang="en-IN" sz="1800" b="1" dirty="0" smtClean="0">
                <a:latin typeface="Constantia" pitchFamily="18" charset="0"/>
              </a:rPr>
              <a:t>:</a:t>
            </a:r>
            <a:endParaRPr lang="en-IN" sz="1800" dirty="0">
              <a:latin typeface="Constantia" pitchFamily="18" charset="0"/>
            </a:endParaRPr>
          </a:p>
          <a:p>
            <a:pPr algn="just"/>
            <a:r>
              <a:rPr lang="en-GB" sz="1600" dirty="0">
                <a:latin typeface="Constantia" pitchFamily="18" charset="0"/>
              </a:rPr>
              <a:t>In Writ Petition (Civil) No. 28016/2018 </a:t>
            </a:r>
            <a:r>
              <a:rPr lang="en-GB" sz="1600" dirty="0" err="1">
                <a:latin typeface="Constantia" pitchFamily="18" charset="0"/>
              </a:rPr>
              <a:t>Naresh</a:t>
            </a:r>
            <a:r>
              <a:rPr lang="en-GB" sz="1600" dirty="0">
                <a:latin typeface="Constantia" pitchFamily="18" charset="0"/>
              </a:rPr>
              <a:t> </a:t>
            </a:r>
            <a:r>
              <a:rPr lang="en-GB" sz="1600" dirty="0" err="1">
                <a:latin typeface="Constantia" pitchFamily="18" charset="0"/>
              </a:rPr>
              <a:t>Saraf</a:t>
            </a:r>
            <a:r>
              <a:rPr lang="en-GB" sz="1600" dirty="0">
                <a:latin typeface="Constantia" pitchFamily="18" charset="0"/>
              </a:rPr>
              <a:t> </a:t>
            </a:r>
            <a:r>
              <a:rPr lang="en-GB" sz="1600" dirty="0" err="1">
                <a:latin typeface="Constantia" pitchFamily="18" charset="0"/>
              </a:rPr>
              <a:t>Vs</a:t>
            </a:r>
            <a:r>
              <a:rPr lang="en-GB" sz="1600" dirty="0">
                <a:latin typeface="Constantia" pitchFamily="18" charset="0"/>
              </a:rPr>
              <a:t> ECI &amp; </a:t>
            </a:r>
            <a:r>
              <a:rPr lang="en-GB" sz="1600" dirty="0" err="1">
                <a:latin typeface="Constantia" pitchFamily="18" charset="0"/>
              </a:rPr>
              <a:t>Anr</a:t>
            </a:r>
            <a:r>
              <a:rPr lang="en-GB" sz="1600" dirty="0">
                <a:latin typeface="Constantia" pitchFamily="18" charset="0"/>
              </a:rPr>
              <a:t>, </a:t>
            </a:r>
            <a:r>
              <a:rPr lang="en-GB" sz="1600" dirty="0" err="1">
                <a:latin typeface="Constantia" pitchFamily="18" charset="0"/>
              </a:rPr>
              <a:t>Hon’ble</a:t>
            </a:r>
            <a:r>
              <a:rPr lang="en-GB" sz="1600" dirty="0">
                <a:latin typeface="Constantia" pitchFamily="18" charset="0"/>
              </a:rPr>
              <a:t> High Court of Madhya Pradesh expressed </a:t>
            </a:r>
            <a:r>
              <a:rPr lang="en-GB" sz="1600" dirty="0">
                <a:solidFill>
                  <a:srgbClr val="FF0000"/>
                </a:solidFill>
                <a:latin typeface="Constantia" pitchFamily="18" charset="0"/>
              </a:rPr>
              <a:t>satisfaction at the Security and Storage Protocols </a:t>
            </a:r>
            <a:r>
              <a:rPr lang="en-GB" sz="1600" dirty="0">
                <a:latin typeface="Constantia" pitchFamily="18" charset="0"/>
              </a:rPr>
              <a:t>for EVMs and VVPATs established by the ECI and rejected petition to give directions for any changes. </a:t>
            </a:r>
            <a:endParaRPr lang="en-US" sz="1600" dirty="0">
              <a:latin typeface="Constantia" pitchFamily="18" charset="0"/>
              <a:ea typeface="Roboto Condensed" charset="0"/>
            </a:endParaRPr>
          </a:p>
          <a:p>
            <a:endParaRPr lang="en-IN" sz="1600" dirty="0"/>
          </a:p>
        </p:txBody>
      </p:sp>
    </p:spTree>
    <p:extLst>
      <p:ext uri="{BB962C8B-B14F-4D97-AF65-F5344CB8AC3E}">
        <p14:creationId xmlns:p14="http://schemas.microsoft.com/office/powerpoint/2010/main" val="206094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Autofit/>
          </a:bodyPr>
          <a:lstStyle/>
          <a:p>
            <a:pPr algn="ctr"/>
            <a:r>
              <a:rPr lang="en-IN" sz="3200" b="1" dirty="0">
                <a:latin typeface="+mn-lt"/>
              </a:rPr>
              <a:t>PAST JUDGEMENTS</a:t>
            </a:r>
            <a:endParaRPr lang="en-IN" sz="2800" dirty="0">
              <a:latin typeface="+mn-lt"/>
            </a:endParaRPr>
          </a:p>
        </p:txBody>
      </p:sp>
      <p:sp>
        <p:nvSpPr>
          <p:cNvPr id="3" name="Content Placeholder 2"/>
          <p:cNvSpPr>
            <a:spLocks noGrp="1"/>
          </p:cNvSpPr>
          <p:nvPr>
            <p:ph idx="1"/>
          </p:nvPr>
        </p:nvSpPr>
        <p:spPr>
          <a:xfrm>
            <a:off x="457200" y="762000"/>
            <a:ext cx="8229600" cy="5562600"/>
          </a:xfrm>
        </p:spPr>
        <p:txBody>
          <a:bodyPr>
            <a:normAutofit/>
          </a:bodyPr>
          <a:lstStyle/>
          <a:p>
            <a:pPr lvl="0" algn="just">
              <a:buFont typeface="Wingdings" pitchFamily="2" charset="2"/>
              <a:buChar char="q"/>
            </a:pPr>
            <a:r>
              <a:rPr lang="en-IN" sz="2000" b="1" dirty="0"/>
              <a:t>High Court of Gujarat: Order </a:t>
            </a:r>
            <a:r>
              <a:rPr lang="en-IN" sz="2000" b="1" dirty="0" err="1" smtClean="0"/>
              <a:t>Dtd</a:t>
            </a:r>
            <a:r>
              <a:rPr lang="en-IN" sz="2000" b="1" dirty="0" smtClean="0"/>
              <a:t>.</a:t>
            </a:r>
            <a:r>
              <a:rPr lang="en-IN" sz="2000" b="1" dirty="0" smtClean="0"/>
              <a:t> 19</a:t>
            </a:r>
            <a:r>
              <a:rPr lang="en-IN" sz="2000" b="1" baseline="30000" dirty="0" smtClean="0"/>
              <a:t>th</a:t>
            </a:r>
            <a:r>
              <a:rPr lang="en-IN" sz="2000" b="1" dirty="0" smtClean="0"/>
              <a:t> March-2019 :</a:t>
            </a:r>
            <a:endParaRPr lang="en-US" sz="2000" dirty="0"/>
          </a:p>
          <a:p>
            <a:pPr algn="just"/>
            <a:endParaRPr lang="en-US" sz="1600" dirty="0">
              <a:latin typeface="Roboto Condensed"/>
              <a:ea typeface="Roboto Condensed" charset="0"/>
            </a:endParaRPr>
          </a:p>
          <a:p>
            <a:pPr algn="just"/>
            <a:r>
              <a:rPr lang="en-GB" sz="1600" dirty="0"/>
              <a:t>“....</a:t>
            </a:r>
            <a:r>
              <a:rPr lang="en-GB" sz="1600" i="1" dirty="0"/>
              <a:t>as will be evident from the extensive reproduction of the status report on EVMs/VVPATs, </a:t>
            </a:r>
            <a:r>
              <a:rPr lang="en-GB" sz="1600" i="1" dirty="0">
                <a:solidFill>
                  <a:srgbClr val="FF0000"/>
                </a:solidFill>
              </a:rPr>
              <a:t>the system of registering vote of the voter and reflection of his vote has become more transparent and apparent to regain the voter’s confidence in the system. </a:t>
            </a:r>
            <a:r>
              <a:rPr lang="en-GB" sz="1600" i="1" dirty="0"/>
              <a:t>What essentially was the object of introduction of the VVPATs was the restoring of the voter’s confidence by logging and registering of his vote correctly in the EVM. The Voter Verifier Audit Trail as the name suggests assures the voter of his vote having been correctly recorded in the system.</a:t>
            </a:r>
            <a:r>
              <a:rPr lang="en-GB" sz="1600" dirty="0"/>
              <a:t>.”</a:t>
            </a:r>
            <a:r>
              <a:rPr lang="en-GB" sz="1600" b="1" i="1" dirty="0"/>
              <a:t> Once </a:t>
            </a:r>
            <a:r>
              <a:rPr lang="en-GB" sz="1600" b="1" i="1" dirty="0">
                <a:solidFill>
                  <a:srgbClr val="FF0000"/>
                </a:solidFill>
              </a:rPr>
              <a:t>the object of the audit of the voter’s vote, from his perception is achieved, </a:t>
            </a:r>
            <a:r>
              <a:rPr lang="en-GB" sz="1600" b="1" i="1" dirty="0"/>
              <a:t>who is the end consumer of the franchise, the mere apprehension voiced by the candidate, pales into </a:t>
            </a:r>
            <a:r>
              <a:rPr lang="en-GB" sz="1600" b="1" i="1" dirty="0" smtClean="0"/>
              <a:t>insignificance</a:t>
            </a:r>
          </a:p>
          <a:p>
            <a:pPr marL="0" indent="0" algn="just">
              <a:buNone/>
            </a:pPr>
            <a:endParaRPr lang="en-US" sz="1600" dirty="0"/>
          </a:p>
          <a:p>
            <a:pPr lvl="0" algn="just">
              <a:buFont typeface="Wingdings" pitchFamily="2" charset="2"/>
              <a:buChar char="q"/>
            </a:pPr>
            <a:r>
              <a:rPr lang="en-IN" sz="1900" b="1" dirty="0"/>
              <a:t>High Court of Delhi: Order dated </a:t>
            </a:r>
            <a:r>
              <a:rPr lang="en-IN" sz="1900" b="1" dirty="0" smtClean="0"/>
              <a:t>03</a:t>
            </a:r>
            <a:r>
              <a:rPr lang="en-IN" sz="1900" b="1" baseline="30000" dirty="0" smtClean="0"/>
              <a:t>rd</a:t>
            </a:r>
            <a:r>
              <a:rPr lang="en-IN" sz="1900" b="1" dirty="0" smtClean="0"/>
              <a:t> August, 2021 :</a:t>
            </a:r>
            <a:endParaRPr lang="en-US" sz="1900" dirty="0">
              <a:latin typeface="Roboto Condensed"/>
              <a:ea typeface="Roboto Condensed" charset="0"/>
            </a:endParaRPr>
          </a:p>
          <a:p>
            <a:pPr algn="just">
              <a:buFont typeface="Arial" pitchFamily="34" charset="0"/>
              <a:buChar char="•"/>
            </a:pPr>
            <a:r>
              <a:rPr lang="en-GB" sz="1900" dirty="0"/>
              <a:t> Dismissed plea seeking </a:t>
            </a:r>
            <a:r>
              <a:rPr lang="en-GB" sz="1900" dirty="0">
                <a:solidFill>
                  <a:srgbClr val="FF0000"/>
                </a:solidFill>
              </a:rPr>
              <a:t>to stop the use of </a:t>
            </a:r>
            <a:r>
              <a:rPr lang="en-GB" sz="1900" dirty="0" smtClean="0">
                <a:solidFill>
                  <a:srgbClr val="FF0000"/>
                </a:solidFill>
              </a:rPr>
              <a:t>EVMs</a:t>
            </a:r>
            <a:endParaRPr lang="en-GB" sz="1900" dirty="0">
              <a:solidFill>
                <a:srgbClr val="FF0000"/>
              </a:solidFill>
            </a:endParaRPr>
          </a:p>
          <a:p>
            <a:pPr algn="just">
              <a:buFont typeface="Arial" pitchFamily="34" charset="0"/>
              <a:buChar char="•"/>
            </a:pPr>
            <a:r>
              <a:rPr lang="en-GB" sz="1900" dirty="0"/>
              <a:t> Imposed a fine of </a:t>
            </a:r>
            <a:r>
              <a:rPr lang="en-GB" sz="1900" dirty="0" err="1">
                <a:solidFill>
                  <a:srgbClr val="FF0000"/>
                </a:solidFill>
              </a:rPr>
              <a:t>Rs</a:t>
            </a:r>
            <a:r>
              <a:rPr lang="en-GB" sz="1900" dirty="0">
                <a:solidFill>
                  <a:srgbClr val="FF0000"/>
                </a:solidFill>
              </a:rPr>
              <a:t>. </a:t>
            </a:r>
            <a:r>
              <a:rPr lang="en-GB" sz="1900" dirty="0" smtClean="0">
                <a:solidFill>
                  <a:srgbClr val="FF0000"/>
                </a:solidFill>
              </a:rPr>
              <a:t>10,000/- </a:t>
            </a:r>
            <a:r>
              <a:rPr lang="en-GB" sz="1900" dirty="0"/>
              <a:t>on the petitioner terming the petition as a ‘Publicity Interest Litigation’ based on hearsay and ‘</a:t>
            </a:r>
            <a:r>
              <a:rPr lang="en-GB" sz="1900" dirty="0">
                <a:solidFill>
                  <a:srgbClr val="FF0000"/>
                </a:solidFill>
              </a:rPr>
              <a:t>baseless allegations </a:t>
            </a:r>
            <a:r>
              <a:rPr lang="en-GB" sz="1900" dirty="0"/>
              <a:t>and averments’.</a:t>
            </a:r>
            <a:endParaRPr lang="en-US" sz="1900" dirty="0"/>
          </a:p>
          <a:p>
            <a:pPr algn="just"/>
            <a:endParaRPr lang="en-US" sz="1900" dirty="0">
              <a:latin typeface="Roboto Condensed"/>
              <a:ea typeface="Roboto Condensed" charset="0"/>
            </a:endParaRPr>
          </a:p>
          <a:p>
            <a:endParaRPr lang="en-IN" dirty="0"/>
          </a:p>
        </p:txBody>
      </p:sp>
    </p:spTree>
    <p:extLst>
      <p:ext uri="{BB962C8B-B14F-4D97-AF65-F5344CB8AC3E}">
        <p14:creationId xmlns:p14="http://schemas.microsoft.com/office/powerpoint/2010/main" val="106637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533400"/>
          </a:xfrm>
        </p:spPr>
        <p:txBody>
          <a:bodyPr>
            <a:noAutofit/>
          </a:bodyPr>
          <a:lstStyle/>
          <a:p>
            <a:pPr algn="ctr"/>
            <a:r>
              <a:rPr lang="en-IN" sz="2800" dirty="0" err="1">
                <a:latin typeface="+mn-lt"/>
              </a:rPr>
              <a:t>Hon’ble</a:t>
            </a:r>
            <a:r>
              <a:rPr lang="en-IN" sz="2800" dirty="0">
                <a:latin typeface="+mn-lt"/>
              </a:rPr>
              <a:t> Supreme Court: Dismissed Ballot Paper Request </a:t>
            </a:r>
          </a:p>
        </p:txBody>
      </p:sp>
      <p:sp>
        <p:nvSpPr>
          <p:cNvPr id="3" name="Content Placeholder 2"/>
          <p:cNvSpPr>
            <a:spLocks noGrp="1"/>
          </p:cNvSpPr>
          <p:nvPr>
            <p:ph idx="1"/>
          </p:nvPr>
        </p:nvSpPr>
        <p:spPr>
          <a:xfrm>
            <a:off x="457200" y="762000"/>
            <a:ext cx="8229600" cy="5867400"/>
          </a:xfrm>
        </p:spPr>
        <p:txBody>
          <a:bodyPr>
            <a:normAutofit fontScale="77500" lnSpcReduction="20000"/>
          </a:bodyPr>
          <a:lstStyle/>
          <a:p>
            <a:pPr marL="285750" indent="-285750" algn="just">
              <a:buFont typeface="Wingdings" charset="2"/>
              <a:buChar char="q"/>
            </a:pPr>
            <a:r>
              <a:rPr lang="en-IN" sz="2000" b="1" dirty="0">
                <a:latin typeface="Californian FB" pitchFamily="18" charset="0"/>
                <a:ea typeface="Cambria" pitchFamily="18" charset="0"/>
              </a:rPr>
              <a:t>Order </a:t>
            </a:r>
            <a:r>
              <a:rPr lang="en-IN" sz="2000" b="1" dirty="0" smtClean="0">
                <a:latin typeface="Californian FB" pitchFamily="18" charset="0"/>
                <a:ea typeface="Cambria" pitchFamily="18" charset="0"/>
              </a:rPr>
              <a:t>dated - 22nd Nov., 2018</a:t>
            </a:r>
            <a:r>
              <a:rPr lang="en-IN" sz="2000" b="1" dirty="0">
                <a:latin typeface="Californian FB" pitchFamily="18" charset="0"/>
                <a:ea typeface="Cambria" pitchFamily="18" charset="0"/>
              </a:rPr>
              <a:t>:</a:t>
            </a:r>
          </a:p>
          <a:p>
            <a:pPr algn="just"/>
            <a:endParaRPr lang="en-IN" sz="2000" dirty="0">
              <a:latin typeface="Californian FB" pitchFamily="18" charset="0"/>
              <a:ea typeface="Cambria" pitchFamily="18" charset="0"/>
            </a:endParaRPr>
          </a:p>
          <a:p>
            <a:pPr algn="just"/>
            <a:r>
              <a:rPr lang="en-GB" sz="2000" dirty="0">
                <a:latin typeface="Californian FB" pitchFamily="18" charset="0"/>
                <a:ea typeface="Cambria" pitchFamily="18" charset="0"/>
              </a:rPr>
              <a:t>In Writ Petition (Civil) No. 1332/2018, </a:t>
            </a:r>
            <a:r>
              <a:rPr lang="en-GB" sz="2000" dirty="0" err="1">
                <a:latin typeface="Californian FB" pitchFamily="18" charset="0"/>
                <a:ea typeface="Cambria" pitchFamily="18" charset="0"/>
              </a:rPr>
              <a:t>Nyaya</a:t>
            </a:r>
            <a:r>
              <a:rPr lang="en-GB" sz="2000" dirty="0">
                <a:latin typeface="Californian FB" pitchFamily="18" charset="0"/>
                <a:ea typeface="Cambria" pitchFamily="18" charset="0"/>
              </a:rPr>
              <a:t> </a:t>
            </a:r>
            <a:r>
              <a:rPr lang="en-GB" sz="2000" dirty="0" err="1">
                <a:latin typeface="Californian FB" pitchFamily="18" charset="0"/>
                <a:ea typeface="Cambria" pitchFamily="18" charset="0"/>
              </a:rPr>
              <a:t>Bhoomi</a:t>
            </a:r>
            <a:r>
              <a:rPr lang="en-GB" sz="2000" dirty="0">
                <a:latin typeface="Californian FB" pitchFamily="18" charset="0"/>
                <a:ea typeface="Cambria" pitchFamily="18" charset="0"/>
              </a:rPr>
              <a:t> &amp; </a:t>
            </a:r>
            <a:r>
              <a:rPr lang="en-GB" sz="2000" dirty="0" err="1">
                <a:latin typeface="Californian FB" pitchFamily="18" charset="0"/>
                <a:ea typeface="Cambria" pitchFamily="18" charset="0"/>
              </a:rPr>
              <a:t>Anr</a:t>
            </a:r>
            <a:r>
              <a:rPr lang="en-GB" sz="2000" dirty="0">
                <a:latin typeface="Californian FB" pitchFamily="18" charset="0"/>
                <a:ea typeface="Cambria" pitchFamily="18" charset="0"/>
              </a:rPr>
              <a:t> </a:t>
            </a:r>
            <a:r>
              <a:rPr lang="en-GB" sz="2000" dirty="0" err="1">
                <a:latin typeface="Californian FB" pitchFamily="18" charset="0"/>
                <a:ea typeface="Cambria" pitchFamily="18" charset="0"/>
              </a:rPr>
              <a:t>Vs</a:t>
            </a:r>
            <a:r>
              <a:rPr lang="en-GB" sz="2000" dirty="0">
                <a:latin typeface="Californian FB" pitchFamily="18" charset="0"/>
                <a:ea typeface="Cambria" pitchFamily="18" charset="0"/>
              </a:rPr>
              <a:t> ECI, </a:t>
            </a:r>
            <a:r>
              <a:rPr lang="en-GB" sz="2000" dirty="0" err="1">
                <a:latin typeface="Californian FB" pitchFamily="18" charset="0"/>
                <a:ea typeface="Cambria" pitchFamily="18" charset="0"/>
              </a:rPr>
              <a:t>Hon’ble</a:t>
            </a:r>
            <a:r>
              <a:rPr lang="en-GB" sz="2000" dirty="0">
                <a:latin typeface="Californian FB" pitchFamily="18" charset="0"/>
                <a:ea typeface="Cambria" pitchFamily="18" charset="0"/>
              </a:rPr>
              <a:t> Supreme Court </a:t>
            </a:r>
            <a:r>
              <a:rPr lang="en-GB" sz="2000" b="1" dirty="0">
                <a:solidFill>
                  <a:srgbClr val="FF0000"/>
                </a:solidFill>
                <a:latin typeface="Californian FB" pitchFamily="18" charset="0"/>
                <a:ea typeface="Cambria" pitchFamily="18" charset="0"/>
              </a:rPr>
              <a:t>dismissed</a:t>
            </a:r>
            <a:r>
              <a:rPr lang="en-GB" sz="2000" dirty="0">
                <a:latin typeface="Californian FB" pitchFamily="18" charset="0"/>
                <a:ea typeface="Cambria" pitchFamily="18" charset="0"/>
              </a:rPr>
              <a:t> the petition requesting </a:t>
            </a:r>
            <a:r>
              <a:rPr lang="en-GB" sz="2000" b="1" dirty="0">
                <a:solidFill>
                  <a:srgbClr val="FF0000"/>
                </a:solidFill>
                <a:latin typeface="Californian FB" pitchFamily="18" charset="0"/>
                <a:ea typeface="Cambria" pitchFamily="18" charset="0"/>
              </a:rPr>
              <a:t>for return to Ballot</a:t>
            </a:r>
            <a:r>
              <a:rPr lang="en-GB" sz="2000" b="1" dirty="0">
                <a:latin typeface="Californian FB" pitchFamily="18" charset="0"/>
                <a:ea typeface="Cambria" pitchFamily="18" charset="0"/>
              </a:rPr>
              <a:t> </a:t>
            </a:r>
            <a:r>
              <a:rPr lang="en-GB" sz="2000" dirty="0">
                <a:latin typeface="Californian FB" pitchFamily="18" charset="0"/>
                <a:ea typeface="Cambria" pitchFamily="18" charset="0"/>
              </a:rPr>
              <a:t>paper system. </a:t>
            </a:r>
            <a:endParaRPr lang="en-GB" sz="2000" dirty="0" smtClean="0">
              <a:latin typeface="Californian FB" pitchFamily="18" charset="0"/>
              <a:ea typeface="Cambria" pitchFamily="18" charset="0"/>
            </a:endParaRPr>
          </a:p>
          <a:p>
            <a:pPr algn="just"/>
            <a:endParaRPr lang="en-GB" sz="2000" dirty="0">
              <a:latin typeface="Californian FB" pitchFamily="18" charset="0"/>
              <a:ea typeface="Cambria" pitchFamily="18" charset="0"/>
            </a:endParaRPr>
          </a:p>
          <a:p>
            <a:pPr algn="just"/>
            <a:r>
              <a:rPr lang="en-GB" sz="2000" dirty="0">
                <a:latin typeface="Californian FB" pitchFamily="18" charset="0"/>
                <a:ea typeface="Cambria" pitchFamily="18" charset="0"/>
              </a:rPr>
              <a:t>Upon hearing the counsel the court made the following </a:t>
            </a:r>
            <a:r>
              <a:rPr lang="en-GB" sz="2000" dirty="0" smtClean="0">
                <a:latin typeface="Californian FB" pitchFamily="18" charset="0"/>
                <a:ea typeface="Cambria" pitchFamily="18" charset="0"/>
              </a:rPr>
              <a:t>order</a:t>
            </a:r>
            <a:r>
              <a:rPr lang="en-GB" sz="2000" b="1" dirty="0" smtClean="0">
                <a:latin typeface="Californian FB" pitchFamily="18" charset="0"/>
                <a:ea typeface="Cambria" pitchFamily="18" charset="0"/>
              </a:rPr>
              <a:t>-</a:t>
            </a:r>
            <a:r>
              <a:rPr lang="en-GB" sz="2000" b="1" dirty="0" smtClean="0">
                <a:latin typeface="Californian FB" pitchFamily="18" charset="0"/>
                <a:ea typeface="Cambria" pitchFamily="18" charset="0"/>
              </a:rPr>
              <a:t>“</a:t>
            </a:r>
            <a:r>
              <a:rPr lang="en-GB" sz="2000" b="1" i="1" dirty="0">
                <a:latin typeface="Californian FB" pitchFamily="18" charset="0"/>
                <a:ea typeface="Cambria" pitchFamily="18" charset="0"/>
              </a:rPr>
              <a:t>Having heard learned counsel for the petitioners and upon perusing the relevant material, we are </a:t>
            </a:r>
            <a:r>
              <a:rPr lang="en-GB" sz="2000" b="1" i="1" dirty="0">
                <a:solidFill>
                  <a:srgbClr val="FF0000"/>
                </a:solidFill>
                <a:latin typeface="Californian FB" pitchFamily="18" charset="0"/>
                <a:ea typeface="Cambria" pitchFamily="18" charset="0"/>
              </a:rPr>
              <a:t>not inclined to entertain the writ </a:t>
            </a:r>
            <a:r>
              <a:rPr lang="en-GB" sz="2000" b="1" i="1" dirty="0">
                <a:latin typeface="Californian FB" pitchFamily="18" charset="0"/>
                <a:ea typeface="Cambria" pitchFamily="18" charset="0"/>
              </a:rPr>
              <a:t>petition. The same is, accordingly, dismissed</a:t>
            </a:r>
            <a:r>
              <a:rPr lang="en-GB" sz="2000" b="1" dirty="0" smtClean="0">
                <a:latin typeface="Californian FB" pitchFamily="18" charset="0"/>
                <a:ea typeface="Cambria" pitchFamily="18" charset="0"/>
              </a:rPr>
              <a:t>.”</a:t>
            </a:r>
          </a:p>
          <a:p>
            <a:pPr algn="just"/>
            <a:endParaRPr lang="en-US" sz="2000" b="1" dirty="0">
              <a:latin typeface="Californian FB" pitchFamily="18" charset="0"/>
              <a:ea typeface="Cambria" pitchFamily="18" charset="0"/>
            </a:endParaRPr>
          </a:p>
          <a:p>
            <a:pPr algn="just">
              <a:buFont typeface="Wingdings" pitchFamily="2" charset="2"/>
              <a:buChar char="q"/>
            </a:pPr>
            <a:r>
              <a:rPr lang="en-IN" sz="2000" b="1" dirty="0">
                <a:latin typeface="Californian FB" pitchFamily="18" charset="0"/>
                <a:ea typeface="Cambria" pitchFamily="18" charset="0"/>
              </a:rPr>
              <a:t>Order dated </a:t>
            </a:r>
            <a:r>
              <a:rPr lang="en-IN" sz="2000" b="1" dirty="0" smtClean="0">
                <a:latin typeface="Californian FB" pitchFamily="18" charset="0"/>
                <a:ea typeface="Cambria" pitchFamily="18" charset="0"/>
              </a:rPr>
              <a:t>- 08</a:t>
            </a:r>
            <a:r>
              <a:rPr lang="en-IN" sz="2000" b="1" baseline="30000" dirty="0" smtClean="0">
                <a:latin typeface="Californian FB" pitchFamily="18" charset="0"/>
                <a:ea typeface="Cambria" pitchFamily="18" charset="0"/>
              </a:rPr>
              <a:t>th</a:t>
            </a:r>
            <a:r>
              <a:rPr lang="en-IN" sz="2000" b="1" dirty="0" smtClean="0">
                <a:latin typeface="Californian FB" pitchFamily="18" charset="0"/>
                <a:ea typeface="Cambria" pitchFamily="18" charset="0"/>
              </a:rPr>
              <a:t> April, 2019 :</a:t>
            </a:r>
            <a:endParaRPr lang="en-IN" sz="2000" b="1" dirty="0">
              <a:latin typeface="Californian FB" pitchFamily="18" charset="0"/>
              <a:ea typeface="Cambria" pitchFamily="18" charset="0"/>
            </a:endParaRPr>
          </a:p>
          <a:p>
            <a:pPr algn="just"/>
            <a:endParaRPr lang="en-US" sz="2000" dirty="0">
              <a:latin typeface="Californian FB" pitchFamily="18" charset="0"/>
              <a:ea typeface="Cambria" pitchFamily="18" charset="0"/>
            </a:endParaRPr>
          </a:p>
          <a:p>
            <a:pPr marL="285750" indent="-285750" algn="just">
              <a:buFont typeface="Arial" panose="020B0604020202020204" pitchFamily="34" charset="0"/>
              <a:buChar char="•"/>
            </a:pPr>
            <a:r>
              <a:rPr lang="en-US" sz="2000" dirty="0">
                <a:latin typeface="Californian FB" pitchFamily="18" charset="0"/>
                <a:ea typeface="Cambria" pitchFamily="18" charset="0"/>
              </a:rPr>
              <a:t>“We are certain that the </a:t>
            </a:r>
            <a:r>
              <a:rPr lang="en-US" sz="2000" b="1" dirty="0">
                <a:solidFill>
                  <a:srgbClr val="FF0000"/>
                </a:solidFill>
                <a:latin typeface="Californian FB" pitchFamily="18" charset="0"/>
                <a:ea typeface="Cambria" pitchFamily="18" charset="0"/>
              </a:rPr>
              <a:t>system ensures accurate electoral results</a:t>
            </a:r>
            <a:r>
              <a:rPr lang="en-US" sz="2000" b="1" dirty="0">
                <a:latin typeface="Californian FB" pitchFamily="18" charset="0"/>
                <a:ea typeface="Cambria" pitchFamily="18" charset="0"/>
              </a:rPr>
              <a:t>.</a:t>
            </a:r>
            <a:r>
              <a:rPr lang="en-US" sz="2000" dirty="0">
                <a:latin typeface="Californian FB" pitchFamily="18" charset="0"/>
                <a:ea typeface="Cambria" pitchFamily="18" charset="0"/>
              </a:rPr>
              <a:t>”</a:t>
            </a:r>
          </a:p>
          <a:p>
            <a:pPr marL="285750" indent="-285750" algn="just">
              <a:buFont typeface="Arial" panose="020B0604020202020204" pitchFamily="34" charset="0"/>
              <a:buChar char="•"/>
            </a:pPr>
            <a:endParaRPr lang="en-US" sz="2000" dirty="0">
              <a:latin typeface="Californian FB" pitchFamily="18" charset="0"/>
              <a:ea typeface="Cambria" pitchFamily="18" charset="0"/>
            </a:endParaRPr>
          </a:p>
          <a:p>
            <a:pPr marL="285750" indent="-285750" algn="just">
              <a:buFont typeface="Arial" panose="020B0604020202020204" pitchFamily="34" charset="0"/>
              <a:buChar char="•"/>
            </a:pPr>
            <a:r>
              <a:rPr lang="en-US" sz="2000" dirty="0">
                <a:latin typeface="Californian FB" pitchFamily="18" charset="0"/>
                <a:ea typeface="Cambria" pitchFamily="18" charset="0"/>
              </a:rPr>
              <a:t>“Verification of </a:t>
            </a:r>
            <a:r>
              <a:rPr lang="en-US" sz="2000" b="1" dirty="0">
                <a:solidFill>
                  <a:srgbClr val="FF0000"/>
                </a:solidFill>
                <a:latin typeface="Californian FB" pitchFamily="18" charset="0"/>
                <a:ea typeface="Cambria" pitchFamily="18" charset="0"/>
              </a:rPr>
              <a:t>VVPAT slips of 5 Polling</a:t>
            </a:r>
            <a:r>
              <a:rPr lang="en-US" sz="2000" dirty="0">
                <a:solidFill>
                  <a:srgbClr val="FF0000"/>
                </a:solidFill>
                <a:latin typeface="Californian FB" pitchFamily="18" charset="0"/>
                <a:ea typeface="Cambria" pitchFamily="18" charset="0"/>
              </a:rPr>
              <a:t> </a:t>
            </a:r>
            <a:r>
              <a:rPr lang="en-US" sz="2000" dirty="0">
                <a:latin typeface="Californian FB" pitchFamily="18" charset="0"/>
                <a:ea typeface="Cambria" pitchFamily="18" charset="0"/>
              </a:rPr>
              <a:t>Stations per Assembly Constituency or Assembly Segment in a Parliamentary Constituency would lead to greater satisfaction.”</a:t>
            </a:r>
          </a:p>
          <a:p>
            <a:pPr algn="just"/>
            <a:endParaRPr lang="en-US" sz="2000" dirty="0">
              <a:latin typeface="Californian FB" pitchFamily="18" charset="0"/>
              <a:ea typeface="Cambria" pitchFamily="18" charset="0"/>
            </a:endParaRPr>
          </a:p>
          <a:p>
            <a:pPr marL="285750" indent="-285750" algn="just">
              <a:buFont typeface="Arial" panose="020B0604020202020204" pitchFamily="34" charset="0"/>
              <a:buChar char="•"/>
            </a:pPr>
            <a:r>
              <a:rPr lang="en-US" sz="2000" b="1" dirty="0">
                <a:solidFill>
                  <a:srgbClr val="FF0000"/>
                </a:solidFill>
                <a:latin typeface="Californian FB" pitchFamily="18" charset="0"/>
                <a:ea typeface="Cambria" pitchFamily="18" charset="0"/>
              </a:rPr>
              <a:t>Review Petition </a:t>
            </a:r>
            <a:r>
              <a:rPr lang="en-US" sz="2000" dirty="0">
                <a:latin typeface="Californian FB" pitchFamily="18" charset="0"/>
                <a:ea typeface="Cambria" pitchFamily="18" charset="0"/>
              </a:rPr>
              <a:t>against above order </a:t>
            </a:r>
            <a:r>
              <a:rPr lang="en-US" sz="2000" b="1" dirty="0">
                <a:solidFill>
                  <a:srgbClr val="FF0000"/>
                </a:solidFill>
                <a:latin typeface="Californian FB" pitchFamily="18" charset="0"/>
                <a:ea typeface="Cambria" pitchFamily="18" charset="0"/>
              </a:rPr>
              <a:t>dismissed</a:t>
            </a:r>
            <a:r>
              <a:rPr lang="en-US" sz="2000" dirty="0">
                <a:solidFill>
                  <a:srgbClr val="FF0000"/>
                </a:solidFill>
                <a:latin typeface="Californian FB" pitchFamily="18" charset="0"/>
                <a:ea typeface="Cambria" pitchFamily="18" charset="0"/>
              </a:rPr>
              <a:t> </a:t>
            </a:r>
            <a:r>
              <a:rPr lang="en-US" sz="2000" dirty="0">
                <a:latin typeface="Californian FB" pitchFamily="18" charset="0"/>
                <a:ea typeface="Cambria" pitchFamily="18" charset="0"/>
              </a:rPr>
              <a:t>on 07.05.2019.  </a:t>
            </a:r>
          </a:p>
          <a:p>
            <a:pPr marL="285750" indent="-285750" algn="just">
              <a:buFont typeface="Arial" panose="020B0604020202020204" pitchFamily="34" charset="0"/>
              <a:buChar char="•"/>
            </a:pPr>
            <a:endParaRPr lang="en-US" sz="2000" dirty="0">
              <a:latin typeface="Californian FB" pitchFamily="18" charset="0"/>
              <a:ea typeface="Cambria" pitchFamily="18" charset="0"/>
            </a:endParaRPr>
          </a:p>
          <a:p>
            <a:pPr algn="just">
              <a:buFont typeface="Wingdings" pitchFamily="2" charset="2"/>
              <a:buChar char="q"/>
            </a:pPr>
            <a:r>
              <a:rPr lang="en-IN" sz="2000" b="1" dirty="0">
                <a:latin typeface="Californian FB" pitchFamily="18" charset="0"/>
                <a:ea typeface="Cambria" pitchFamily="18" charset="0"/>
              </a:rPr>
              <a:t> Order dated 21.05.2019:</a:t>
            </a:r>
          </a:p>
          <a:p>
            <a:pPr algn="just"/>
            <a:endParaRPr lang="en-IN" sz="2000" b="1" dirty="0">
              <a:latin typeface="Californian FB" pitchFamily="18" charset="0"/>
              <a:ea typeface="Cambria" pitchFamily="18" charset="0"/>
            </a:endParaRPr>
          </a:p>
          <a:p>
            <a:pPr algn="just"/>
            <a:r>
              <a:rPr lang="en-IN" sz="2000" dirty="0">
                <a:latin typeface="Californian FB" pitchFamily="18" charset="0"/>
                <a:ea typeface="Cambria" pitchFamily="18" charset="0"/>
              </a:rPr>
              <a:t>The Supreme Court on 21.05.2019 dismissed a PIL seeking counting of </a:t>
            </a:r>
            <a:r>
              <a:rPr lang="en-IN" sz="2000" b="1" dirty="0">
                <a:solidFill>
                  <a:srgbClr val="FF0000"/>
                </a:solidFill>
                <a:latin typeface="Californian FB" pitchFamily="18" charset="0"/>
                <a:ea typeface="Cambria" pitchFamily="18" charset="0"/>
              </a:rPr>
              <a:t>VVPAT slips of all EVMs </a:t>
            </a:r>
            <a:r>
              <a:rPr lang="en-IN" sz="2000" dirty="0">
                <a:latin typeface="Californian FB" pitchFamily="18" charset="0"/>
                <a:ea typeface="Cambria" pitchFamily="18" charset="0"/>
              </a:rPr>
              <a:t>while </a:t>
            </a:r>
            <a:r>
              <a:rPr lang="en-IN" sz="2000" b="1" dirty="0">
                <a:latin typeface="Californian FB" pitchFamily="18" charset="0"/>
                <a:ea typeface="Cambria" pitchFamily="18" charset="0"/>
              </a:rPr>
              <a:t>rebuking</a:t>
            </a:r>
            <a:r>
              <a:rPr lang="en-IN" sz="2000" dirty="0">
                <a:latin typeface="Californian FB" pitchFamily="18" charset="0"/>
                <a:ea typeface="Cambria" pitchFamily="18" charset="0"/>
              </a:rPr>
              <a:t> the petitioner NGO  </a:t>
            </a:r>
            <a:r>
              <a:rPr lang="en-IN" sz="2000" b="1" dirty="0">
                <a:latin typeface="Californian FB" pitchFamily="18" charset="0"/>
                <a:ea typeface="Cambria" pitchFamily="18" charset="0"/>
              </a:rPr>
              <a:t>for making a </a:t>
            </a:r>
            <a:r>
              <a:rPr lang="en-IN" sz="2000" b="1" dirty="0">
                <a:solidFill>
                  <a:srgbClr val="FF0000"/>
                </a:solidFill>
                <a:latin typeface="Californian FB" pitchFamily="18" charset="0"/>
                <a:ea typeface="Cambria" pitchFamily="18" charset="0"/>
              </a:rPr>
              <a:t>“mockery of democracy”</a:t>
            </a:r>
            <a:r>
              <a:rPr lang="en-IN" sz="2000" dirty="0">
                <a:solidFill>
                  <a:srgbClr val="FF0000"/>
                </a:solidFill>
                <a:latin typeface="Californian FB" pitchFamily="18" charset="0"/>
                <a:ea typeface="Cambria" pitchFamily="18" charset="0"/>
              </a:rPr>
              <a:t> </a:t>
            </a:r>
            <a:r>
              <a:rPr lang="en-IN" sz="2000" dirty="0">
                <a:latin typeface="Californian FB" pitchFamily="18" charset="0"/>
                <a:ea typeface="Cambria" pitchFamily="18" charset="0"/>
              </a:rPr>
              <a:t>by moving the court despite a clear ruling by the apex court directing counting of VVPAT slips of five Polling Stations per assembly segment.</a:t>
            </a:r>
          </a:p>
          <a:p>
            <a:endParaRPr lang="en-IN" dirty="0"/>
          </a:p>
        </p:txBody>
      </p:sp>
    </p:spTree>
    <p:extLst>
      <p:ext uri="{BB962C8B-B14F-4D97-AF65-F5344CB8AC3E}">
        <p14:creationId xmlns:p14="http://schemas.microsoft.com/office/powerpoint/2010/main" val="362924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09600"/>
          </a:xfrm>
        </p:spPr>
        <p:txBody>
          <a:bodyPr>
            <a:normAutofit fontScale="90000"/>
          </a:bodyPr>
          <a:lstStyle/>
          <a:p>
            <a:r>
              <a:rPr lang="en-US" sz="3600" dirty="0" smtClean="0"/>
              <a:t>      </a:t>
            </a:r>
            <a:r>
              <a:rPr lang="en-US" sz="3600" dirty="0" smtClean="0">
                <a:solidFill>
                  <a:srgbClr val="FF0000"/>
                </a:solidFill>
                <a:latin typeface="+mn-lt"/>
              </a:rPr>
              <a:t>Why </a:t>
            </a:r>
            <a:r>
              <a:rPr lang="en-US" sz="3600" dirty="0">
                <a:solidFill>
                  <a:srgbClr val="FF0000"/>
                </a:solidFill>
                <a:latin typeface="+mn-lt"/>
              </a:rPr>
              <a:t>Going Back to Ballot not a Solution</a:t>
            </a:r>
            <a:endParaRPr lang="en-IN" sz="3600" dirty="0">
              <a:solidFill>
                <a:srgbClr val="FF0000"/>
              </a:solidFill>
              <a:latin typeface="+mn-lt"/>
            </a:endParaRPr>
          </a:p>
        </p:txBody>
      </p:sp>
      <p:sp>
        <p:nvSpPr>
          <p:cNvPr id="3" name="Content Placeholder 2"/>
          <p:cNvSpPr>
            <a:spLocks noGrp="1"/>
          </p:cNvSpPr>
          <p:nvPr>
            <p:ph idx="1"/>
          </p:nvPr>
        </p:nvSpPr>
        <p:spPr>
          <a:xfrm>
            <a:off x="152400" y="990600"/>
            <a:ext cx="8763000" cy="5638800"/>
          </a:xfrm>
        </p:spPr>
        <p:txBody>
          <a:bodyPr>
            <a:normAutofit/>
          </a:bodyPr>
          <a:lstStyle/>
          <a:p>
            <a:pPr marL="342900" indent="-342900">
              <a:lnSpc>
                <a:spcPct val="160000"/>
              </a:lnSpc>
              <a:buFontTx/>
              <a:buAutoNum type="arabicPeriod"/>
            </a:pPr>
            <a:r>
              <a:rPr lang="en-IN" sz="1600" b="1" dirty="0">
                <a:solidFill>
                  <a:srgbClr val="FF0000"/>
                </a:solidFill>
                <a:latin typeface="Cambria" pitchFamily="18" charset="0"/>
                <a:ea typeface="Cambria" pitchFamily="18" charset="0"/>
              </a:rPr>
              <a:t>1</a:t>
            </a:r>
            <a:r>
              <a:rPr lang="en-IN" sz="1600" b="1" baseline="30000" dirty="0">
                <a:solidFill>
                  <a:srgbClr val="FF0000"/>
                </a:solidFill>
                <a:latin typeface="Cambria" pitchFamily="18" charset="0"/>
                <a:ea typeface="Cambria" pitchFamily="18" charset="0"/>
              </a:rPr>
              <a:t>st</a:t>
            </a:r>
            <a:r>
              <a:rPr lang="en-IN" sz="1600" b="1" dirty="0">
                <a:solidFill>
                  <a:srgbClr val="FF0000"/>
                </a:solidFill>
                <a:latin typeface="Cambria" pitchFamily="18" charset="0"/>
                <a:ea typeface="Cambria" pitchFamily="18" charset="0"/>
              </a:rPr>
              <a:t> G.E. – Oct, 1951 – Feb, 1952 </a:t>
            </a:r>
            <a:r>
              <a:rPr lang="en-IN" sz="1600" dirty="0">
                <a:latin typeface="Cambria" pitchFamily="18" charset="0"/>
                <a:ea typeface="Cambria" pitchFamily="18" charset="0"/>
              </a:rPr>
              <a:t>(V.T.-45.67 %)</a:t>
            </a:r>
            <a:br>
              <a:rPr lang="en-IN" sz="1600" dirty="0">
                <a:latin typeface="Cambria" pitchFamily="18" charset="0"/>
                <a:ea typeface="Cambria" pitchFamily="18" charset="0"/>
              </a:rPr>
            </a:br>
            <a:r>
              <a:rPr lang="en-IN" sz="1600" b="1" dirty="0">
                <a:solidFill>
                  <a:srgbClr val="FF0000"/>
                </a:solidFill>
                <a:latin typeface="Cambria" pitchFamily="18" charset="0"/>
                <a:ea typeface="Cambria" pitchFamily="18" charset="0"/>
              </a:rPr>
              <a:t>2</a:t>
            </a:r>
            <a:r>
              <a:rPr lang="en-IN" sz="1600" b="1" baseline="30000" dirty="0">
                <a:solidFill>
                  <a:srgbClr val="FF0000"/>
                </a:solidFill>
                <a:latin typeface="Cambria" pitchFamily="18" charset="0"/>
                <a:ea typeface="Cambria" pitchFamily="18" charset="0"/>
              </a:rPr>
              <a:t>nd</a:t>
            </a:r>
            <a:r>
              <a:rPr lang="en-IN" sz="1600" b="1" dirty="0">
                <a:solidFill>
                  <a:srgbClr val="FF0000"/>
                </a:solidFill>
                <a:latin typeface="Cambria" pitchFamily="18" charset="0"/>
                <a:ea typeface="Cambria" pitchFamily="18" charset="0"/>
              </a:rPr>
              <a:t> G.E. – Feb, 1957 – July, 1957 </a:t>
            </a:r>
            <a:r>
              <a:rPr lang="en-IN" sz="1600" dirty="0">
                <a:latin typeface="Cambria" pitchFamily="18" charset="0"/>
                <a:ea typeface="Cambria" pitchFamily="18" charset="0"/>
              </a:rPr>
              <a:t>(V.T.-47.74 </a:t>
            </a:r>
            <a:r>
              <a:rPr lang="en-IN" sz="1600" dirty="0" smtClean="0">
                <a:latin typeface="Cambria" pitchFamily="18" charset="0"/>
                <a:ea typeface="Cambria" pitchFamily="18" charset="0"/>
              </a:rPr>
              <a:t>%)</a:t>
            </a:r>
            <a:endParaRPr lang="en-US" sz="1500" b="1" dirty="0" smtClean="0">
              <a:latin typeface="Cambria" pitchFamily="18" charset="0"/>
              <a:ea typeface="Cambria" pitchFamily="18" charset="0"/>
            </a:endParaRPr>
          </a:p>
          <a:p>
            <a:pPr marL="342900" indent="-342900" algn="just">
              <a:lnSpc>
                <a:spcPct val="160000"/>
              </a:lnSpc>
              <a:buFontTx/>
              <a:buAutoNum type="arabicPeriod"/>
            </a:pPr>
            <a:r>
              <a:rPr lang="en-US" sz="1500" b="1" dirty="0" smtClean="0">
                <a:solidFill>
                  <a:srgbClr val="FF0000"/>
                </a:solidFill>
                <a:latin typeface="Cambria" pitchFamily="18" charset="0"/>
                <a:ea typeface="Cambria" pitchFamily="18" charset="0"/>
              </a:rPr>
              <a:t>2000 </a:t>
            </a:r>
            <a:r>
              <a:rPr lang="en-US" sz="1500" b="1" dirty="0">
                <a:solidFill>
                  <a:srgbClr val="FF0000"/>
                </a:solidFill>
                <a:latin typeface="Cambria" pitchFamily="18" charset="0"/>
                <a:ea typeface="Cambria" pitchFamily="18" charset="0"/>
              </a:rPr>
              <a:t>invalid votes in each </a:t>
            </a:r>
            <a:r>
              <a:rPr lang="en-US" sz="1500" b="1" dirty="0">
                <a:latin typeface="Cambria" pitchFamily="18" charset="0"/>
                <a:ea typeface="Cambria" pitchFamily="18" charset="0"/>
              </a:rPr>
              <a:t>Constituency </a:t>
            </a:r>
            <a:r>
              <a:rPr lang="en-US" sz="1500" b="1" dirty="0" smtClean="0">
                <a:latin typeface="Cambria" pitchFamily="18" charset="0"/>
                <a:ea typeface="Cambria" pitchFamily="18" charset="0"/>
              </a:rPr>
              <a:t>– when  </a:t>
            </a:r>
            <a:r>
              <a:rPr lang="en-US" sz="1500" b="1" dirty="0">
                <a:latin typeface="Cambria" pitchFamily="18" charset="0"/>
                <a:ea typeface="Cambria" pitchFamily="18" charset="0"/>
              </a:rPr>
              <a:t>ballots </a:t>
            </a:r>
            <a:r>
              <a:rPr lang="en-US" sz="1500" b="1" dirty="0" smtClean="0">
                <a:latin typeface="Cambria" pitchFamily="18" charset="0"/>
                <a:ea typeface="Cambria" pitchFamily="18" charset="0"/>
              </a:rPr>
              <a:t>used.</a:t>
            </a:r>
          </a:p>
          <a:p>
            <a:pPr marL="342900" indent="-342900" algn="just">
              <a:lnSpc>
                <a:spcPct val="160000"/>
              </a:lnSpc>
              <a:buFontTx/>
              <a:buAutoNum type="arabicPeriod"/>
            </a:pPr>
            <a:r>
              <a:rPr lang="en-US" sz="1500" b="1" dirty="0" smtClean="0">
                <a:solidFill>
                  <a:srgbClr val="FF0000"/>
                </a:solidFill>
                <a:latin typeface="Cambria" pitchFamily="18" charset="0"/>
                <a:ea typeface="Cambria" pitchFamily="18" charset="0"/>
              </a:rPr>
              <a:t>Counting</a:t>
            </a:r>
            <a:r>
              <a:rPr lang="en-US" sz="1500" b="1" dirty="0" smtClean="0">
                <a:latin typeface="Cambria" pitchFamily="18" charset="0"/>
                <a:ea typeface="Cambria" pitchFamily="18" charset="0"/>
              </a:rPr>
              <a:t> </a:t>
            </a:r>
            <a:r>
              <a:rPr lang="en-US" sz="1500" b="1" dirty="0">
                <a:latin typeface="Cambria" pitchFamily="18" charset="0"/>
                <a:ea typeface="Cambria" pitchFamily="18" charset="0"/>
              </a:rPr>
              <a:t>of Ballot Papers was always prone to </a:t>
            </a:r>
            <a:r>
              <a:rPr lang="en-US" sz="1500" b="1" dirty="0">
                <a:solidFill>
                  <a:srgbClr val="FF0000"/>
                </a:solidFill>
                <a:latin typeface="Cambria" pitchFamily="18" charset="0"/>
                <a:ea typeface="Cambria" pitchFamily="18" charset="0"/>
              </a:rPr>
              <a:t>manual errors</a:t>
            </a:r>
            <a:r>
              <a:rPr lang="en-US" sz="1500" b="1" dirty="0">
                <a:latin typeface="Cambria" pitchFamily="18" charset="0"/>
                <a:ea typeface="Cambria" pitchFamily="18" charset="0"/>
              </a:rPr>
              <a:t>. </a:t>
            </a:r>
            <a:endParaRPr lang="en-US" sz="1500" b="1" dirty="0" smtClean="0">
              <a:latin typeface="Cambria" pitchFamily="18" charset="0"/>
              <a:ea typeface="Cambria" pitchFamily="18" charset="0"/>
            </a:endParaRPr>
          </a:p>
          <a:p>
            <a:pPr marL="342900" indent="-342900" algn="just">
              <a:buFontTx/>
              <a:buAutoNum type="arabicPeriod"/>
            </a:pPr>
            <a:endParaRPr lang="en-US" sz="1500" b="1" dirty="0">
              <a:latin typeface="Cambria" pitchFamily="18" charset="0"/>
              <a:ea typeface="Cambria" pitchFamily="18" charset="0"/>
            </a:endParaRPr>
          </a:p>
          <a:p>
            <a:pPr marL="342900" indent="-342900" algn="just">
              <a:buFontTx/>
              <a:buAutoNum type="arabicPeriod"/>
            </a:pPr>
            <a:r>
              <a:rPr lang="en-US" sz="1500" b="1" dirty="0" smtClean="0">
                <a:latin typeface="Cambria" pitchFamily="18" charset="0"/>
                <a:ea typeface="Cambria" pitchFamily="18" charset="0"/>
              </a:rPr>
              <a:t>Ballot </a:t>
            </a:r>
            <a:r>
              <a:rPr lang="en-US" sz="1500" b="1" dirty="0">
                <a:latin typeface="Cambria" pitchFamily="18" charset="0"/>
                <a:ea typeface="Cambria" pitchFamily="18" charset="0"/>
              </a:rPr>
              <a:t>papers are made of wood </a:t>
            </a:r>
            <a:r>
              <a:rPr lang="en-US" sz="1500" b="1" dirty="0" smtClean="0">
                <a:latin typeface="Cambria" pitchFamily="18" charset="0"/>
                <a:ea typeface="Cambria" pitchFamily="18" charset="0"/>
              </a:rPr>
              <a:t>pulp – A  </a:t>
            </a:r>
            <a:r>
              <a:rPr lang="en-US" sz="1500" b="1" dirty="0" smtClean="0">
                <a:solidFill>
                  <a:srgbClr val="FF0000"/>
                </a:solidFill>
                <a:latin typeface="Cambria" pitchFamily="18" charset="0"/>
                <a:ea typeface="Cambria" pitchFamily="18" charset="0"/>
              </a:rPr>
              <a:t>great cost </a:t>
            </a:r>
            <a:r>
              <a:rPr lang="en-US" sz="1500" b="1" dirty="0">
                <a:solidFill>
                  <a:srgbClr val="FF0000"/>
                </a:solidFill>
                <a:latin typeface="Cambria" pitchFamily="18" charset="0"/>
                <a:ea typeface="Cambria" pitchFamily="18" charset="0"/>
              </a:rPr>
              <a:t>to environment</a:t>
            </a:r>
            <a:r>
              <a:rPr lang="en-US" sz="1500" b="1" dirty="0">
                <a:latin typeface="Cambria" pitchFamily="18" charset="0"/>
                <a:ea typeface="Cambria" pitchFamily="18" charset="0"/>
              </a:rPr>
              <a:t>.</a:t>
            </a:r>
          </a:p>
          <a:p>
            <a:pPr marL="342900" indent="-342900" algn="just">
              <a:buFontTx/>
              <a:buAutoNum type="arabicPeriod"/>
            </a:pPr>
            <a:endParaRPr lang="en-US" sz="1500" b="1" dirty="0">
              <a:latin typeface="Cambria" pitchFamily="18" charset="0"/>
              <a:ea typeface="Cambria" pitchFamily="18" charset="0"/>
            </a:endParaRPr>
          </a:p>
          <a:p>
            <a:pPr marL="342900" indent="-342900" algn="just">
              <a:lnSpc>
                <a:spcPct val="150000"/>
              </a:lnSpc>
              <a:buFontTx/>
              <a:buAutoNum type="arabicPeriod"/>
            </a:pPr>
            <a:r>
              <a:rPr lang="en-US" sz="1500" b="1" dirty="0">
                <a:latin typeface="Cambria" pitchFamily="18" charset="0"/>
                <a:ea typeface="Cambria" pitchFamily="18" charset="0"/>
              </a:rPr>
              <a:t>India </a:t>
            </a:r>
            <a:r>
              <a:rPr lang="en-US" sz="1500" b="1" dirty="0" smtClean="0">
                <a:latin typeface="Cambria" pitchFamily="18" charset="0"/>
                <a:ea typeface="Cambria" pitchFamily="18" charset="0"/>
              </a:rPr>
              <a:t>has </a:t>
            </a:r>
            <a:r>
              <a:rPr lang="en-US" sz="1500" b="1" dirty="0" smtClean="0">
                <a:solidFill>
                  <a:srgbClr val="FF0000"/>
                </a:solidFill>
                <a:latin typeface="Cambria" pitchFamily="18" charset="0"/>
                <a:ea typeface="Cambria" pitchFamily="18" charset="0"/>
              </a:rPr>
              <a:t>93.7 </a:t>
            </a:r>
            <a:r>
              <a:rPr lang="en-US" sz="1500" b="1" dirty="0" smtClean="0">
                <a:solidFill>
                  <a:srgbClr val="FF0000"/>
                </a:solidFill>
                <a:latin typeface="Cambria" pitchFamily="18" charset="0"/>
                <a:ea typeface="Cambria" pitchFamily="18" charset="0"/>
              </a:rPr>
              <a:t>C</a:t>
            </a:r>
            <a:r>
              <a:rPr lang="en-US" sz="1500" b="1" dirty="0" smtClean="0">
                <a:solidFill>
                  <a:srgbClr val="FF0000"/>
                </a:solidFill>
                <a:latin typeface="Cambria" pitchFamily="18" charset="0"/>
                <a:ea typeface="Cambria" pitchFamily="18" charset="0"/>
              </a:rPr>
              <a:t>r </a:t>
            </a:r>
            <a:r>
              <a:rPr lang="en-US" sz="1500" b="1" dirty="0">
                <a:latin typeface="Cambria" pitchFamily="18" charset="0"/>
                <a:ea typeface="Cambria" pitchFamily="18" charset="0"/>
              </a:rPr>
              <a:t>registered </a:t>
            </a:r>
            <a:r>
              <a:rPr lang="en-US" sz="1500" b="1" dirty="0" smtClean="0">
                <a:latin typeface="Cambria" pitchFamily="18" charset="0"/>
                <a:ea typeface="Cambria" pitchFamily="18" charset="0"/>
              </a:rPr>
              <a:t>voters -  </a:t>
            </a:r>
            <a:r>
              <a:rPr lang="en-US" sz="1500" b="1" dirty="0">
                <a:latin typeface="Cambria" pitchFamily="18" charset="0"/>
                <a:ea typeface="Cambria" pitchFamily="18" charset="0"/>
              </a:rPr>
              <a:t>unmatched in scale and </a:t>
            </a:r>
            <a:r>
              <a:rPr lang="en-US" sz="1500" b="1" dirty="0" smtClean="0">
                <a:latin typeface="Cambria" pitchFamily="18" charset="0"/>
                <a:ea typeface="Cambria" pitchFamily="18" charset="0"/>
              </a:rPr>
              <a:t>complexity.</a:t>
            </a:r>
          </a:p>
          <a:p>
            <a:pPr marL="342900" indent="-342900" algn="just">
              <a:lnSpc>
                <a:spcPct val="150000"/>
              </a:lnSpc>
              <a:buFontTx/>
              <a:buAutoNum type="arabicPeriod"/>
            </a:pPr>
            <a:r>
              <a:rPr lang="en-US" sz="1400" b="1" dirty="0" smtClean="0">
                <a:solidFill>
                  <a:srgbClr val="FF0000"/>
                </a:solidFill>
                <a:latin typeface="Cambria" pitchFamily="18" charset="0"/>
                <a:ea typeface="Cambria" pitchFamily="18" charset="0"/>
              </a:rPr>
              <a:t>Voting process is bound to be  </a:t>
            </a:r>
            <a:r>
              <a:rPr lang="en-US" sz="1400" b="1" dirty="0">
                <a:solidFill>
                  <a:srgbClr val="FF0000"/>
                </a:solidFill>
                <a:latin typeface="Cambria" pitchFamily="18" charset="0"/>
                <a:ea typeface="Cambria" pitchFamily="18" charset="0"/>
              </a:rPr>
              <a:t>more efficient</a:t>
            </a:r>
            <a:r>
              <a:rPr lang="en-US" sz="1400" b="1" dirty="0">
                <a:latin typeface="Cambria" pitchFamily="18" charset="0"/>
                <a:ea typeface="Cambria" pitchFamily="18" charset="0"/>
              </a:rPr>
              <a:t> and </a:t>
            </a:r>
            <a:r>
              <a:rPr lang="en-US" sz="1400" b="1" dirty="0" smtClean="0">
                <a:latin typeface="Cambria" pitchFamily="18" charset="0"/>
                <a:ea typeface="Cambria" pitchFamily="18" charset="0"/>
              </a:rPr>
              <a:t>accurate</a:t>
            </a:r>
            <a:endParaRPr lang="en-US" sz="1400" b="1" dirty="0">
              <a:latin typeface="Cambria" pitchFamily="18" charset="0"/>
              <a:ea typeface="Cambria" pitchFamily="18" charset="0"/>
              <a:cs typeface="Times New Roman" pitchFamily="18" charset="0"/>
            </a:endParaRPr>
          </a:p>
          <a:p>
            <a:pPr marL="342900" indent="-342900" algn="just">
              <a:lnSpc>
                <a:spcPct val="150000"/>
              </a:lnSpc>
              <a:buFontTx/>
              <a:buAutoNum type="arabicPeriod"/>
            </a:pPr>
            <a:r>
              <a:rPr lang="en-US" sz="1400" b="1" dirty="0" smtClean="0">
                <a:latin typeface="Cambria" pitchFamily="18" charset="0"/>
                <a:ea typeface="Cambria" pitchFamily="18" charset="0"/>
                <a:cs typeface="Times New Roman" pitchFamily="18" charset="0"/>
              </a:rPr>
              <a:t>After use</a:t>
            </a:r>
            <a:r>
              <a:rPr lang="en-US" sz="1400" b="1" dirty="0" smtClean="0">
                <a:latin typeface="Cambria" pitchFamily="18" charset="0"/>
                <a:ea typeface="Cambria" pitchFamily="18" charset="0"/>
                <a:cs typeface="Times New Roman" pitchFamily="18" charset="0"/>
              </a:rPr>
              <a:t> </a:t>
            </a:r>
            <a:r>
              <a:rPr lang="en-US" sz="1400" b="1" dirty="0">
                <a:latin typeface="Cambria" pitchFamily="18" charset="0"/>
                <a:ea typeface="Cambria" pitchFamily="18" charset="0"/>
                <a:cs typeface="Times New Roman" pitchFamily="18" charset="0"/>
              </a:rPr>
              <a:t>of </a:t>
            </a:r>
            <a:r>
              <a:rPr lang="en-US" sz="1400" b="1" dirty="0" smtClean="0">
                <a:latin typeface="Cambria" pitchFamily="18" charset="0"/>
                <a:ea typeface="Cambria" pitchFamily="18" charset="0"/>
                <a:cs typeface="Times New Roman" pitchFamily="18" charset="0"/>
              </a:rPr>
              <a:t>VVPATs</a:t>
            </a:r>
            <a:r>
              <a:rPr lang="en-US" sz="1400" b="1" dirty="0">
                <a:latin typeface="Cambria" pitchFamily="18" charset="0"/>
                <a:ea typeface="Cambria" pitchFamily="18" charset="0"/>
                <a:cs typeface="Times New Roman" pitchFamily="18" charset="0"/>
              </a:rPr>
              <a:t> </a:t>
            </a:r>
            <a:r>
              <a:rPr lang="en-US" sz="1400" b="1" dirty="0" smtClean="0">
                <a:latin typeface="Cambria" pitchFamily="18" charset="0"/>
                <a:ea typeface="Cambria" pitchFamily="18" charset="0"/>
                <a:cs typeface="Times New Roman" pitchFamily="18" charset="0"/>
              </a:rPr>
              <a:t>– Only </a:t>
            </a:r>
            <a:r>
              <a:rPr lang="en-US" sz="1400" b="1" u="sng" dirty="0" smtClean="0">
                <a:latin typeface="Cambria" pitchFamily="18" charset="0"/>
                <a:ea typeface="Cambria" pitchFamily="18" charset="0"/>
                <a:cs typeface="Times New Roman" pitchFamily="18" charset="0"/>
              </a:rPr>
              <a:t> </a:t>
            </a:r>
            <a:r>
              <a:rPr lang="en-US" sz="1400" b="1" u="sng" dirty="0">
                <a:solidFill>
                  <a:srgbClr val="FF0000"/>
                </a:solidFill>
                <a:latin typeface="Cambria" pitchFamily="18" charset="0"/>
                <a:ea typeface="Cambria" pitchFamily="18" charset="0"/>
                <a:cs typeface="Times New Roman" pitchFamily="18" charset="0"/>
              </a:rPr>
              <a:t>25 </a:t>
            </a:r>
            <a:r>
              <a:rPr lang="en-US" sz="1400" b="1" u="sng" dirty="0" smtClean="0">
                <a:latin typeface="Cambria" pitchFamily="18" charset="0"/>
                <a:ea typeface="Cambria" pitchFamily="18" charset="0"/>
                <a:cs typeface="Times New Roman" pitchFamily="18" charset="0"/>
              </a:rPr>
              <a:t>complaints </a:t>
            </a:r>
            <a:r>
              <a:rPr lang="en-US" sz="1400" b="1" dirty="0">
                <a:latin typeface="Cambria" pitchFamily="18" charset="0"/>
                <a:ea typeface="Cambria" pitchFamily="18" charset="0"/>
                <a:cs typeface="Times New Roman" pitchFamily="18" charset="0"/>
              </a:rPr>
              <a:t>received </a:t>
            </a:r>
            <a:r>
              <a:rPr lang="en-US" sz="1400" b="1" dirty="0">
                <a:solidFill>
                  <a:srgbClr val="FF0000"/>
                </a:solidFill>
                <a:latin typeface="Cambria" pitchFamily="18" charset="0"/>
                <a:ea typeface="Cambria" pitchFamily="18" charset="0"/>
                <a:cs typeface="Times New Roman" pitchFamily="18" charset="0"/>
              </a:rPr>
              <a:t>u/r 49MA</a:t>
            </a:r>
            <a:r>
              <a:rPr lang="en-US" sz="1400" b="1" dirty="0">
                <a:latin typeface="Cambria" pitchFamily="18" charset="0"/>
                <a:ea typeface="Cambria" pitchFamily="18" charset="0"/>
                <a:cs typeface="Times New Roman" pitchFamily="18" charset="0"/>
              </a:rPr>
              <a:t>, </a:t>
            </a:r>
            <a:r>
              <a:rPr lang="en-US" sz="1400" b="1" dirty="0" smtClean="0">
                <a:latin typeface="Cambria" pitchFamily="18" charset="0"/>
                <a:ea typeface="Cambria" pitchFamily="18" charset="0"/>
                <a:cs typeface="Times New Roman" pitchFamily="18" charset="0"/>
              </a:rPr>
              <a:t>- </a:t>
            </a:r>
            <a:r>
              <a:rPr lang="en-US" sz="1400" b="1" dirty="0">
                <a:latin typeface="Cambria" pitchFamily="18" charset="0"/>
                <a:ea typeface="Cambria" pitchFamily="18" charset="0"/>
                <a:cs typeface="Times New Roman" pitchFamily="18" charset="0"/>
              </a:rPr>
              <a:t>all FOUND TO BE </a:t>
            </a:r>
            <a:r>
              <a:rPr lang="en-US" sz="1400" b="1" dirty="0" smtClean="0">
                <a:solidFill>
                  <a:srgbClr val="FF0000"/>
                </a:solidFill>
                <a:latin typeface="Cambria" pitchFamily="18" charset="0"/>
                <a:ea typeface="Cambria" pitchFamily="18" charset="0"/>
                <a:cs typeface="Times New Roman" pitchFamily="18" charset="0"/>
              </a:rPr>
              <a:t>FALSE.</a:t>
            </a:r>
          </a:p>
          <a:p>
            <a:pPr marL="342900" indent="-342900" algn="just">
              <a:lnSpc>
                <a:spcPct val="150000"/>
              </a:lnSpc>
              <a:buFontTx/>
              <a:buAutoNum type="arabicPeriod"/>
            </a:pPr>
            <a:r>
              <a:rPr lang="en-US" sz="1400" b="1" dirty="0" smtClean="0">
                <a:solidFill>
                  <a:srgbClr val="FF0000"/>
                </a:solidFill>
                <a:latin typeface="Cambria" pitchFamily="18" charset="0"/>
                <a:ea typeface="Cambria" pitchFamily="18" charset="0"/>
              </a:rPr>
              <a:t>Slip counting </a:t>
            </a:r>
            <a:r>
              <a:rPr lang="en-US" sz="1400" b="1" dirty="0" smtClean="0">
                <a:latin typeface="Cambria" pitchFamily="18" charset="0"/>
                <a:ea typeface="Cambria" pitchFamily="18" charset="0"/>
              </a:rPr>
              <a:t>request entertained by R.O.  </a:t>
            </a:r>
            <a:r>
              <a:rPr lang="en-US" sz="1400" b="1" dirty="0">
                <a:latin typeface="Cambria" pitchFamily="18" charset="0"/>
                <a:ea typeface="Cambria" pitchFamily="18" charset="0"/>
              </a:rPr>
              <a:t>since 2017. </a:t>
            </a:r>
            <a:r>
              <a:rPr lang="en-US" sz="1400" b="1" dirty="0">
                <a:solidFill>
                  <a:srgbClr val="FF0000"/>
                </a:solidFill>
                <a:latin typeface="Cambria" pitchFamily="18" charset="0"/>
                <a:ea typeface="Cambria" pitchFamily="18" charset="0"/>
              </a:rPr>
              <a:t>All</a:t>
            </a:r>
            <a:r>
              <a:rPr lang="en-US" sz="1400" b="1" dirty="0">
                <a:latin typeface="Cambria" pitchFamily="18" charset="0"/>
                <a:ea typeface="Cambria" pitchFamily="18" charset="0"/>
              </a:rPr>
              <a:t> counts </a:t>
            </a:r>
            <a:r>
              <a:rPr lang="en-US" sz="1400" b="1" dirty="0" smtClean="0">
                <a:solidFill>
                  <a:srgbClr val="FF0000"/>
                </a:solidFill>
                <a:latin typeface="Cambria" pitchFamily="18" charset="0"/>
                <a:ea typeface="Cambria" pitchFamily="18" charset="0"/>
              </a:rPr>
              <a:t>matched.</a:t>
            </a:r>
          </a:p>
          <a:p>
            <a:pPr marL="342900" indent="-342900" algn="just">
              <a:lnSpc>
                <a:spcPct val="150000"/>
              </a:lnSpc>
              <a:buFontTx/>
              <a:buAutoNum type="arabicPeriod"/>
            </a:pPr>
            <a:r>
              <a:rPr lang="en-US" sz="1400" b="1" dirty="0" smtClean="0">
                <a:solidFill>
                  <a:srgbClr val="FF0000"/>
                </a:solidFill>
                <a:latin typeface="Cambria" pitchFamily="18" charset="0"/>
                <a:ea typeface="Cambria" pitchFamily="18" charset="0"/>
              </a:rPr>
              <a:t>Mandatory </a:t>
            </a:r>
            <a:r>
              <a:rPr lang="en-US" sz="1400" b="1" dirty="0">
                <a:solidFill>
                  <a:srgbClr val="FF0000"/>
                </a:solidFill>
                <a:latin typeface="Cambria" pitchFamily="18" charset="0"/>
                <a:ea typeface="Cambria" pitchFamily="18" charset="0"/>
              </a:rPr>
              <a:t>Verification </a:t>
            </a:r>
            <a:r>
              <a:rPr lang="en-US" sz="1400" b="1" dirty="0">
                <a:latin typeface="Cambria" pitchFamily="18" charset="0"/>
                <a:ea typeface="Cambria" pitchFamily="18" charset="0"/>
              </a:rPr>
              <a:t>of VVPAT </a:t>
            </a:r>
            <a:r>
              <a:rPr lang="en-US" sz="1400" b="1" dirty="0" smtClean="0">
                <a:latin typeface="Cambria" pitchFamily="18" charset="0"/>
                <a:ea typeface="Cambria" pitchFamily="18" charset="0"/>
              </a:rPr>
              <a:t>– Not a single case came where, slips </a:t>
            </a:r>
            <a:r>
              <a:rPr lang="en-US" sz="1400" b="1" dirty="0">
                <a:latin typeface="Cambria" pitchFamily="18" charset="0"/>
                <a:ea typeface="Cambria" pitchFamily="18" charset="0"/>
              </a:rPr>
              <a:t>count </a:t>
            </a:r>
            <a:r>
              <a:rPr lang="en-US" sz="1400" b="1" dirty="0" smtClean="0">
                <a:latin typeface="Cambria" pitchFamily="18" charset="0"/>
                <a:ea typeface="Cambria" pitchFamily="18" charset="0"/>
              </a:rPr>
              <a:t>for </a:t>
            </a:r>
            <a:r>
              <a:rPr lang="en-US" sz="1400" b="1" dirty="0">
                <a:latin typeface="Cambria" pitchFamily="18" charset="0"/>
                <a:ea typeface="Cambria" pitchFamily="18" charset="0"/>
              </a:rPr>
              <a:t>Candidate ‘A’ getting </a:t>
            </a:r>
            <a:r>
              <a:rPr lang="en-US" sz="1400" b="1" dirty="0">
                <a:solidFill>
                  <a:srgbClr val="FF0000"/>
                </a:solidFill>
                <a:latin typeface="Cambria" pitchFamily="18" charset="0"/>
                <a:ea typeface="Cambria" pitchFamily="18" charset="0"/>
              </a:rPr>
              <a:t>transferred </a:t>
            </a:r>
            <a:r>
              <a:rPr lang="en-US" sz="1400" b="1" dirty="0">
                <a:latin typeface="Cambria" pitchFamily="18" charset="0"/>
                <a:ea typeface="Cambria" pitchFamily="18" charset="0"/>
              </a:rPr>
              <a:t>to candidate ‘B’.</a:t>
            </a:r>
          </a:p>
          <a:p>
            <a:pPr marL="342900" indent="-342900" algn="just">
              <a:buFontTx/>
              <a:buAutoNum type="arabicPeriod"/>
            </a:pPr>
            <a:endParaRPr lang="en-US" sz="1500" dirty="0">
              <a:latin typeface="Roboto Condensed"/>
            </a:endParaRPr>
          </a:p>
          <a:p>
            <a:endParaRPr lang="en-IN" dirty="0"/>
          </a:p>
        </p:txBody>
      </p:sp>
    </p:spTree>
    <p:extLst>
      <p:ext uri="{BB962C8B-B14F-4D97-AF65-F5344CB8AC3E}">
        <p14:creationId xmlns:p14="http://schemas.microsoft.com/office/powerpoint/2010/main" val="362253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685800"/>
          </a:xfrm>
        </p:spPr>
        <p:txBody>
          <a:bodyPr>
            <a:noAutofit/>
          </a:bodyPr>
          <a:lstStyle/>
          <a:p>
            <a:pPr algn="ctr"/>
            <a:r>
              <a:rPr lang="en-IN" sz="3600" b="1" dirty="0" smtClean="0">
                <a:solidFill>
                  <a:srgbClr val="660066"/>
                </a:solidFill>
                <a:latin typeface="+mn-lt"/>
              </a:rPr>
              <a:t>Storage &amp; Safety </a:t>
            </a:r>
            <a:r>
              <a:rPr lang="en-IN" sz="3600" b="1" dirty="0">
                <a:solidFill>
                  <a:srgbClr val="660066"/>
                </a:solidFill>
                <a:latin typeface="+mn-lt"/>
              </a:rPr>
              <a:t>of </a:t>
            </a:r>
            <a:r>
              <a:rPr lang="en-IN" sz="3600" b="1" dirty="0" smtClean="0">
                <a:solidFill>
                  <a:srgbClr val="660066"/>
                </a:solidFill>
                <a:latin typeface="+mn-lt"/>
              </a:rPr>
              <a:t>EVMs &amp; VVPATs</a:t>
            </a:r>
            <a:endParaRPr lang="en-IN" sz="3600" dirty="0">
              <a:latin typeface="+mn-lt"/>
            </a:endParaRPr>
          </a:p>
        </p:txBody>
      </p:sp>
      <p:sp>
        <p:nvSpPr>
          <p:cNvPr id="4" name="Content Placeholder 3"/>
          <p:cNvSpPr>
            <a:spLocks noGrp="1"/>
          </p:cNvSpPr>
          <p:nvPr>
            <p:ph idx="1"/>
          </p:nvPr>
        </p:nvSpPr>
        <p:spPr>
          <a:xfrm>
            <a:off x="228600" y="914400"/>
            <a:ext cx="8686800" cy="5638800"/>
          </a:xfrm>
          <a:solidFill>
            <a:schemeClr val="accent4">
              <a:lumMod val="20000"/>
              <a:lumOff val="80000"/>
            </a:schemeClr>
          </a:solidFill>
        </p:spPr>
        <p:txBody>
          <a:bodyPr>
            <a:normAutofit fontScale="92500" lnSpcReduction="10000"/>
          </a:bodyPr>
          <a:lstStyle/>
          <a:p>
            <a:pPr algn="just"/>
            <a:r>
              <a:rPr lang="en-IN" sz="2400" b="1" dirty="0" smtClean="0">
                <a:solidFill>
                  <a:srgbClr val="C00000"/>
                </a:solidFill>
                <a:latin typeface="Californian FB" pitchFamily="18" charset="0"/>
              </a:rPr>
              <a:t>Storage</a:t>
            </a:r>
            <a:r>
              <a:rPr lang="en-IN" sz="2400" b="1" dirty="0" smtClean="0">
                <a:solidFill>
                  <a:srgbClr val="7030A0"/>
                </a:solidFill>
                <a:latin typeface="Californian FB" pitchFamily="18" charset="0"/>
              </a:rPr>
              <a:t>-At newly constructed </a:t>
            </a:r>
            <a:r>
              <a:rPr lang="en-IN" sz="2400" b="1" dirty="0" err="1" smtClean="0">
                <a:solidFill>
                  <a:srgbClr val="7030A0"/>
                </a:solidFill>
                <a:latin typeface="Californian FB" pitchFamily="18" charset="0"/>
              </a:rPr>
              <a:t>Godowns</a:t>
            </a:r>
            <a:r>
              <a:rPr lang="en-IN" sz="2400" b="1" dirty="0" smtClean="0">
                <a:solidFill>
                  <a:srgbClr val="7030A0"/>
                </a:solidFill>
                <a:latin typeface="Californian FB" pitchFamily="18" charset="0"/>
              </a:rPr>
              <a:t> at District level/Sub district Level (</a:t>
            </a:r>
            <a:r>
              <a:rPr lang="en-IN" sz="2400" b="1" dirty="0">
                <a:solidFill>
                  <a:srgbClr val="7030A0"/>
                </a:solidFill>
                <a:latin typeface="Californian FB" pitchFamily="18" charset="0"/>
              </a:rPr>
              <a:t>S</a:t>
            </a:r>
            <a:r>
              <a:rPr lang="en-IN" sz="2400" b="1" dirty="0" smtClean="0">
                <a:solidFill>
                  <a:srgbClr val="7030A0"/>
                </a:solidFill>
                <a:latin typeface="Californian FB" pitchFamily="18" charset="0"/>
              </a:rPr>
              <a:t>ingle entry/exit, damp-proof, Vacuum Cleaner, Fire extinguisher &amp; Fire Alarm, Exhaust Fan, CCTV &amp; DVR</a:t>
            </a:r>
          </a:p>
          <a:p>
            <a:pPr algn="just"/>
            <a:r>
              <a:rPr lang="en-IN" sz="2400" b="1" dirty="0" smtClean="0">
                <a:solidFill>
                  <a:srgbClr val="C00000"/>
                </a:solidFill>
                <a:latin typeface="Californian FB" pitchFamily="18" charset="0"/>
              </a:rPr>
              <a:t>Security</a:t>
            </a:r>
            <a:r>
              <a:rPr lang="en-IN" sz="2400" b="1" dirty="0" smtClean="0">
                <a:solidFill>
                  <a:srgbClr val="0070C0"/>
                </a:solidFill>
                <a:latin typeface="Californian FB" pitchFamily="18" charset="0"/>
              </a:rPr>
              <a:t> </a:t>
            </a:r>
            <a:r>
              <a:rPr lang="en-IN" sz="2400" b="1" dirty="0" smtClean="0">
                <a:solidFill>
                  <a:srgbClr val="7030A0"/>
                </a:solidFill>
                <a:latin typeface="Californian FB" pitchFamily="18" charset="0"/>
              </a:rPr>
              <a:t>– From ½ Section Armed Police ( Normal Period) - 1 Sec. (FLC onwards) -1 Platoon [CAPF + State Armed] ( Poll day onwards till Counting), Counting time-3 Layered Security</a:t>
            </a:r>
          </a:p>
          <a:p>
            <a:pPr algn="just"/>
            <a:r>
              <a:rPr lang="en-US" sz="2400" b="1" dirty="0" smtClean="0">
                <a:solidFill>
                  <a:srgbClr val="7030A0"/>
                </a:solidFill>
                <a:latin typeface="Californian FB" pitchFamily="18" charset="0"/>
              </a:rPr>
              <a:t>No </a:t>
            </a:r>
            <a:r>
              <a:rPr lang="en-US" sz="2400" b="1" dirty="0">
                <a:solidFill>
                  <a:srgbClr val="7030A0"/>
                </a:solidFill>
                <a:latin typeface="Californian FB" pitchFamily="18" charset="0"/>
              </a:rPr>
              <a:t>opening of Warehouse/Strong Room in case it is involved in any </a:t>
            </a:r>
            <a:r>
              <a:rPr lang="en-US" sz="2400" b="1" dirty="0">
                <a:solidFill>
                  <a:srgbClr val="C00000"/>
                </a:solidFill>
                <a:latin typeface="Californian FB" pitchFamily="18" charset="0"/>
              </a:rPr>
              <a:t>Election </a:t>
            </a:r>
            <a:r>
              <a:rPr lang="en-US" sz="2400" b="1" dirty="0" smtClean="0">
                <a:solidFill>
                  <a:srgbClr val="C00000"/>
                </a:solidFill>
                <a:latin typeface="Californian FB" pitchFamily="18" charset="0"/>
              </a:rPr>
              <a:t>Petition </a:t>
            </a:r>
            <a:r>
              <a:rPr lang="en-US" sz="2400" b="1" dirty="0">
                <a:solidFill>
                  <a:srgbClr val="7030A0"/>
                </a:solidFill>
                <a:latin typeface="Californian FB" pitchFamily="18" charset="0"/>
              </a:rPr>
              <a:t>or court  cases</a:t>
            </a:r>
            <a:r>
              <a:rPr lang="en-US" sz="2400" b="1" dirty="0" smtClean="0">
                <a:solidFill>
                  <a:srgbClr val="7030A0"/>
                </a:solidFill>
                <a:latin typeface="Californian FB" pitchFamily="18" charset="0"/>
              </a:rPr>
              <a:t>.</a:t>
            </a:r>
          </a:p>
          <a:p>
            <a:pPr algn="just"/>
            <a:r>
              <a:rPr lang="en-US" sz="2400" b="1" dirty="0" smtClean="0">
                <a:solidFill>
                  <a:srgbClr val="C00000"/>
                </a:solidFill>
                <a:latin typeface="Californian FB" pitchFamily="18" charset="0"/>
              </a:rPr>
              <a:t>Double Lock </a:t>
            </a:r>
            <a:r>
              <a:rPr lang="en-US" sz="2400" b="1" dirty="0" smtClean="0">
                <a:solidFill>
                  <a:srgbClr val="7030A0"/>
                </a:solidFill>
                <a:latin typeface="Californian FB" pitchFamily="18" charset="0"/>
              </a:rPr>
              <a:t>System : Non Election Period -  With DEO &amp; Dy. DEO, During Election – With R.O. &amp; A.R.O.</a:t>
            </a:r>
          </a:p>
          <a:p>
            <a:pPr algn="just"/>
            <a:r>
              <a:rPr lang="en-US" sz="2400" b="1" dirty="0" smtClean="0">
                <a:solidFill>
                  <a:srgbClr val="C00000"/>
                </a:solidFill>
                <a:latin typeface="Californian FB" pitchFamily="18" charset="0"/>
              </a:rPr>
              <a:t>Separation of Storage </a:t>
            </a:r>
            <a:r>
              <a:rPr lang="en-US" sz="2400" b="1" dirty="0" smtClean="0">
                <a:solidFill>
                  <a:srgbClr val="0070C0"/>
                </a:solidFill>
                <a:latin typeface="Californian FB" pitchFamily="18" charset="0"/>
              </a:rPr>
              <a:t>: </a:t>
            </a:r>
            <a:r>
              <a:rPr lang="en-US" sz="2400" b="1" dirty="0" smtClean="0">
                <a:solidFill>
                  <a:srgbClr val="7030A0"/>
                </a:solidFill>
                <a:latin typeface="Californian FB" pitchFamily="18" charset="0"/>
              </a:rPr>
              <a:t>EVMs pertaining to </a:t>
            </a:r>
            <a:r>
              <a:rPr lang="en-US" sz="2400" b="1" dirty="0" err="1" smtClean="0">
                <a:solidFill>
                  <a:srgbClr val="7030A0"/>
                </a:solidFill>
                <a:latin typeface="Californian FB" pitchFamily="18" charset="0"/>
              </a:rPr>
              <a:t>Trg</a:t>
            </a:r>
            <a:r>
              <a:rPr lang="en-US" sz="2400" b="1" dirty="0" smtClean="0">
                <a:solidFill>
                  <a:srgbClr val="7030A0"/>
                </a:solidFill>
                <a:latin typeface="Californian FB" pitchFamily="18" charset="0"/>
              </a:rPr>
              <a:t>. &amp; Awareness, Reserve</a:t>
            </a:r>
            <a:r>
              <a:rPr lang="en-US" sz="2400" b="1" dirty="0" smtClean="0">
                <a:solidFill>
                  <a:srgbClr val="7030A0"/>
                </a:solidFill>
                <a:latin typeface="Californian FB" pitchFamily="18" charset="0"/>
              </a:rPr>
              <a:t>, FLC reject,  </a:t>
            </a:r>
            <a:r>
              <a:rPr lang="en-US" sz="2400" b="1" dirty="0" smtClean="0">
                <a:solidFill>
                  <a:srgbClr val="7030A0"/>
                </a:solidFill>
                <a:latin typeface="Californian FB" pitchFamily="18" charset="0"/>
              </a:rPr>
              <a:t>different </a:t>
            </a:r>
            <a:r>
              <a:rPr lang="en-US" sz="2400" b="1" dirty="0" smtClean="0">
                <a:solidFill>
                  <a:srgbClr val="7030A0"/>
                </a:solidFill>
                <a:latin typeface="Californian FB" pitchFamily="18" charset="0"/>
              </a:rPr>
              <a:t>A.Cs / A.Ss </a:t>
            </a:r>
            <a:r>
              <a:rPr lang="en-US" sz="2400" b="1" dirty="0" smtClean="0">
                <a:solidFill>
                  <a:srgbClr val="7030A0"/>
                </a:solidFill>
                <a:latin typeface="Californian FB" pitchFamily="18" charset="0"/>
              </a:rPr>
              <a:t>are stored separately in different rooms. Further, after Poll depending upon A,B,C,D, categorization EVMs are stored in separate Strong rooms</a:t>
            </a:r>
          </a:p>
          <a:p>
            <a:pPr algn="just"/>
            <a:r>
              <a:rPr lang="en-US" sz="2400" b="1" dirty="0">
                <a:solidFill>
                  <a:srgbClr val="C00000"/>
                </a:solidFill>
                <a:latin typeface="Californian FB" pitchFamily="18" charset="0"/>
              </a:rPr>
              <a:t>Protocol during Transport </a:t>
            </a:r>
            <a:r>
              <a:rPr lang="en-US" sz="2800" b="1" dirty="0">
                <a:solidFill>
                  <a:srgbClr val="7030A0"/>
                </a:solidFill>
                <a:latin typeface="Californian FB" pitchFamily="18" charset="0"/>
              </a:rPr>
              <a:t>: </a:t>
            </a:r>
            <a:r>
              <a:rPr lang="en-US" sz="2400" b="1" dirty="0">
                <a:solidFill>
                  <a:srgbClr val="7030A0"/>
                </a:solidFill>
                <a:latin typeface="Californian FB" pitchFamily="18" charset="0"/>
              </a:rPr>
              <a:t>Hard Top Covered, GPS installed Containers are used for Intra-Dist., Inter-Dist., Inter-Sate Transportation of EVMs &amp; VVPATs</a:t>
            </a:r>
          </a:p>
          <a:p>
            <a:pPr algn="just"/>
            <a:endParaRPr lang="en-US" dirty="0" smtClean="0">
              <a:solidFill>
                <a:srgbClr val="0070C0"/>
              </a:solidFill>
            </a:endParaRPr>
          </a:p>
          <a:p>
            <a:pPr algn="just"/>
            <a:endParaRPr lang="en-US" dirty="0" smtClean="0">
              <a:solidFill>
                <a:srgbClr val="0070C0"/>
              </a:solidFill>
            </a:endParaRPr>
          </a:p>
          <a:p>
            <a:pPr algn="just"/>
            <a:endParaRPr lang="en-US" dirty="0">
              <a:solidFill>
                <a:srgbClr val="002060"/>
              </a:solidFill>
              <a:latin typeface="Californian FB" pitchFamily="18" charset="0"/>
            </a:endParaRPr>
          </a:p>
          <a:p>
            <a:pPr algn="just"/>
            <a:endParaRPr lang="en-US" dirty="0">
              <a:latin typeface="Californian FB" pitchFamily="18" charset="0"/>
            </a:endParaRPr>
          </a:p>
          <a:p>
            <a:pPr algn="just"/>
            <a:endParaRPr lang="en-IN" dirty="0" smtClean="0">
              <a:latin typeface="Californian FB" pitchFamily="18" charset="0"/>
            </a:endParaRPr>
          </a:p>
          <a:p>
            <a:pPr algn="just"/>
            <a:endParaRPr lang="en-IN" dirty="0">
              <a:latin typeface="Californian FB" pitchFamily="18" charset="0"/>
            </a:endParaRPr>
          </a:p>
        </p:txBody>
      </p:sp>
    </p:spTree>
    <p:extLst>
      <p:ext uri="{BB962C8B-B14F-4D97-AF65-F5344CB8AC3E}">
        <p14:creationId xmlns:p14="http://schemas.microsoft.com/office/powerpoint/2010/main" val="3304164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
            <a:ext cx="8305800" cy="685800"/>
          </a:xfrm>
        </p:spPr>
        <p:txBody>
          <a:bodyPr>
            <a:normAutofit fontScale="90000"/>
          </a:bodyPr>
          <a:lstStyle/>
          <a:p>
            <a:pPr algn="ctr"/>
            <a:r>
              <a:rPr lang="en-IN" sz="3600" b="1" dirty="0" smtClean="0">
                <a:solidFill>
                  <a:srgbClr val="660066"/>
                </a:solidFill>
                <a:latin typeface="+mn-lt"/>
              </a:rPr>
              <a:t>Storage &amp; Safety of EVMs &amp; VVPATs</a:t>
            </a:r>
            <a:br>
              <a:rPr lang="en-IN" sz="3600" b="1" dirty="0" smtClean="0">
                <a:solidFill>
                  <a:srgbClr val="660066"/>
                </a:solidFill>
                <a:latin typeface="+mn-lt"/>
              </a:rPr>
            </a:br>
            <a:r>
              <a:rPr lang="en-IN" sz="2400" b="1" dirty="0" smtClean="0">
                <a:solidFill>
                  <a:srgbClr val="C00000"/>
                </a:solidFill>
                <a:latin typeface="+mn-lt"/>
                <a:cs typeface="Arial" pitchFamily="34" charset="0"/>
              </a:rPr>
              <a:t>(Standard </a:t>
            </a:r>
            <a:r>
              <a:rPr lang="en-US" sz="2400" b="1" dirty="0" smtClean="0">
                <a:solidFill>
                  <a:srgbClr val="C00000"/>
                </a:solidFill>
                <a:latin typeface="+mn-lt"/>
                <a:cs typeface="Arial" pitchFamily="34" charset="0"/>
              </a:rPr>
              <a:t>Protocol for Opening of Warehouse  / Strong Room)</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fld id="{53F8A845-734A-430F-B285-AD7494B0220E}" type="slidenum">
              <a:rPr lang="en-US" sz="1200" smtClean="0">
                <a:solidFill>
                  <a:srgbClr val="FFFFFF"/>
                </a:solidFill>
                <a:latin typeface="Roboto Condensed"/>
                <a:cs typeface="Roboto Condensed"/>
                <a:sym typeface="Roboto Condensed"/>
              </a:rPr>
              <a:pPr eaLnBrk="1" hangingPunct="1"/>
              <a:t>18</a:t>
            </a:fld>
            <a:endParaRPr lang="en-US" sz="1200" smtClean="0">
              <a:solidFill>
                <a:srgbClr val="FFFFFF"/>
              </a:solidFill>
              <a:latin typeface="Roboto Condensed"/>
              <a:cs typeface="Roboto Condensed"/>
              <a:sym typeface="Roboto Condensed"/>
            </a:endParaRPr>
          </a:p>
        </p:txBody>
      </p:sp>
      <p:sp>
        <p:nvSpPr>
          <p:cNvPr id="16388" name="Rectangle 3"/>
          <p:cNvSpPr>
            <a:spLocks noChangeArrowheads="1"/>
          </p:cNvSpPr>
          <p:nvPr/>
        </p:nvSpPr>
        <p:spPr bwMode="auto">
          <a:xfrm>
            <a:off x="381000" y="1066801"/>
            <a:ext cx="8458200" cy="5632311"/>
          </a:xfrm>
          <a:prstGeom prst="rect">
            <a:avLst/>
          </a:prstGeom>
          <a:solidFill>
            <a:srgbClr val="FCEEF9"/>
          </a:solidFill>
          <a:ln w="9525">
            <a:noFill/>
            <a:miter lim="800000"/>
            <a:headEnd/>
            <a:tailEnd/>
          </a:ln>
        </p:spPr>
        <p:txBody>
          <a:bodyPr wrap="square">
            <a:spAutoFit/>
          </a:bodyPr>
          <a:lstStyle/>
          <a:p>
            <a:pPr marL="285750" indent="-285750" algn="just">
              <a:buFont typeface="Arial" pitchFamily="34" charset="0"/>
              <a:buChar char="•"/>
              <a:defRPr/>
            </a:pPr>
            <a:endParaRPr lang="en-US" sz="2000" b="1" dirty="0" smtClean="0">
              <a:solidFill>
                <a:srgbClr val="FF0000"/>
              </a:solidFill>
              <a:latin typeface="Californian FB" pitchFamily="18" charset="0"/>
            </a:endParaRPr>
          </a:p>
          <a:p>
            <a:pPr marL="285750" indent="-285750" algn="just">
              <a:buFont typeface="Arial" pitchFamily="34" charset="0"/>
              <a:buChar char="•"/>
              <a:defRPr/>
            </a:pPr>
            <a:r>
              <a:rPr lang="en-US" b="1" dirty="0" smtClean="0">
                <a:solidFill>
                  <a:srgbClr val="FF0000"/>
                </a:solidFill>
                <a:latin typeface="Californian FB" pitchFamily="18" charset="0"/>
              </a:rPr>
              <a:t>Virtual Stock : </a:t>
            </a:r>
            <a:r>
              <a:rPr lang="en-US" b="1" dirty="0" smtClean="0">
                <a:solidFill>
                  <a:srgbClr val="0070C0"/>
                </a:solidFill>
                <a:latin typeface="Californian FB" pitchFamily="18" charset="0"/>
              </a:rPr>
              <a:t>A Pan Indian Virtual stock of EVMs and VVPATs is maintained through E.M.S. ( earlier ETS)</a:t>
            </a:r>
          </a:p>
          <a:p>
            <a:pPr marL="285750" indent="-285750" algn="just">
              <a:buFont typeface="Arial" pitchFamily="34" charset="0"/>
              <a:buChar char="•"/>
              <a:defRPr/>
            </a:pPr>
            <a:r>
              <a:rPr lang="en-US" b="1" dirty="0" smtClean="0">
                <a:solidFill>
                  <a:srgbClr val="FF0000"/>
                </a:solidFill>
                <a:latin typeface="Californian FB" pitchFamily="18" charset="0"/>
              </a:rPr>
              <a:t>Master </a:t>
            </a:r>
            <a:r>
              <a:rPr lang="en-US" b="1" dirty="0">
                <a:solidFill>
                  <a:srgbClr val="FF0000"/>
                </a:solidFill>
                <a:latin typeface="Californian FB" pitchFamily="18" charset="0"/>
              </a:rPr>
              <a:t>Stock Register </a:t>
            </a:r>
            <a:r>
              <a:rPr lang="en-US" b="1" dirty="0">
                <a:solidFill>
                  <a:srgbClr val="0070C0"/>
                </a:solidFill>
                <a:latin typeface="Californian FB" pitchFamily="18" charset="0"/>
              </a:rPr>
              <a:t>(MSR) of EVMs/VVPATs district  wise </a:t>
            </a:r>
            <a:r>
              <a:rPr lang="en-US" b="1" dirty="0" smtClean="0">
                <a:solidFill>
                  <a:srgbClr val="0070C0"/>
                </a:solidFill>
                <a:latin typeface="Californian FB" pitchFamily="18" charset="0"/>
              </a:rPr>
              <a:t>are maintained.</a:t>
            </a:r>
          </a:p>
          <a:p>
            <a:pPr marL="285750" indent="-285750" algn="just">
              <a:buFont typeface="Arial" pitchFamily="34" charset="0"/>
              <a:buChar char="•"/>
              <a:defRPr/>
            </a:pPr>
            <a:r>
              <a:rPr lang="en-US" b="1" dirty="0" smtClean="0">
                <a:solidFill>
                  <a:srgbClr val="FF0000"/>
                </a:solidFill>
                <a:latin typeface="Californian FB" pitchFamily="18" charset="0"/>
              </a:rPr>
              <a:t>Inspection &amp; Reporting </a:t>
            </a:r>
            <a:r>
              <a:rPr lang="en-US" b="1" dirty="0" smtClean="0">
                <a:solidFill>
                  <a:srgbClr val="0070C0"/>
                </a:solidFill>
                <a:latin typeface="Californian FB" pitchFamily="18" charset="0"/>
              </a:rPr>
              <a:t>: Monthly / Quarterly Inspections by DEOs and Reporting to ECI through CEO. </a:t>
            </a:r>
          </a:p>
          <a:p>
            <a:pPr marL="285750" indent="-285750" algn="just">
              <a:buFont typeface="Arial" pitchFamily="34" charset="0"/>
              <a:buChar char="•"/>
              <a:defRPr/>
            </a:pPr>
            <a:r>
              <a:rPr lang="en-US" b="1" dirty="0" smtClean="0">
                <a:solidFill>
                  <a:srgbClr val="FF0000"/>
                </a:solidFill>
                <a:latin typeface="Californian FB" pitchFamily="18" charset="0"/>
              </a:rPr>
              <a:t>Presence of Political Parties </a:t>
            </a:r>
            <a:r>
              <a:rPr lang="en-US" b="1" dirty="0" smtClean="0">
                <a:solidFill>
                  <a:srgbClr val="0070C0"/>
                </a:solidFill>
                <a:latin typeface="Californian FB" pitchFamily="18" charset="0"/>
              </a:rPr>
              <a:t>: During Opening &amp; closing / F.L.C. / 1</a:t>
            </a:r>
            <a:r>
              <a:rPr lang="en-US" b="1" baseline="30000" dirty="0" smtClean="0">
                <a:solidFill>
                  <a:srgbClr val="0070C0"/>
                </a:solidFill>
                <a:latin typeface="Californian FB" pitchFamily="18" charset="0"/>
              </a:rPr>
              <a:t>st</a:t>
            </a:r>
            <a:r>
              <a:rPr lang="en-US" b="1" dirty="0" smtClean="0">
                <a:solidFill>
                  <a:srgbClr val="0070C0"/>
                </a:solidFill>
                <a:latin typeface="Californian FB" pitchFamily="18" charset="0"/>
              </a:rPr>
              <a:t> Randomization</a:t>
            </a:r>
          </a:p>
          <a:p>
            <a:pPr marL="285750" indent="-285750" algn="just">
              <a:buFont typeface="Arial" pitchFamily="34" charset="0"/>
              <a:buChar char="•"/>
              <a:defRPr/>
            </a:pPr>
            <a:r>
              <a:rPr lang="en-US" b="1" dirty="0" smtClean="0">
                <a:solidFill>
                  <a:srgbClr val="FF0000"/>
                </a:solidFill>
                <a:latin typeface="Californian FB" pitchFamily="18" charset="0"/>
              </a:rPr>
              <a:t>Presence of Contesting Candidates / their Agents</a:t>
            </a:r>
            <a:r>
              <a:rPr lang="en-US" b="1" dirty="0" smtClean="0">
                <a:solidFill>
                  <a:srgbClr val="0070C0"/>
                </a:solidFill>
                <a:latin typeface="Californian FB" pitchFamily="18" charset="0"/>
              </a:rPr>
              <a:t> : During 2nd Randomization / Commissioning of EVMs/ Polling Day/ Storage till Counting day / Counting Day/ Transportation after Counting &amp; during lodging in DEO’s strong room</a:t>
            </a:r>
          </a:p>
          <a:p>
            <a:pPr marL="285750" indent="-285750" algn="just">
              <a:defRPr/>
            </a:pPr>
            <a:endParaRPr lang="en-US" b="1" dirty="0" smtClean="0">
              <a:solidFill>
                <a:srgbClr val="0070C0"/>
              </a:solidFill>
              <a:latin typeface="Californian FB" pitchFamily="18" charset="0"/>
            </a:endParaRPr>
          </a:p>
          <a:p>
            <a:pPr marL="285750" indent="-285750" algn="just">
              <a:buFont typeface="Arial" pitchFamily="34" charset="0"/>
              <a:buChar char="•"/>
              <a:defRPr/>
            </a:pPr>
            <a:r>
              <a:rPr lang="en-IN" b="1" dirty="0" smtClean="0">
                <a:solidFill>
                  <a:srgbClr val="FF0000"/>
                </a:solidFill>
                <a:latin typeface="Californian FB" pitchFamily="18" charset="0"/>
              </a:rPr>
              <a:t>Videography</a:t>
            </a:r>
            <a:r>
              <a:rPr lang="en-IN" b="1" dirty="0" smtClean="0">
                <a:solidFill>
                  <a:srgbClr val="7030A0"/>
                </a:solidFill>
                <a:latin typeface="Californian FB" pitchFamily="18" charset="0"/>
              </a:rPr>
              <a:t> </a:t>
            </a:r>
            <a:r>
              <a:rPr lang="en-IN" b="1" dirty="0" smtClean="0">
                <a:solidFill>
                  <a:srgbClr val="0070C0"/>
                </a:solidFill>
                <a:latin typeface="Californian FB" pitchFamily="18" charset="0"/>
              </a:rPr>
              <a:t>for every</a:t>
            </a:r>
            <a:r>
              <a:rPr lang="en-IN" b="1" dirty="0" smtClean="0">
                <a:solidFill>
                  <a:srgbClr val="0070C0"/>
                </a:solidFill>
                <a:latin typeface="Californian FB" pitchFamily="18" charset="0"/>
              </a:rPr>
              <a:t>  </a:t>
            </a:r>
            <a:r>
              <a:rPr lang="en-IN" b="1" dirty="0" smtClean="0">
                <a:solidFill>
                  <a:srgbClr val="0070C0"/>
                </a:solidFill>
                <a:latin typeface="Californian FB" pitchFamily="18" charset="0"/>
              </a:rPr>
              <a:t>Opening &amp; </a:t>
            </a:r>
            <a:r>
              <a:rPr lang="en-IN" b="1" dirty="0" smtClean="0">
                <a:solidFill>
                  <a:srgbClr val="0070C0"/>
                </a:solidFill>
                <a:latin typeface="Californian FB" pitchFamily="18" charset="0"/>
              </a:rPr>
              <a:t>Closing of ware house / strong room</a:t>
            </a:r>
            <a:endParaRPr lang="en-IN" b="1" dirty="0" smtClean="0">
              <a:solidFill>
                <a:srgbClr val="0070C0"/>
              </a:solidFill>
              <a:latin typeface="Californian FB" pitchFamily="18" charset="0"/>
            </a:endParaRPr>
          </a:p>
          <a:p>
            <a:pPr marL="285750" indent="-285750" algn="just">
              <a:defRPr/>
            </a:pPr>
            <a:endParaRPr lang="en-US" b="1" dirty="0" smtClean="0">
              <a:solidFill>
                <a:srgbClr val="0070C0"/>
              </a:solidFill>
              <a:latin typeface="Californian FB" pitchFamily="18" charset="0"/>
            </a:endParaRPr>
          </a:p>
          <a:p>
            <a:pPr marL="285750" indent="-285750" algn="just">
              <a:buFont typeface="Arial" pitchFamily="34" charset="0"/>
              <a:buChar char="•"/>
              <a:defRPr/>
            </a:pPr>
            <a:r>
              <a:rPr lang="en-US" b="1" dirty="0">
                <a:solidFill>
                  <a:srgbClr val="FF0000"/>
                </a:solidFill>
                <a:latin typeface="Californian FB" pitchFamily="18" charset="0"/>
              </a:rPr>
              <a:t>In exigency </a:t>
            </a:r>
            <a:r>
              <a:rPr lang="en-US" b="1" dirty="0">
                <a:solidFill>
                  <a:srgbClr val="0070C0"/>
                </a:solidFill>
                <a:latin typeface="Californian FB" pitchFamily="18" charset="0"/>
              </a:rPr>
              <a:t>like flood, </a:t>
            </a:r>
            <a:r>
              <a:rPr lang="en-US" b="1" dirty="0" smtClean="0">
                <a:solidFill>
                  <a:srgbClr val="0070C0"/>
                </a:solidFill>
                <a:latin typeface="Californian FB" pitchFamily="18" charset="0"/>
              </a:rPr>
              <a:t>fire </a:t>
            </a:r>
            <a:r>
              <a:rPr lang="en-US" b="1" dirty="0">
                <a:solidFill>
                  <a:srgbClr val="0070C0"/>
                </a:solidFill>
                <a:latin typeface="Californian FB" pitchFamily="18" charset="0"/>
              </a:rPr>
              <a:t>etc. </a:t>
            </a:r>
            <a:r>
              <a:rPr lang="en-US" b="1" dirty="0" smtClean="0">
                <a:solidFill>
                  <a:srgbClr val="0070C0"/>
                </a:solidFill>
                <a:latin typeface="Californian FB" pitchFamily="18" charset="0"/>
              </a:rPr>
              <a:t>- shifting </a:t>
            </a:r>
            <a:r>
              <a:rPr lang="en-US" b="1" dirty="0">
                <a:solidFill>
                  <a:srgbClr val="0070C0"/>
                </a:solidFill>
                <a:latin typeface="Californian FB" pitchFamily="18" charset="0"/>
              </a:rPr>
              <a:t>of EVMs/VVPATs is allowed by the Commission, but DEO has to intimate to CEO on same  day, CEO to inform ECI with justification</a:t>
            </a:r>
          </a:p>
          <a:p>
            <a:pPr marL="285750" indent="-285750" algn="just">
              <a:buFont typeface="Arial" pitchFamily="34" charset="0"/>
              <a:buChar char="•"/>
              <a:defRPr/>
            </a:pPr>
            <a:endParaRPr lang="en-US" b="1" dirty="0" smtClean="0">
              <a:solidFill>
                <a:srgbClr val="0070C0"/>
              </a:solidFill>
            </a:endParaRPr>
          </a:p>
          <a:p>
            <a:pPr marL="285750" indent="-285750" algn="just">
              <a:buFont typeface="Arial" pitchFamily="34" charset="0"/>
              <a:buChar char="•"/>
              <a:defRPr/>
            </a:pPr>
            <a:endParaRPr lang="en-US" sz="1600" b="1" dirty="0">
              <a:solidFill>
                <a:srgbClr val="002060"/>
              </a:solidFill>
            </a:endParaRPr>
          </a:p>
          <a:p>
            <a:pPr algn="just">
              <a:defRPr/>
            </a:pPr>
            <a:endParaRPr lang="en-US" b="1" i="1" dirty="0">
              <a:solidFill>
                <a:srgbClr val="C00000"/>
              </a:solidFill>
            </a:endParaRPr>
          </a:p>
        </p:txBody>
      </p:sp>
    </p:spTree>
    <p:extLst>
      <p:ext uri="{BB962C8B-B14F-4D97-AF65-F5344CB8AC3E}">
        <p14:creationId xmlns:p14="http://schemas.microsoft.com/office/powerpoint/2010/main" val="2570805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762000"/>
          </a:xfrm>
        </p:spPr>
        <p:txBody>
          <a:bodyPr/>
          <a:lstStyle/>
          <a:p>
            <a:pPr algn="ctr"/>
            <a:r>
              <a:rPr lang="en-US" sz="5400" dirty="0" smtClean="0">
                <a:solidFill>
                  <a:srgbClr val="FFFF00"/>
                </a:solidFill>
                <a:latin typeface="+mn-lt"/>
              </a:rPr>
              <a:t>First Level Checking</a:t>
            </a:r>
            <a:endParaRPr lang="en-IN" sz="5400" dirty="0">
              <a:solidFill>
                <a:srgbClr val="FFFF00"/>
              </a:solidFill>
              <a:latin typeface="+mn-lt"/>
            </a:endParaRPr>
          </a:p>
        </p:txBody>
      </p:sp>
      <p:sp>
        <p:nvSpPr>
          <p:cNvPr id="4" name="Text Placeholder 3"/>
          <p:cNvSpPr>
            <a:spLocks noGrp="1"/>
          </p:cNvSpPr>
          <p:nvPr>
            <p:ph type="body" idx="1"/>
          </p:nvPr>
        </p:nvSpPr>
        <p:spPr>
          <a:xfrm>
            <a:off x="304800" y="762000"/>
            <a:ext cx="8534400" cy="5943600"/>
          </a:xfrm>
          <a:solidFill>
            <a:schemeClr val="accent1">
              <a:lumMod val="50000"/>
            </a:schemeClr>
          </a:solidFill>
        </p:spPr>
        <p:txBody>
          <a:bodyPr>
            <a:noAutofit/>
          </a:bodyPr>
          <a:lstStyle/>
          <a:p>
            <a:pPr algn="just">
              <a:lnSpc>
                <a:spcPct val="120000"/>
              </a:lnSpc>
            </a:pPr>
            <a:r>
              <a:rPr lang="en-US" sz="1800" b="1" dirty="0">
                <a:solidFill>
                  <a:srgbClr val="FFFF00"/>
                </a:solidFill>
                <a:ea typeface="Roboto Condensed"/>
                <a:cs typeface="Roboto Condensed"/>
              </a:rPr>
              <a:t>Planning &amp; Schedule </a:t>
            </a:r>
            <a:r>
              <a:rPr lang="en-US" sz="1600" b="1" dirty="0" smtClean="0">
                <a:solidFill>
                  <a:srgbClr val="FFFF00"/>
                </a:solidFill>
              </a:rPr>
              <a:t>:</a:t>
            </a:r>
          </a:p>
          <a:p>
            <a:pPr marL="285750" indent="-285750" algn="just">
              <a:lnSpc>
                <a:spcPct val="120000"/>
              </a:lnSpc>
              <a:buFont typeface="Courier New" pitchFamily="49" charset="0"/>
              <a:buChar char="o"/>
            </a:pPr>
            <a:r>
              <a:rPr lang="en-US" sz="1600" b="1" dirty="0" smtClean="0">
                <a:ea typeface="Roboto Condensed"/>
                <a:cs typeface="Roboto Condensed"/>
              </a:rPr>
              <a:t>CEO/DEO </a:t>
            </a:r>
            <a:r>
              <a:rPr lang="en-US" sz="1600" b="1" dirty="0">
                <a:ea typeface="Roboto Condensed"/>
                <a:cs typeface="Roboto Condensed"/>
              </a:rPr>
              <a:t>to finalize schedule after consultation with </a:t>
            </a:r>
            <a:r>
              <a:rPr lang="en-US" sz="1600" b="1" dirty="0" smtClean="0">
                <a:ea typeface="Roboto Condensed"/>
                <a:cs typeface="Roboto Condensed"/>
              </a:rPr>
              <a:t>BEL/ECIL</a:t>
            </a:r>
            <a:endParaRPr lang="en-US" sz="1600" b="1" dirty="0">
              <a:solidFill>
                <a:srgbClr val="FFFF00"/>
              </a:solidFill>
            </a:endParaRPr>
          </a:p>
          <a:p>
            <a:pPr marL="285750" indent="-285750" algn="just">
              <a:lnSpc>
                <a:spcPct val="120000"/>
              </a:lnSpc>
              <a:buFont typeface="Courier New" pitchFamily="49" charset="0"/>
              <a:buChar char="o"/>
            </a:pPr>
            <a:r>
              <a:rPr lang="en-US" sz="1600" b="1" dirty="0" smtClean="0"/>
              <a:t>Bye </a:t>
            </a:r>
            <a:r>
              <a:rPr lang="en-US" sz="1600" b="1" dirty="0"/>
              <a:t>Elections - within 01 month of occurrence of vacancy </a:t>
            </a:r>
          </a:p>
          <a:p>
            <a:pPr algn="just">
              <a:lnSpc>
                <a:spcPct val="120000"/>
              </a:lnSpc>
              <a:buFont typeface="Courier New" pitchFamily="49" charset="0"/>
              <a:buChar char="o"/>
            </a:pPr>
            <a:r>
              <a:rPr lang="en-US" sz="1600" b="1" dirty="0" smtClean="0"/>
              <a:t>    G.E</a:t>
            </a:r>
            <a:r>
              <a:rPr lang="en-US" sz="1600" b="1" dirty="0"/>
              <a:t>.  to State Legislative Assembly – P-120  </a:t>
            </a:r>
            <a:r>
              <a:rPr lang="en-US" sz="1600" b="1" dirty="0" smtClean="0"/>
              <a:t>Days,</a:t>
            </a:r>
          </a:p>
          <a:p>
            <a:pPr algn="just">
              <a:lnSpc>
                <a:spcPct val="120000"/>
              </a:lnSpc>
            </a:pPr>
            <a:r>
              <a:rPr lang="en-US" sz="1600" b="1" dirty="0"/>
              <a:t> </a:t>
            </a:r>
            <a:r>
              <a:rPr lang="en-US" sz="1600" b="1" dirty="0" smtClean="0"/>
              <a:t>        G.E</a:t>
            </a:r>
            <a:r>
              <a:rPr lang="en-US" sz="1600" b="1" dirty="0"/>
              <a:t>. to </a:t>
            </a:r>
            <a:r>
              <a:rPr lang="en-US" sz="1600" b="1" dirty="0" err="1"/>
              <a:t>Lok</a:t>
            </a:r>
            <a:r>
              <a:rPr lang="en-US" sz="1600" b="1" dirty="0"/>
              <a:t> </a:t>
            </a:r>
            <a:r>
              <a:rPr lang="en-US" sz="1600" b="1" dirty="0" err="1"/>
              <a:t>Sabha</a:t>
            </a:r>
            <a:r>
              <a:rPr lang="en-US" sz="1600" b="1" dirty="0"/>
              <a:t> - P- 180 </a:t>
            </a:r>
            <a:r>
              <a:rPr lang="en-US" sz="1600" b="1" dirty="0" smtClean="0"/>
              <a:t>days</a:t>
            </a:r>
          </a:p>
          <a:p>
            <a:pPr algn="just">
              <a:lnSpc>
                <a:spcPct val="120000"/>
              </a:lnSpc>
              <a:buFont typeface="Courier New" pitchFamily="49" charset="0"/>
              <a:buChar char="o"/>
            </a:pPr>
            <a:r>
              <a:rPr lang="en-US" sz="1600" b="1" dirty="0" smtClean="0"/>
              <a:t>     FLC </a:t>
            </a:r>
            <a:r>
              <a:rPr lang="en-US" sz="1600" b="1" dirty="0"/>
              <a:t>– to be completed prior to the Issue of Notification for the Election</a:t>
            </a:r>
            <a:r>
              <a:rPr lang="en-US" sz="1600" b="1" dirty="0">
                <a:solidFill>
                  <a:srgbClr val="FFFF00"/>
                </a:solidFill>
              </a:rPr>
              <a:t> </a:t>
            </a:r>
          </a:p>
          <a:p>
            <a:pPr algn="just">
              <a:lnSpc>
                <a:spcPct val="120000"/>
              </a:lnSpc>
              <a:buFont typeface="Courier New" pitchFamily="49" charset="0"/>
              <a:buChar char="o"/>
            </a:pPr>
            <a:r>
              <a:rPr lang="en-IN" sz="1600" b="1" dirty="0" smtClean="0">
                <a:ea typeface="Roboto Condensed"/>
                <a:cs typeface="Roboto Condensed"/>
              </a:rPr>
              <a:t>     Ensure </a:t>
            </a:r>
            <a:r>
              <a:rPr lang="en-IN" sz="1600" b="1" dirty="0">
                <a:ea typeface="Roboto Condensed"/>
                <a:cs typeface="Roboto Condensed"/>
              </a:rPr>
              <a:t>presence of P</a:t>
            </a:r>
            <a:r>
              <a:rPr lang="en-IN" sz="1600" b="1" dirty="0" smtClean="0">
                <a:ea typeface="Roboto Condensed"/>
                <a:cs typeface="Roboto Condensed"/>
              </a:rPr>
              <a:t>olitical parties-Communicate  </a:t>
            </a:r>
            <a:r>
              <a:rPr lang="en-IN" sz="1600" b="1" dirty="0">
                <a:ea typeface="Roboto Condensed"/>
                <a:cs typeface="Roboto Condensed"/>
              </a:rPr>
              <a:t>them 2 days in </a:t>
            </a:r>
            <a:r>
              <a:rPr lang="en-IN" sz="1600" b="1" dirty="0" smtClean="0">
                <a:ea typeface="Roboto Condensed"/>
                <a:cs typeface="Roboto Condensed"/>
              </a:rPr>
              <a:t>advance</a:t>
            </a:r>
          </a:p>
          <a:p>
            <a:pPr algn="just">
              <a:lnSpc>
                <a:spcPct val="120000"/>
              </a:lnSpc>
              <a:buFont typeface="Courier New" pitchFamily="49" charset="0"/>
              <a:buChar char="o"/>
            </a:pPr>
            <a:r>
              <a:rPr lang="en-US" sz="1600" b="1" dirty="0" smtClean="0">
                <a:ea typeface="Roboto Condensed"/>
                <a:cs typeface="Roboto Condensed"/>
              </a:rPr>
              <a:t>     Timing </a:t>
            </a:r>
            <a:r>
              <a:rPr lang="en-US" sz="1600" b="1" dirty="0">
                <a:ea typeface="Roboto Condensed"/>
                <a:cs typeface="Roboto Condensed"/>
              </a:rPr>
              <a:t>-  9.00  a.m. to 7.00 p.m. ( including Holidays</a:t>
            </a:r>
            <a:r>
              <a:rPr lang="en-US" sz="1600" b="1" dirty="0" smtClean="0">
                <a:ea typeface="Roboto Condensed"/>
                <a:cs typeface="Roboto Condensed"/>
              </a:rPr>
              <a:t>)</a:t>
            </a:r>
          </a:p>
          <a:p>
            <a:pPr algn="just">
              <a:lnSpc>
                <a:spcPct val="120000"/>
              </a:lnSpc>
              <a:buFont typeface="Courier New" pitchFamily="49" charset="0"/>
              <a:buChar char="o"/>
            </a:pPr>
            <a:endParaRPr lang="en-US" sz="1600" b="1" dirty="0"/>
          </a:p>
          <a:p>
            <a:pPr algn="just"/>
            <a:r>
              <a:rPr lang="en-US" sz="1800" b="1" dirty="0">
                <a:solidFill>
                  <a:srgbClr val="FFFF00"/>
                </a:solidFill>
              </a:rPr>
              <a:t>Responsibility, Supervision &amp; Inspection </a:t>
            </a:r>
            <a:r>
              <a:rPr lang="en-US" sz="1800" b="1" dirty="0" smtClean="0">
                <a:solidFill>
                  <a:srgbClr val="FFFF00"/>
                </a:solidFill>
              </a:rPr>
              <a:t>:</a:t>
            </a:r>
          </a:p>
          <a:p>
            <a:pPr algn="just"/>
            <a:endParaRPr lang="en-US" sz="1600" dirty="0">
              <a:solidFill>
                <a:srgbClr val="FFFF00"/>
              </a:solidFill>
            </a:endParaRPr>
          </a:p>
          <a:p>
            <a:pPr algn="just">
              <a:lnSpc>
                <a:spcPct val="120000"/>
              </a:lnSpc>
              <a:buFont typeface="Courier New" pitchFamily="49" charset="0"/>
              <a:buChar char="o"/>
            </a:pPr>
            <a:r>
              <a:rPr lang="en-US" sz="1600" b="1" dirty="0" smtClean="0"/>
              <a:t>   DEO </a:t>
            </a:r>
            <a:r>
              <a:rPr lang="en-US" sz="1600" b="1" dirty="0"/>
              <a:t>– Responsible for </a:t>
            </a:r>
            <a:r>
              <a:rPr lang="en-US" sz="1600" b="1" dirty="0" smtClean="0"/>
              <a:t>over  all </a:t>
            </a:r>
            <a:r>
              <a:rPr lang="en-US" sz="1600" b="1" dirty="0"/>
              <a:t>FLC process. </a:t>
            </a:r>
          </a:p>
          <a:p>
            <a:pPr algn="just">
              <a:lnSpc>
                <a:spcPct val="120000"/>
              </a:lnSpc>
              <a:buFont typeface="Courier New" pitchFamily="49" charset="0"/>
              <a:buChar char="o"/>
            </a:pPr>
            <a:r>
              <a:rPr lang="en-US" sz="1600" b="1" dirty="0" smtClean="0"/>
              <a:t>   Addl</a:t>
            </a:r>
            <a:r>
              <a:rPr lang="en-US" sz="1600" b="1" dirty="0"/>
              <a:t>. DEO </a:t>
            </a:r>
            <a:r>
              <a:rPr lang="en-US" sz="1600" b="1" dirty="0" smtClean="0"/>
              <a:t>/ Dy. DEO </a:t>
            </a:r>
            <a:r>
              <a:rPr lang="en-US" sz="1600" b="1" dirty="0"/>
              <a:t>may be appointed as FLC supervisor</a:t>
            </a:r>
            <a:r>
              <a:rPr lang="en-US" sz="1600" b="1" dirty="0" smtClean="0"/>
              <a:t>.</a:t>
            </a:r>
          </a:p>
          <a:p>
            <a:pPr algn="just">
              <a:lnSpc>
                <a:spcPct val="120000"/>
              </a:lnSpc>
              <a:buFont typeface="Courier New" pitchFamily="49" charset="0"/>
              <a:buChar char="o"/>
            </a:pPr>
            <a:r>
              <a:rPr lang="en-US" sz="1600" b="1" dirty="0" smtClean="0"/>
              <a:t>   Daily inspection of Venue &amp; Process by DEO</a:t>
            </a:r>
          </a:p>
          <a:p>
            <a:pPr algn="just">
              <a:lnSpc>
                <a:spcPct val="120000"/>
              </a:lnSpc>
              <a:buFont typeface="Courier New" pitchFamily="49" charset="0"/>
              <a:buChar char="o"/>
            </a:pPr>
            <a:r>
              <a:rPr lang="en-US" sz="1600" b="1" dirty="0" smtClean="0"/>
              <a:t>   DEO/CEO to monitor through Web Cast/CCTV coverage</a:t>
            </a:r>
          </a:p>
          <a:p>
            <a:pPr algn="just">
              <a:buFont typeface="Wingdings" pitchFamily="2" charset="2"/>
              <a:buChar char="ü"/>
            </a:pPr>
            <a:endParaRPr lang="en-US" sz="800" b="1" dirty="0"/>
          </a:p>
          <a:p>
            <a:pPr algn="just"/>
            <a:r>
              <a:rPr lang="en-US" sz="700" b="1" dirty="0"/>
              <a:t> </a:t>
            </a:r>
          </a:p>
          <a:p>
            <a:endParaRPr lang="en-IN" sz="700" dirty="0"/>
          </a:p>
        </p:txBody>
      </p:sp>
    </p:spTree>
    <p:extLst>
      <p:ext uri="{BB962C8B-B14F-4D97-AF65-F5344CB8AC3E}">
        <p14:creationId xmlns:p14="http://schemas.microsoft.com/office/powerpoint/2010/main" val="314210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90600"/>
            <a:ext cx="2819400" cy="228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val 3"/>
          <p:cNvSpPr/>
          <p:nvPr/>
        </p:nvSpPr>
        <p:spPr>
          <a:xfrm>
            <a:off x="2514600" y="2590800"/>
            <a:ext cx="3505200" cy="30480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ounded Rectangle 4"/>
          <p:cNvSpPr/>
          <p:nvPr/>
        </p:nvSpPr>
        <p:spPr>
          <a:xfrm>
            <a:off x="5895470" y="4572000"/>
            <a:ext cx="3124200" cy="2133600"/>
          </a:xfrm>
          <a:prstGeom prst="roundRect">
            <a:avLst/>
          </a:prstGeom>
          <a:solidFill>
            <a:srgbClr val="FBEB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00" dirty="0" smtClean="0">
                <a:solidFill>
                  <a:schemeClr val="tx1"/>
                </a:solidFill>
              </a:rPr>
              <a:t>?</a:t>
            </a:r>
            <a:endParaRPr lang="en-IN" sz="88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38200"/>
            <a:ext cx="3276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757499"/>
            <a:ext cx="3152270" cy="265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Election\Pictures\69-690317_soldier-indian-army-hd-wallpapers-1080p-download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3125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lection\Pictures\Indianfarmerplowing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838200"/>
            <a:ext cx="3276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98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533400"/>
          </a:xfrm>
        </p:spPr>
        <p:txBody>
          <a:bodyPr/>
          <a:lstStyle/>
          <a:p>
            <a:pPr algn="ctr"/>
            <a:r>
              <a:rPr lang="en-US" dirty="0" smtClean="0">
                <a:solidFill>
                  <a:srgbClr val="FFFF00"/>
                </a:solidFill>
                <a:latin typeface="+mn-lt"/>
              </a:rPr>
              <a:t>First Level Checking</a:t>
            </a:r>
            <a:endParaRPr lang="en-IN" dirty="0">
              <a:solidFill>
                <a:srgbClr val="FFFF00"/>
              </a:solidFill>
              <a:latin typeface="+mn-lt"/>
            </a:endParaRPr>
          </a:p>
        </p:txBody>
      </p:sp>
      <p:sp>
        <p:nvSpPr>
          <p:cNvPr id="3" name="Text Placeholder 2"/>
          <p:cNvSpPr>
            <a:spLocks noGrp="1"/>
          </p:cNvSpPr>
          <p:nvPr>
            <p:ph type="body" idx="1"/>
          </p:nvPr>
        </p:nvSpPr>
        <p:spPr>
          <a:xfrm>
            <a:off x="228600" y="838200"/>
            <a:ext cx="8763000" cy="5791200"/>
          </a:xfrm>
          <a:solidFill>
            <a:schemeClr val="accent1">
              <a:lumMod val="50000"/>
            </a:schemeClr>
          </a:solidFill>
        </p:spPr>
        <p:txBody>
          <a:bodyPr>
            <a:normAutofit/>
          </a:bodyPr>
          <a:lstStyle/>
          <a:p>
            <a:pPr algn="just">
              <a:lnSpc>
                <a:spcPct val="120000"/>
              </a:lnSpc>
            </a:pPr>
            <a:endParaRPr lang="en-US" sz="2000" b="1" dirty="0" smtClean="0">
              <a:solidFill>
                <a:srgbClr val="FFFF00"/>
              </a:solidFill>
            </a:endParaRPr>
          </a:p>
          <a:p>
            <a:pPr algn="just">
              <a:lnSpc>
                <a:spcPct val="120000"/>
              </a:lnSpc>
            </a:pPr>
            <a:r>
              <a:rPr lang="en-US" sz="2000" b="1" dirty="0" smtClean="0">
                <a:solidFill>
                  <a:srgbClr val="FFFF00"/>
                </a:solidFill>
              </a:rPr>
              <a:t>Reporting :</a:t>
            </a:r>
            <a:endParaRPr lang="en-US" sz="2000" b="1" dirty="0">
              <a:solidFill>
                <a:srgbClr val="FFFF00"/>
              </a:solidFill>
            </a:endParaRPr>
          </a:p>
          <a:p>
            <a:pPr algn="just">
              <a:lnSpc>
                <a:spcPct val="120000"/>
              </a:lnSpc>
              <a:buFont typeface="Courier New" pitchFamily="49" charset="0"/>
              <a:buChar char="o"/>
            </a:pPr>
            <a:r>
              <a:rPr lang="en-US" sz="2000" b="1" dirty="0" smtClean="0"/>
              <a:t>   Update </a:t>
            </a:r>
            <a:r>
              <a:rPr lang="en-US" sz="2000" b="1" dirty="0"/>
              <a:t>FLC Status in EMS on daily basis </a:t>
            </a:r>
            <a:endParaRPr lang="en-US" sz="2000" b="1" dirty="0" smtClean="0"/>
          </a:p>
          <a:p>
            <a:pPr algn="just">
              <a:lnSpc>
                <a:spcPct val="120000"/>
              </a:lnSpc>
              <a:buFont typeface="Courier New" pitchFamily="49" charset="0"/>
              <a:buChar char="o"/>
            </a:pPr>
            <a:r>
              <a:rPr lang="en-US" sz="2000" b="1" dirty="0" smtClean="0"/>
              <a:t>   DEO </a:t>
            </a:r>
            <a:r>
              <a:rPr lang="en-US" sz="2000" b="1" dirty="0"/>
              <a:t>to send FLC Completion Certificate ( Annexure-11 </a:t>
            </a:r>
            <a:r>
              <a:rPr lang="en-US" sz="2000" b="1" dirty="0" smtClean="0"/>
              <a:t>: </a:t>
            </a:r>
            <a:r>
              <a:rPr lang="en-US" sz="2000" b="1" dirty="0" err="1" smtClean="0"/>
              <a:t>Mannual</a:t>
            </a:r>
            <a:r>
              <a:rPr lang="en-US" sz="2000" b="1" dirty="0" smtClean="0"/>
              <a:t>- 	Aug,2020)</a:t>
            </a:r>
          </a:p>
          <a:p>
            <a:pPr algn="just">
              <a:lnSpc>
                <a:spcPct val="120000"/>
              </a:lnSpc>
              <a:buFont typeface="Courier New" pitchFamily="49" charset="0"/>
              <a:buChar char="o"/>
            </a:pPr>
            <a:endParaRPr lang="en-US" sz="2000" b="1" dirty="0" smtClean="0">
              <a:solidFill>
                <a:srgbClr val="FFFF00"/>
              </a:solidFill>
            </a:endParaRPr>
          </a:p>
          <a:p>
            <a:pPr>
              <a:lnSpc>
                <a:spcPct val="120000"/>
              </a:lnSpc>
            </a:pPr>
            <a:r>
              <a:rPr lang="en-US" sz="2000" b="1" dirty="0" smtClean="0">
                <a:solidFill>
                  <a:srgbClr val="FFFF00"/>
                </a:solidFill>
              </a:rPr>
              <a:t>External </a:t>
            </a:r>
            <a:r>
              <a:rPr lang="en-US" sz="2000" b="1" dirty="0">
                <a:solidFill>
                  <a:srgbClr val="FFFF00"/>
                </a:solidFill>
              </a:rPr>
              <a:t>Inspection </a:t>
            </a:r>
            <a:endParaRPr lang="en-US" sz="2000" b="1" dirty="0" smtClean="0"/>
          </a:p>
          <a:p>
            <a:pPr marL="342900" indent="-342900">
              <a:lnSpc>
                <a:spcPct val="120000"/>
              </a:lnSpc>
              <a:buFont typeface="Courier New" pitchFamily="49" charset="0"/>
              <a:buChar char="o"/>
            </a:pPr>
            <a:r>
              <a:rPr lang="en-US" sz="2000" b="1" dirty="0" smtClean="0"/>
              <a:t>Bye </a:t>
            </a:r>
            <a:r>
              <a:rPr lang="en-US" sz="2000" b="1" dirty="0"/>
              <a:t>Elections : EVM Nodal Officer of State                                  </a:t>
            </a:r>
            <a:endParaRPr lang="en-US" sz="2000" b="1" dirty="0" smtClean="0"/>
          </a:p>
          <a:p>
            <a:pPr marL="342900" indent="-342900">
              <a:lnSpc>
                <a:spcPct val="120000"/>
              </a:lnSpc>
              <a:buFont typeface="Courier New" pitchFamily="49" charset="0"/>
              <a:buChar char="o"/>
            </a:pPr>
            <a:r>
              <a:rPr lang="en-US" sz="2000" b="1" dirty="0" smtClean="0"/>
              <a:t>G.E</a:t>
            </a:r>
            <a:r>
              <a:rPr lang="en-US" sz="2000" b="1" dirty="0"/>
              <a:t>. :  L.A. / </a:t>
            </a:r>
            <a:r>
              <a:rPr lang="en-US" sz="2000" b="1" dirty="0" err="1"/>
              <a:t>Lok</a:t>
            </a:r>
            <a:r>
              <a:rPr lang="en-US" sz="2000" b="1" dirty="0"/>
              <a:t> </a:t>
            </a:r>
            <a:r>
              <a:rPr lang="en-US" sz="2000" b="1" dirty="0" err="1"/>
              <a:t>Sabha</a:t>
            </a:r>
            <a:r>
              <a:rPr lang="en-US" sz="2000" b="1" dirty="0"/>
              <a:t> - EVM Nodal Officer of Other </a:t>
            </a:r>
            <a:r>
              <a:rPr lang="en-US" sz="2000" b="1" dirty="0" smtClean="0"/>
              <a:t>State</a:t>
            </a:r>
          </a:p>
          <a:p>
            <a:pPr marL="342900" indent="-342900">
              <a:lnSpc>
                <a:spcPct val="120000"/>
              </a:lnSpc>
              <a:buFont typeface="Courier New" pitchFamily="49" charset="0"/>
              <a:buChar char="o"/>
            </a:pPr>
            <a:endParaRPr lang="en-US" sz="2000" b="1" dirty="0" smtClean="0">
              <a:solidFill>
                <a:srgbClr val="FFFF00"/>
              </a:solidFill>
              <a:latin typeface="Cambria Math" pitchFamily="18" charset="0"/>
              <a:ea typeface="Cambria Math" pitchFamily="18" charset="0"/>
            </a:endParaRPr>
          </a:p>
          <a:p>
            <a:pPr algn="just">
              <a:lnSpc>
                <a:spcPct val="170000"/>
              </a:lnSpc>
            </a:pPr>
            <a:r>
              <a:rPr lang="en-US" sz="2000" b="1" dirty="0" smtClean="0">
                <a:solidFill>
                  <a:srgbClr val="FFFF00"/>
                </a:solidFill>
                <a:latin typeface="Cambria Math" pitchFamily="18" charset="0"/>
                <a:ea typeface="Cambria Math" pitchFamily="18" charset="0"/>
              </a:rPr>
              <a:t>Requirement of EVMs &amp; VVPATs </a:t>
            </a:r>
            <a:endParaRPr lang="en-US" sz="2000" b="1" dirty="0" smtClean="0">
              <a:latin typeface="Cambria Math" pitchFamily="18" charset="0"/>
              <a:ea typeface="Cambria Math" pitchFamily="18" charset="0"/>
            </a:endParaRPr>
          </a:p>
          <a:p>
            <a:pPr marL="342900" indent="-342900" algn="just">
              <a:buFont typeface="Courier New" pitchFamily="49" charset="0"/>
              <a:buChar char="o"/>
            </a:pPr>
            <a:r>
              <a:rPr lang="en-US" sz="2000" b="1" dirty="0">
                <a:latin typeface="Cambria Math" pitchFamily="18" charset="0"/>
                <a:ea typeface="Cambria Math" pitchFamily="18" charset="0"/>
              </a:rPr>
              <a:t>G.E.-125% -EVMs/135 % -VVPATs of the total </a:t>
            </a:r>
            <a:r>
              <a:rPr lang="en-US" sz="2000" b="1" dirty="0" smtClean="0">
                <a:latin typeface="Cambria Math" pitchFamily="18" charset="0"/>
                <a:ea typeface="Cambria Math" pitchFamily="18" charset="0"/>
              </a:rPr>
              <a:t>P.S.</a:t>
            </a:r>
          </a:p>
          <a:p>
            <a:pPr marL="342900" indent="-342900" algn="just">
              <a:buFont typeface="Courier New" pitchFamily="49" charset="0"/>
              <a:buChar char="o"/>
            </a:pPr>
            <a:r>
              <a:rPr lang="en-US" sz="2000" b="1" dirty="0" smtClean="0">
                <a:latin typeface="Cambria Math" pitchFamily="18" charset="0"/>
                <a:ea typeface="Cambria Math" pitchFamily="18" charset="0"/>
              </a:rPr>
              <a:t>Bye Elections-200 % (Both EVMS/VVPATs) of the  Total P.S.</a:t>
            </a:r>
          </a:p>
          <a:p>
            <a:pPr>
              <a:lnSpc>
                <a:spcPct val="150000"/>
              </a:lnSpc>
              <a:buFont typeface="Wingdings" pitchFamily="2" charset="2"/>
              <a:buChar char="Ø"/>
            </a:pPr>
            <a:endParaRPr lang="en-IN" sz="2400" b="1" dirty="0">
              <a:ea typeface="Roboto Condensed"/>
              <a:cs typeface="Roboto Condensed"/>
            </a:endParaRPr>
          </a:p>
          <a:p>
            <a:endParaRPr lang="en-IN" dirty="0"/>
          </a:p>
        </p:txBody>
      </p:sp>
    </p:spTree>
    <p:extLst>
      <p:ext uri="{BB962C8B-B14F-4D97-AF65-F5344CB8AC3E}">
        <p14:creationId xmlns:p14="http://schemas.microsoft.com/office/powerpoint/2010/main" val="2608603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533400"/>
          </a:xfrm>
        </p:spPr>
        <p:txBody>
          <a:bodyPr/>
          <a:lstStyle/>
          <a:p>
            <a:pPr algn="ctr"/>
            <a:r>
              <a:rPr lang="en-US" dirty="0" smtClean="0">
                <a:solidFill>
                  <a:srgbClr val="FFFF00"/>
                </a:solidFill>
                <a:latin typeface="+mn-lt"/>
              </a:rPr>
              <a:t/>
            </a:r>
            <a:br>
              <a:rPr lang="en-US" dirty="0" smtClean="0">
                <a:solidFill>
                  <a:srgbClr val="FFFF00"/>
                </a:solidFill>
                <a:latin typeface="+mn-lt"/>
              </a:rPr>
            </a:br>
            <a:r>
              <a:rPr lang="en-US" dirty="0" smtClean="0">
                <a:solidFill>
                  <a:srgbClr val="FFFF00"/>
                </a:solidFill>
                <a:latin typeface="+mn-lt"/>
              </a:rPr>
              <a:t/>
            </a:r>
            <a:br>
              <a:rPr lang="en-US" dirty="0" smtClean="0">
                <a:solidFill>
                  <a:srgbClr val="FFFF00"/>
                </a:solidFill>
                <a:latin typeface="+mn-lt"/>
              </a:rPr>
            </a:br>
            <a:r>
              <a:rPr lang="en-US" sz="6000" dirty="0">
                <a:solidFill>
                  <a:srgbClr val="FFFF00"/>
                </a:solidFill>
                <a:latin typeface="+mn-lt"/>
              </a:rPr>
              <a:t>First Level Checking</a:t>
            </a:r>
            <a:endParaRPr lang="en-IN" dirty="0">
              <a:solidFill>
                <a:srgbClr val="FFFF00"/>
              </a:solidFill>
              <a:latin typeface="+mn-lt"/>
            </a:endParaRPr>
          </a:p>
        </p:txBody>
      </p:sp>
      <p:sp>
        <p:nvSpPr>
          <p:cNvPr id="4" name="Text Placeholder 3"/>
          <p:cNvSpPr>
            <a:spLocks noGrp="1"/>
          </p:cNvSpPr>
          <p:nvPr>
            <p:ph type="body" idx="1"/>
          </p:nvPr>
        </p:nvSpPr>
        <p:spPr>
          <a:xfrm>
            <a:off x="228600" y="838200"/>
            <a:ext cx="8686800" cy="5867400"/>
          </a:xfrm>
          <a:solidFill>
            <a:schemeClr val="accent1">
              <a:lumMod val="50000"/>
            </a:schemeClr>
          </a:solidFill>
        </p:spPr>
        <p:txBody>
          <a:bodyPr>
            <a:normAutofit fontScale="92500" lnSpcReduction="20000"/>
          </a:bodyPr>
          <a:lstStyle/>
          <a:p>
            <a:pPr algn="just"/>
            <a:r>
              <a:rPr lang="en-US" sz="2600" b="1" dirty="0" smtClean="0">
                <a:solidFill>
                  <a:srgbClr val="FFC000"/>
                </a:solidFill>
              </a:rPr>
              <a:t>Arrangements in the Hall for FLC :</a:t>
            </a:r>
          </a:p>
          <a:p>
            <a:pPr algn="just">
              <a:buFont typeface="Arial" pitchFamily="34" charset="0"/>
              <a:buChar char="•"/>
            </a:pPr>
            <a:endParaRPr lang="en-US" sz="2400" b="1" dirty="0"/>
          </a:p>
          <a:p>
            <a:pPr algn="just">
              <a:buFont typeface="Arial" pitchFamily="34" charset="0"/>
              <a:buChar char="•"/>
            </a:pPr>
            <a:r>
              <a:rPr lang="en-US" sz="2400" dirty="0" smtClean="0"/>
              <a:t>Spacious</a:t>
            </a:r>
            <a:r>
              <a:rPr lang="en-US" sz="2400" dirty="0"/>
              <a:t>, </a:t>
            </a:r>
            <a:r>
              <a:rPr lang="en-US" sz="2400" dirty="0" smtClean="0"/>
              <a:t>well lit, well </a:t>
            </a:r>
            <a:r>
              <a:rPr lang="en-US" sz="2400" dirty="0"/>
              <a:t>ventilated, dust free </a:t>
            </a:r>
            <a:r>
              <a:rPr lang="en-US" sz="2400" dirty="0" smtClean="0"/>
              <a:t>hall</a:t>
            </a:r>
          </a:p>
          <a:p>
            <a:pPr algn="just">
              <a:buFont typeface="Arial" pitchFamily="34" charset="0"/>
              <a:buChar char="•"/>
            </a:pPr>
            <a:r>
              <a:rPr lang="en-US" sz="2400" dirty="0" smtClean="0"/>
              <a:t>Facility for drinking water, toilet, first aid, fire extinguishers, fire alarm etc.</a:t>
            </a:r>
          </a:p>
          <a:p>
            <a:pPr algn="just">
              <a:buFont typeface="Arial" pitchFamily="34" charset="0"/>
              <a:buChar char="•"/>
            </a:pPr>
            <a:r>
              <a:rPr lang="en-US" sz="2400" dirty="0" smtClean="0">
                <a:ea typeface="Roboto Condensed"/>
                <a:cs typeface="Roboto Condensed"/>
              </a:rPr>
              <a:t>All Covid-19 </a:t>
            </a:r>
            <a:r>
              <a:rPr lang="en-US" sz="2400" dirty="0">
                <a:ea typeface="Roboto Condensed"/>
                <a:cs typeface="Roboto Condensed"/>
              </a:rPr>
              <a:t>Protocol to be </a:t>
            </a:r>
            <a:r>
              <a:rPr lang="en-US" sz="2400" dirty="0" smtClean="0">
                <a:ea typeface="Roboto Condensed"/>
                <a:cs typeface="Roboto Condensed"/>
              </a:rPr>
              <a:t>followed as per ECI guidelines </a:t>
            </a:r>
            <a:r>
              <a:rPr lang="en-US" sz="2400" dirty="0" smtClean="0">
                <a:solidFill>
                  <a:srgbClr val="FFC000"/>
                </a:solidFill>
                <a:ea typeface="Roboto Condensed"/>
                <a:cs typeface="Roboto Condensed"/>
              </a:rPr>
              <a:t>vide </a:t>
            </a:r>
            <a:r>
              <a:rPr lang="en-US" sz="2400" dirty="0" err="1" smtClean="0">
                <a:solidFill>
                  <a:srgbClr val="FFC000"/>
                </a:solidFill>
                <a:ea typeface="Roboto Condensed"/>
                <a:cs typeface="Roboto Condensed"/>
              </a:rPr>
              <a:t>Ltr</a:t>
            </a:r>
            <a:r>
              <a:rPr lang="en-US" sz="2400" dirty="0" smtClean="0">
                <a:solidFill>
                  <a:srgbClr val="FFC000"/>
                </a:solidFill>
                <a:ea typeface="Roboto Condensed"/>
                <a:cs typeface="Roboto Condensed"/>
              </a:rPr>
              <a:t>. No.464/SOP/2020/EPS- Dtd.24-08-2020 </a:t>
            </a:r>
            <a:r>
              <a:rPr lang="en-US" sz="2400" dirty="0" smtClean="0">
                <a:ea typeface="Roboto Condensed"/>
                <a:cs typeface="Roboto Condensed"/>
              </a:rPr>
              <a:t>(Thermal Checking, Hand Sanitization, Use of Gloves, Safe Distance etc.)</a:t>
            </a:r>
            <a:endParaRPr lang="en-US" sz="2400" dirty="0"/>
          </a:p>
          <a:p>
            <a:pPr algn="just">
              <a:buFont typeface="Arial" pitchFamily="34" charset="0"/>
              <a:buChar char="•"/>
            </a:pPr>
            <a:r>
              <a:rPr lang="en-US" sz="2400" dirty="0" smtClean="0"/>
              <a:t>FLC </a:t>
            </a:r>
            <a:r>
              <a:rPr lang="en-US" sz="2400" dirty="0"/>
              <a:t>area to be fully barricaded and sanitized by </a:t>
            </a:r>
            <a:r>
              <a:rPr lang="en-US" sz="2400" dirty="0" smtClean="0"/>
              <a:t>police, Entry- Through Door Frame Metal Detector (DFMD) </a:t>
            </a:r>
          </a:p>
          <a:p>
            <a:pPr algn="just">
              <a:buFont typeface="Arial" pitchFamily="34" charset="0"/>
              <a:buChar char="•"/>
            </a:pPr>
            <a:r>
              <a:rPr lang="en-US" sz="2400" dirty="0" smtClean="0"/>
              <a:t>Entry strictly through I-Card</a:t>
            </a:r>
          </a:p>
          <a:p>
            <a:pPr algn="just">
              <a:buFont typeface="Arial" pitchFamily="34" charset="0"/>
              <a:buChar char="•"/>
            </a:pPr>
            <a:r>
              <a:rPr lang="en-US" sz="2400" dirty="0" smtClean="0"/>
              <a:t>S.O.P. to be pasted at a Conspicuous place</a:t>
            </a:r>
          </a:p>
          <a:p>
            <a:pPr algn="just">
              <a:buFont typeface="Arial" pitchFamily="34" charset="0"/>
              <a:buChar char="•"/>
            </a:pPr>
            <a:r>
              <a:rPr lang="en-US" sz="2400" dirty="0" smtClean="0"/>
              <a:t>Free from any Electronic/Electric components </a:t>
            </a:r>
            <a:r>
              <a:rPr lang="en-US" sz="2400" dirty="0"/>
              <a:t>(Cell phones, camera, spy pens and all other devices etc. shall kept at </a:t>
            </a:r>
            <a:r>
              <a:rPr lang="en-US" sz="2400" dirty="0" smtClean="0"/>
              <a:t>the Collection Centre </a:t>
            </a:r>
            <a:r>
              <a:rPr lang="en-US" sz="2400" dirty="0"/>
              <a:t>made outside the hall). </a:t>
            </a:r>
          </a:p>
          <a:p>
            <a:pPr algn="just">
              <a:buFont typeface="Arial" pitchFamily="34" charset="0"/>
              <a:buChar char="•"/>
            </a:pPr>
            <a:r>
              <a:rPr lang="en-US" sz="2400" dirty="0"/>
              <a:t>Two mobiles </a:t>
            </a:r>
            <a:r>
              <a:rPr lang="en-US" sz="2400" dirty="0" smtClean="0"/>
              <a:t>allowed</a:t>
            </a:r>
            <a:r>
              <a:rPr lang="en-US" sz="2400" dirty="0"/>
              <a:t> </a:t>
            </a:r>
            <a:r>
              <a:rPr lang="en-US" sz="2400" dirty="0" smtClean="0"/>
              <a:t>– For the officer </a:t>
            </a:r>
            <a:r>
              <a:rPr lang="en-US" sz="2400" dirty="0"/>
              <a:t>marking </a:t>
            </a:r>
            <a:r>
              <a:rPr lang="en-US" sz="2400" dirty="0" smtClean="0"/>
              <a:t>“FLC-OK” </a:t>
            </a:r>
            <a:r>
              <a:rPr lang="en-US" sz="2400" dirty="0"/>
              <a:t>and another mobile to BEL/ECIL Engineer to mark </a:t>
            </a:r>
            <a:r>
              <a:rPr lang="en-US" sz="2400" dirty="0" smtClean="0"/>
              <a:t>“FLC-Reject” </a:t>
            </a:r>
            <a:r>
              <a:rPr lang="en-US" sz="2400" dirty="0"/>
              <a:t>in EMS using Mobile app).</a:t>
            </a:r>
          </a:p>
          <a:p>
            <a:endParaRPr lang="en-IN" dirty="0"/>
          </a:p>
        </p:txBody>
      </p:sp>
    </p:spTree>
    <p:extLst>
      <p:ext uri="{BB962C8B-B14F-4D97-AF65-F5344CB8AC3E}">
        <p14:creationId xmlns:p14="http://schemas.microsoft.com/office/powerpoint/2010/main" val="4030670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Arrow Connector 112"/>
          <p:cNvCxnSpPr/>
          <p:nvPr/>
        </p:nvCxnSpPr>
        <p:spPr>
          <a:xfrm>
            <a:off x="2987675" y="4580467"/>
            <a:ext cx="0" cy="6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Title 99"/>
          <p:cNvSpPr>
            <a:spLocks noGrp="1"/>
          </p:cNvSpPr>
          <p:nvPr>
            <p:ph type="title"/>
          </p:nvPr>
        </p:nvSpPr>
        <p:spPr>
          <a:xfrm>
            <a:off x="457200" y="704088"/>
            <a:ext cx="8305800" cy="793825"/>
          </a:xfrm>
        </p:spPr>
        <p:txBody>
          <a:bodyPr>
            <a:normAutofit fontScale="90000"/>
          </a:bodyPr>
          <a:lstStyle/>
          <a:p>
            <a:pPr eaLnBrk="1" fontAlgn="auto" hangingPunct="1">
              <a:spcAft>
                <a:spcPts val="0"/>
              </a:spcAft>
              <a:defRPr/>
            </a:pPr>
            <a:r>
              <a:rPr lang="en-IN" b="1" dirty="0" smtClean="0">
                <a:solidFill>
                  <a:srgbClr val="FF0000"/>
                </a:solidFill>
                <a:latin typeface="Californian FB" pitchFamily="18" charset="0"/>
              </a:rPr>
              <a:t>F.L.C. PROCESS</a:t>
            </a:r>
            <a:endParaRPr lang="en-IN" b="1" dirty="0">
              <a:solidFill>
                <a:srgbClr val="FF0000"/>
              </a:solidFill>
              <a:latin typeface="Californian FB" pitchFamily="18" charset="0"/>
            </a:endParaRPr>
          </a:p>
        </p:txBody>
      </p:sp>
      <p:sp>
        <p:nvSpPr>
          <p:cNvPr id="102" name="Hexagon 101"/>
          <p:cNvSpPr/>
          <p:nvPr/>
        </p:nvSpPr>
        <p:spPr>
          <a:xfrm>
            <a:off x="611560" y="3573016"/>
            <a:ext cx="1152128" cy="1248139"/>
          </a:xfrm>
          <a:prstGeom prst="hexagon">
            <a:avLst/>
          </a:prstGeom>
          <a:solidFill>
            <a:srgbClr val="FF0000"/>
          </a:solidFill>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600" b="1" kern="0" dirty="0">
                <a:sym typeface="Arial"/>
              </a:rPr>
              <a:t>1</a:t>
            </a:r>
          </a:p>
        </p:txBody>
      </p:sp>
      <p:cxnSp>
        <p:nvCxnSpPr>
          <p:cNvPr id="119" name="Straight Arrow Connector 118"/>
          <p:cNvCxnSpPr>
            <a:endCxn id="129" idx="2"/>
          </p:cNvCxnSpPr>
          <p:nvPr/>
        </p:nvCxnSpPr>
        <p:spPr>
          <a:xfrm flipV="1">
            <a:off x="5867400" y="2482798"/>
            <a:ext cx="2" cy="946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Hexagon 103"/>
          <p:cNvSpPr/>
          <p:nvPr/>
        </p:nvSpPr>
        <p:spPr>
          <a:xfrm>
            <a:off x="1547664" y="3044957"/>
            <a:ext cx="1152128" cy="1248139"/>
          </a:xfrm>
          <a:prstGeom prst="hexagon">
            <a:avLst/>
          </a:prstGeom>
          <a:solidFill>
            <a:srgbClr val="FCA304"/>
          </a:solidFill>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800" b="1" kern="0" dirty="0">
                <a:sym typeface="Arial"/>
              </a:rPr>
              <a:t>2</a:t>
            </a:r>
          </a:p>
        </p:txBody>
      </p:sp>
      <p:sp>
        <p:nvSpPr>
          <p:cNvPr id="105" name="Hexagon 104"/>
          <p:cNvSpPr/>
          <p:nvPr/>
        </p:nvSpPr>
        <p:spPr>
          <a:xfrm>
            <a:off x="2483768" y="3573016"/>
            <a:ext cx="1152128" cy="1248139"/>
          </a:xfrm>
          <a:prstGeom prst="hexagon">
            <a:avLst/>
          </a:prstGeom>
          <a:solidFill>
            <a:schemeClr val="accent2">
              <a:lumMod val="75000"/>
            </a:schemeClr>
          </a:solidFill>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800" kern="0" dirty="0">
                <a:sym typeface="Arial"/>
              </a:rPr>
              <a:t>3</a:t>
            </a:r>
          </a:p>
        </p:txBody>
      </p:sp>
      <p:sp>
        <p:nvSpPr>
          <p:cNvPr id="106" name="Hexagon 105"/>
          <p:cNvSpPr/>
          <p:nvPr/>
        </p:nvSpPr>
        <p:spPr>
          <a:xfrm>
            <a:off x="3419872" y="3044957"/>
            <a:ext cx="1152128" cy="1248139"/>
          </a:xfrm>
          <a:prstGeom prst="hexagon">
            <a:avLst/>
          </a:prstGeom>
          <a:solidFill>
            <a:schemeClr val="accent4">
              <a:lumMod val="50000"/>
            </a:schemeClr>
          </a:solidFill>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800" kern="0" dirty="0">
                <a:sym typeface="Arial"/>
              </a:rPr>
              <a:t>4</a:t>
            </a:r>
          </a:p>
        </p:txBody>
      </p:sp>
      <p:cxnSp>
        <p:nvCxnSpPr>
          <p:cNvPr id="120" name="Straight Arrow Connector 119"/>
          <p:cNvCxnSpPr/>
          <p:nvPr/>
        </p:nvCxnSpPr>
        <p:spPr>
          <a:xfrm flipV="1">
            <a:off x="7667625" y="2416149"/>
            <a:ext cx="0" cy="670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Hexagon 106"/>
          <p:cNvSpPr/>
          <p:nvPr/>
        </p:nvSpPr>
        <p:spPr>
          <a:xfrm>
            <a:off x="4355976" y="3573016"/>
            <a:ext cx="1152128" cy="1248139"/>
          </a:xfrm>
          <a:prstGeom prst="hexagon">
            <a:avLst/>
          </a:prstGeom>
          <a:solidFill>
            <a:schemeClr val="tx1">
              <a:lumMod val="85000"/>
              <a:lumOff val="15000"/>
            </a:schemeClr>
          </a:solidFill>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800" kern="0" dirty="0">
                <a:sym typeface="Arial"/>
              </a:rPr>
              <a:t>5</a:t>
            </a:r>
          </a:p>
        </p:txBody>
      </p:sp>
      <p:sp>
        <p:nvSpPr>
          <p:cNvPr id="108" name="Hexagon 107"/>
          <p:cNvSpPr/>
          <p:nvPr/>
        </p:nvSpPr>
        <p:spPr>
          <a:xfrm>
            <a:off x="5292080" y="3044957"/>
            <a:ext cx="1152128" cy="1248139"/>
          </a:xfrm>
          <a:prstGeom prst="hexagon">
            <a:avLst/>
          </a:prstGeom>
          <a:solidFill>
            <a:schemeClr val="tx2">
              <a:lumMod val="75000"/>
            </a:schemeClr>
          </a:solidFill>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800" kern="0" dirty="0">
                <a:sym typeface="Arial"/>
              </a:rPr>
              <a:t>6</a:t>
            </a:r>
          </a:p>
        </p:txBody>
      </p:sp>
      <p:cxnSp>
        <p:nvCxnSpPr>
          <p:cNvPr id="115" name="Straight Arrow Connector 114"/>
          <p:cNvCxnSpPr/>
          <p:nvPr/>
        </p:nvCxnSpPr>
        <p:spPr>
          <a:xfrm>
            <a:off x="6804025" y="4485218"/>
            <a:ext cx="0" cy="670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Hexagon 108"/>
          <p:cNvSpPr/>
          <p:nvPr/>
        </p:nvSpPr>
        <p:spPr>
          <a:xfrm>
            <a:off x="6228184" y="3573016"/>
            <a:ext cx="1152128" cy="1248139"/>
          </a:xfrm>
          <a:prstGeom prst="hexagon">
            <a:avLst/>
          </a:prstGeom>
          <a:solidFill>
            <a:schemeClr val="accent2">
              <a:lumMod val="75000"/>
            </a:schemeClr>
          </a:solidFill>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800" kern="0" dirty="0">
                <a:sym typeface="Arial"/>
              </a:rPr>
              <a:t>7</a:t>
            </a:r>
          </a:p>
        </p:txBody>
      </p:sp>
      <p:sp>
        <p:nvSpPr>
          <p:cNvPr id="110" name="Hexagon 109"/>
          <p:cNvSpPr/>
          <p:nvPr/>
        </p:nvSpPr>
        <p:spPr>
          <a:xfrm>
            <a:off x="7164288" y="3044957"/>
            <a:ext cx="1152128" cy="1248139"/>
          </a:xfrm>
          <a:prstGeom prst="hexagon">
            <a:avLst/>
          </a:prstGeom>
          <a:solidFill>
            <a:srgbClr val="C00000"/>
          </a:solidFill>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800" kern="0" dirty="0">
                <a:sym typeface="Arial"/>
              </a:rPr>
              <a:t>8</a:t>
            </a:r>
          </a:p>
        </p:txBody>
      </p:sp>
      <p:cxnSp>
        <p:nvCxnSpPr>
          <p:cNvPr id="111" name="Straight Arrow Connector 110"/>
          <p:cNvCxnSpPr/>
          <p:nvPr/>
        </p:nvCxnSpPr>
        <p:spPr>
          <a:xfrm>
            <a:off x="1187450" y="4677833"/>
            <a:ext cx="0" cy="670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4932363" y="4677833"/>
            <a:ext cx="0" cy="670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124075" y="2565400"/>
            <a:ext cx="0" cy="670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3924300" y="2482798"/>
            <a:ext cx="0" cy="537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 y="5253567"/>
            <a:ext cx="1763687" cy="830997"/>
          </a:xfrm>
          <a:prstGeom prst="rect">
            <a:avLst/>
          </a:prstGeom>
          <a:noFill/>
        </p:spPr>
        <p:txBody>
          <a:bodyPr wrap="square">
            <a:spAutoFit/>
          </a:bodyPr>
          <a:lstStyle/>
          <a:p>
            <a:pPr fontAlgn="auto">
              <a:spcBef>
                <a:spcPts val="0"/>
              </a:spcBef>
              <a:spcAft>
                <a:spcPts val="0"/>
              </a:spcAft>
              <a:defRPr/>
            </a:pPr>
            <a:r>
              <a:rPr lang="en-IN" sz="1200" b="1" kern="0" dirty="0">
                <a:solidFill>
                  <a:srgbClr val="7030A0"/>
                </a:solidFill>
                <a:ea typeface="Roboto Condensed" charset="0"/>
                <a:cs typeface="Arial"/>
                <a:sym typeface="Arial"/>
              </a:rPr>
              <a:t>Complete physical check up (switches, cable, latches etc)  &amp; functional test </a:t>
            </a:r>
          </a:p>
        </p:txBody>
      </p:sp>
      <p:sp>
        <p:nvSpPr>
          <p:cNvPr id="124" name="TextBox 123"/>
          <p:cNvSpPr txBox="1"/>
          <p:nvPr/>
        </p:nvSpPr>
        <p:spPr>
          <a:xfrm>
            <a:off x="1042989" y="2072218"/>
            <a:ext cx="2016125" cy="523220"/>
          </a:xfrm>
          <a:prstGeom prst="rect">
            <a:avLst/>
          </a:prstGeom>
          <a:noFill/>
        </p:spPr>
        <p:txBody>
          <a:bodyPr>
            <a:spAutoFit/>
          </a:bodyPr>
          <a:lstStyle/>
          <a:p>
            <a:pPr fontAlgn="auto">
              <a:spcBef>
                <a:spcPts val="0"/>
              </a:spcBef>
              <a:spcAft>
                <a:spcPts val="0"/>
              </a:spcAft>
              <a:defRPr/>
            </a:pPr>
            <a:r>
              <a:rPr lang="en-IN" sz="1400" b="1" kern="0" dirty="0">
                <a:solidFill>
                  <a:srgbClr val="0070C0"/>
                </a:solidFill>
                <a:latin typeface="Bodoni MT" pitchFamily="18" charset="0"/>
                <a:ea typeface="Roboto Condensed" charset="0"/>
                <a:cs typeface="Arial"/>
                <a:sym typeface="Arial"/>
              </a:rPr>
              <a:t>Mock Poll on All EVMs/VVPATs</a:t>
            </a:r>
          </a:p>
        </p:txBody>
      </p:sp>
      <p:sp>
        <p:nvSpPr>
          <p:cNvPr id="125" name="TextBox 124"/>
          <p:cNvSpPr txBox="1"/>
          <p:nvPr/>
        </p:nvSpPr>
        <p:spPr>
          <a:xfrm>
            <a:off x="1908176" y="5348818"/>
            <a:ext cx="2206625" cy="1169551"/>
          </a:xfrm>
          <a:prstGeom prst="rect">
            <a:avLst/>
          </a:prstGeom>
          <a:noFill/>
        </p:spPr>
        <p:txBody>
          <a:bodyPr>
            <a:spAutoFit/>
          </a:bodyPr>
          <a:lstStyle/>
          <a:p>
            <a:pPr fontAlgn="auto">
              <a:spcBef>
                <a:spcPts val="0"/>
              </a:spcBef>
              <a:spcAft>
                <a:spcPts val="0"/>
              </a:spcAft>
              <a:defRPr/>
            </a:pPr>
            <a:r>
              <a:rPr lang="en-IN" sz="1400" b="1" kern="0" dirty="0">
                <a:solidFill>
                  <a:srgbClr val="0070C0"/>
                </a:solidFill>
                <a:ea typeface="Roboto Condensed" charset="0"/>
                <a:cs typeface="Arial"/>
                <a:sym typeface="Arial"/>
              </a:rPr>
              <a:t>Additionally 1200 votes in 1%, 1000 in 2% &amp; 500 in 2% on randomly selected EVMs &amp; 96 Votes in each VVPAT.</a:t>
            </a:r>
            <a:endParaRPr lang="en-IN" sz="1600" b="1" kern="0" dirty="0">
              <a:solidFill>
                <a:srgbClr val="0070C0"/>
              </a:solidFill>
              <a:ea typeface="Roboto Condensed" charset="0"/>
              <a:cs typeface="Arial"/>
              <a:sym typeface="Arial"/>
            </a:endParaRPr>
          </a:p>
        </p:txBody>
      </p:sp>
      <p:sp>
        <p:nvSpPr>
          <p:cNvPr id="126" name="TextBox 125"/>
          <p:cNvSpPr txBox="1"/>
          <p:nvPr/>
        </p:nvSpPr>
        <p:spPr>
          <a:xfrm>
            <a:off x="2699792" y="1703918"/>
            <a:ext cx="2159547" cy="830997"/>
          </a:xfrm>
          <a:prstGeom prst="rect">
            <a:avLst/>
          </a:prstGeom>
          <a:noFill/>
        </p:spPr>
        <p:txBody>
          <a:bodyPr wrap="square">
            <a:spAutoFit/>
          </a:bodyPr>
          <a:lstStyle/>
          <a:p>
            <a:pPr fontAlgn="auto">
              <a:spcBef>
                <a:spcPts val="0"/>
              </a:spcBef>
              <a:spcAft>
                <a:spcPts val="0"/>
              </a:spcAft>
              <a:defRPr/>
            </a:pPr>
            <a:r>
              <a:rPr lang="en-IN" sz="1200" b="1" kern="0" dirty="0">
                <a:solidFill>
                  <a:srgbClr val="7030A0"/>
                </a:solidFill>
                <a:ea typeface="Roboto Condensed" charset="0"/>
                <a:cs typeface="Arial"/>
                <a:sym typeface="Arial"/>
              </a:rPr>
              <a:t>Electronic Result in CU is tallied with VVPAT Slip count and results shared with representatives</a:t>
            </a:r>
          </a:p>
        </p:txBody>
      </p:sp>
      <p:sp>
        <p:nvSpPr>
          <p:cNvPr id="128" name="TextBox 127"/>
          <p:cNvSpPr txBox="1"/>
          <p:nvPr/>
        </p:nvSpPr>
        <p:spPr>
          <a:xfrm>
            <a:off x="4140201" y="5353051"/>
            <a:ext cx="2016125" cy="769441"/>
          </a:xfrm>
          <a:prstGeom prst="rect">
            <a:avLst/>
          </a:prstGeom>
          <a:noFill/>
        </p:spPr>
        <p:txBody>
          <a:bodyPr>
            <a:spAutoFit/>
          </a:bodyPr>
          <a:lstStyle/>
          <a:p>
            <a:pPr fontAlgn="auto">
              <a:spcBef>
                <a:spcPts val="0"/>
              </a:spcBef>
              <a:spcAft>
                <a:spcPts val="0"/>
              </a:spcAft>
              <a:defRPr/>
            </a:pPr>
            <a:r>
              <a:rPr lang="en-IN" sz="1400" b="1" kern="0" dirty="0">
                <a:solidFill>
                  <a:srgbClr val="7030A0"/>
                </a:solidFill>
                <a:ea typeface="Roboto Condensed" charset="0"/>
                <a:cs typeface="Arial"/>
                <a:sym typeface="Arial"/>
              </a:rPr>
              <a:t>CU sealed after FLC using ‘Pink Paper Seal</a:t>
            </a:r>
            <a:r>
              <a:rPr lang="en-IN" sz="1600" kern="0" dirty="0">
                <a:solidFill>
                  <a:srgbClr val="7030A0"/>
                </a:solidFill>
                <a:latin typeface="Roboto Condensed" charset="0"/>
                <a:ea typeface="Roboto Condensed" charset="0"/>
                <a:cs typeface="Arial"/>
                <a:sym typeface="Arial"/>
              </a:rPr>
              <a:t>’ </a:t>
            </a:r>
          </a:p>
        </p:txBody>
      </p:sp>
      <p:sp>
        <p:nvSpPr>
          <p:cNvPr id="129" name="TextBox 128"/>
          <p:cNvSpPr txBox="1"/>
          <p:nvPr/>
        </p:nvSpPr>
        <p:spPr>
          <a:xfrm>
            <a:off x="4859339" y="1744134"/>
            <a:ext cx="2016125" cy="738664"/>
          </a:xfrm>
          <a:prstGeom prst="rect">
            <a:avLst/>
          </a:prstGeom>
          <a:noFill/>
        </p:spPr>
        <p:txBody>
          <a:bodyPr>
            <a:spAutoFit/>
          </a:bodyPr>
          <a:lstStyle/>
          <a:p>
            <a:pPr fontAlgn="auto">
              <a:spcBef>
                <a:spcPts val="0"/>
              </a:spcBef>
              <a:spcAft>
                <a:spcPts val="0"/>
              </a:spcAft>
              <a:defRPr/>
            </a:pPr>
            <a:r>
              <a:rPr lang="en-IN" sz="1400" b="1" kern="0" dirty="0">
                <a:solidFill>
                  <a:srgbClr val="0070C0"/>
                </a:solidFill>
                <a:ea typeface="Roboto Condensed" charset="0"/>
                <a:cs typeface="Arial"/>
                <a:sym typeface="Arial"/>
              </a:rPr>
              <a:t>Signing on seals by Engineers and representatives </a:t>
            </a:r>
          </a:p>
        </p:txBody>
      </p:sp>
      <p:sp>
        <p:nvSpPr>
          <p:cNvPr id="130" name="TextBox 129"/>
          <p:cNvSpPr txBox="1"/>
          <p:nvPr/>
        </p:nvSpPr>
        <p:spPr>
          <a:xfrm>
            <a:off x="6227764" y="5348817"/>
            <a:ext cx="2016125" cy="738664"/>
          </a:xfrm>
          <a:prstGeom prst="rect">
            <a:avLst/>
          </a:prstGeom>
          <a:noFill/>
        </p:spPr>
        <p:txBody>
          <a:bodyPr>
            <a:spAutoFit/>
          </a:bodyPr>
          <a:lstStyle/>
          <a:p>
            <a:pPr fontAlgn="auto">
              <a:spcBef>
                <a:spcPts val="0"/>
              </a:spcBef>
              <a:spcAft>
                <a:spcPts val="0"/>
              </a:spcAft>
              <a:defRPr/>
            </a:pPr>
            <a:r>
              <a:rPr lang="en-IN" sz="1400" b="1" kern="0" dirty="0">
                <a:solidFill>
                  <a:srgbClr val="0070C0"/>
                </a:solidFill>
                <a:ea typeface="Roboto Condensed" charset="0"/>
                <a:cs typeface="Arial"/>
                <a:sym typeface="Arial"/>
              </a:rPr>
              <a:t>EVMs/VVPATs stored in Strong Room under 24X7 security</a:t>
            </a:r>
          </a:p>
        </p:txBody>
      </p:sp>
      <p:sp>
        <p:nvSpPr>
          <p:cNvPr id="131" name="TextBox 130"/>
          <p:cNvSpPr txBox="1"/>
          <p:nvPr/>
        </p:nvSpPr>
        <p:spPr>
          <a:xfrm>
            <a:off x="6696075" y="1497913"/>
            <a:ext cx="2295525" cy="984885"/>
          </a:xfrm>
          <a:prstGeom prst="rect">
            <a:avLst/>
          </a:prstGeom>
          <a:noFill/>
        </p:spPr>
        <p:txBody>
          <a:bodyPr wrap="square">
            <a:spAutoFit/>
          </a:bodyPr>
          <a:lstStyle/>
          <a:p>
            <a:pPr fontAlgn="auto">
              <a:spcBef>
                <a:spcPts val="0"/>
              </a:spcBef>
              <a:spcAft>
                <a:spcPts val="0"/>
              </a:spcAft>
              <a:defRPr/>
            </a:pPr>
            <a:r>
              <a:rPr lang="en-IN" sz="1400" b="1" kern="0" dirty="0">
                <a:solidFill>
                  <a:srgbClr val="7030A0"/>
                </a:solidFill>
                <a:ea typeface="Roboto Condensed" charset="0"/>
                <a:cs typeface="Arial"/>
                <a:sym typeface="Arial"/>
              </a:rPr>
              <a:t>Photocopies of </a:t>
            </a:r>
            <a:r>
              <a:rPr lang="en-IN" sz="1400" b="1" kern="0" dirty="0" smtClean="0">
                <a:solidFill>
                  <a:srgbClr val="7030A0"/>
                </a:solidFill>
                <a:ea typeface="Roboto Condensed" charset="0"/>
                <a:cs typeface="Arial"/>
                <a:sym typeface="Arial"/>
              </a:rPr>
              <a:t>record/ </a:t>
            </a:r>
            <a:r>
              <a:rPr lang="en-IN" sz="1400" b="1" kern="0" dirty="0">
                <a:solidFill>
                  <a:srgbClr val="7030A0"/>
                </a:solidFill>
                <a:ea typeface="Roboto Condensed" charset="0"/>
                <a:cs typeface="Arial"/>
                <a:sym typeface="Arial"/>
              </a:rPr>
              <a:t>registers shared with political party representatives</a:t>
            </a:r>
          </a:p>
        </p:txBody>
      </p:sp>
    </p:spTree>
    <p:extLst>
      <p:ext uri="{BB962C8B-B14F-4D97-AF65-F5344CB8AC3E}">
        <p14:creationId xmlns:p14="http://schemas.microsoft.com/office/powerpoint/2010/main" val="184648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609600"/>
          </a:xfrm>
        </p:spPr>
        <p:txBody>
          <a:bodyPr/>
          <a:lstStyle/>
          <a:p>
            <a:pPr algn="ctr"/>
            <a:r>
              <a:rPr lang="en-US" sz="4800" dirty="0" smtClean="0">
                <a:solidFill>
                  <a:srgbClr val="FFFF00"/>
                </a:solidFill>
                <a:latin typeface="+mn-lt"/>
              </a:rPr>
              <a:t>First Level Checking</a:t>
            </a:r>
            <a:endParaRPr lang="en-IN" sz="4800" dirty="0">
              <a:solidFill>
                <a:srgbClr val="FFFF00"/>
              </a:solidFill>
              <a:latin typeface="+mn-lt"/>
            </a:endParaRPr>
          </a:p>
        </p:txBody>
      </p:sp>
      <p:sp>
        <p:nvSpPr>
          <p:cNvPr id="4" name="Text Placeholder 3"/>
          <p:cNvSpPr>
            <a:spLocks noGrp="1"/>
          </p:cNvSpPr>
          <p:nvPr>
            <p:ph type="body" idx="1"/>
          </p:nvPr>
        </p:nvSpPr>
        <p:spPr>
          <a:xfrm>
            <a:off x="228600" y="609600"/>
            <a:ext cx="8686800" cy="6019800"/>
          </a:xfrm>
          <a:solidFill>
            <a:schemeClr val="accent1">
              <a:lumMod val="50000"/>
            </a:schemeClr>
          </a:solidFill>
        </p:spPr>
        <p:txBody>
          <a:bodyPr>
            <a:normAutofit fontScale="55000" lnSpcReduction="20000"/>
          </a:bodyPr>
          <a:lstStyle/>
          <a:p>
            <a:pPr algn="just"/>
            <a:r>
              <a:rPr lang="en-US" sz="2900" b="1" i="1" dirty="0" smtClean="0">
                <a:solidFill>
                  <a:srgbClr val="FFC000"/>
                </a:solidFill>
              </a:rPr>
              <a:t>Manpower for FLC :</a:t>
            </a:r>
          </a:p>
          <a:p>
            <a:pPr algn="just"/>
            <a:endParaRPr lang="en-US" sz="2900" b="1" i="1" dirty="0" smtClean="0">
              <a:solidFill>
                <a:srgbClr val="FFC000"/>
              </a:solidFill>
            </a:endParaRPr>
          </a:p>
          <a:p>
            <a:pPr marL="342900" indent="-342900" algn="just">
              <a:lnSpc>
                <a:spcPct val="120000"/>
              </a:lnSpc>
              <a:buFont typeface="Wingdings" pitchFamily="2" charset="2"/>
              <a:buChar char="q"/>
            </a:pPr>
            <a:r>
              <a:rPr lang="en-US" sz="2900" b="1" dirty="0" smtClean="0"/>
              <a:t>Randomized list of Engineers sent by BEL/ECIL</a:t>
            </a:r>
          </a:p>
          <a:p>
            <a:pPr marL="342900" indent="-342900" algn="just">
              <a:lnSpc>
                <a:spcPct val="120000"/>
              </a:lnSpc>
              <a:buFont typeface="Wingdings" pitchFamily="2" charset="2"/>
              <a:buChar char="q"/>
            </a:pPr>
            <a:r>
              <a:rPr lang="en-US" sz="2900" b="1" dirty="0" smtClean="0"/>
              <a:t>Sr. level Engineers at State level / Dist. Level</a:t>
            </a:r>
          </a:p>
          <a:p>
            <a:pPr marL="342900" indent="-342900" algn="just">
              <a:lnSpc>
                <a:spcPct val="120000"/>
              </a:lnSpc>
              <a:buFont typeface="Wingdings" pitchFamily="2" charset="2"/>
              <a:buChar char="q"/>
            </a:pPr>
            <a:r>
              <a:rPr lang="en-US" sz="2900" b="1" dirty="0" smtClean="0"/>
              <a:t>One Manager for each 4-5 districts</a:t>
            </a:r>
          </a:p>
          <a:p>
            <a:pPr marL="342900" indent="-342900" algn="just">
              <a:lnSpc>
                <a:spcPct val="120000"/>
              </a:lnSpc>
              <a:buFont typeface="Wingdings" pitchFamily="2" charset="2"/>
              <a:buChar char="q"/>
            </a:pPr>
            <a:r>
              <a:rPr lang="en-US" sz="2900" b="1" dirty="0"/>
              <a:t>Unskilled  </a:t>
            </a:r>
            <a:r>
              <a:rPr lang="en-US" sz="2900" b="1" dirty="0" err="1" smtClean="0"/>
              <a:t>Labourers</a:t>
            </a:r>
            <a:r>
              <a:rPr lang="en-US" sz="2900" b="1" dirty="0" smtClean="0"/>
              <a:t> (To </a:t>
            </a:r>
            <a:r>
              <a:rPr lang="en-US" sz="2900" b="1" dirty="0"/>
              <a:t>help in moving of EVMs/VVPATs</a:t>
            </a:r>
            <a:r>
              <a:rPr lang="en-US" sz="2900" b="1" dirty="0" smtClean="0"/>
              <a:t>) </a:t>
            </a:r>
            <a:r>
              <a:rPr lang="en-US" sz="2900" b="1" dirty="0"/>
              <a:t>&amp;  other Officers assigned duty / Engineers / Political party representatives are </a:t>
            </a:r>
            <a:r>
              <a:rPr lang="en-US" sz="2900" b="1" dirty="0" smtClean="0"/>
              <a:t>allowed</a:t>
            </a:r>
          </a:p>
          <a:p>
            <a:pPr algn="just"/>
            <a:endParaRPr lang="en-US" sz="2600" b="1" i="1" dirty="0" smtClean="0">
              <a:solidFill>
                <a:srgbClr val="FFC000"/>
              </a:solidFill>
            </a:endParaRPr>
          </a:p>
          <a:p>
            <a:pPr algn="just"/>
            <a:r>
              <a:rPr lang="en-US" sz="2900" b="1" i="1" dirty="0" smtClean="0">
                <a:solidFill>
                  <a:srgbClr val="FFC000"/>
                </a:solidFill>
              </a:rPr>
              <a:t>Work Done During F.L.C.</a:t>
            </a:r>
            <a:endParaRPr lang="en-US" sz="2900" b="1" i="1" u="sng" dirty="0" smtClean="0"/>
          </a:p>
          <a:p>
            <a:pPr marL="342900" indent="-342900" algn="just">
              <a:buFont typeface="Wingdings" pitchFamily="2" charset="2"/>
              <a:buChar char="q"/>
            </a:pPr>
            <a:r>
              <a:rPr lang="en-US" sz="2900" b="1" dirty="0" smtClean="0"/>
              <a:t>Cleaning of Machines</a:t>
            </a:r>
          </a:p>
          <a:p>
            <a:pPr marL="342900" indent="-342900" algn="just">
              <a:buFont typeface="Wingdings" pitchFamily="2" charset="2"/>
              <a:buChar char="q"/>
            </a:pPr>
            <a:r>
              <a:rPr lang="en-US" sz="2900" b="1" dirty="0" smtClean="0"/>
              <a:t>Visual Inspections &amp; Only Mechanical Repair if, necessary ( No Electronic Repair)</a:t>
            </a:r>
          </a:p>
          <a:p>
            <a:pPr marL="342900" indent="-342900" algn="just">
              <a:buFont typeface="Wingdings" pitchFamily="2" charset="2"/>
              <a:buChar char="q"/>
            </a:pPr>
            <a:r>
              <a:rPr lang="en-US" sz="2900" b="1" dirty="0" smtClean="0"/>
              <a:t>Full Functionality Checks : </a:t>
            </a:r>
          </a:p>
          <a:p>
            <a:pPr algn="just"/>
            <a:r>
              <a:rPr lang="en-US" sz="2900" b="1" dirty="0"/>
              <a:t>	</a:t>
            </a:r>
            <a:r>
              <a:rPr lang="en-US" sz="2900" b="1" dirty="0" smtClean="0"/>
              <a:t>- Diagnostics Test </a:t>
            </a:r>
          </a:p>
          <a:p>
            <a:pPr algn="just"/>
            <a:r>
              <a:rPr lang="en-US" sz="2900" b="1" dirty="0" smtClean="0"/>
              <a:t>	– All Switches-Doors, Sealing points, Scratches on Acrylic Screen etc. </a:t>
            </a:r>
          </a:p>
          <a:p>
            <a:pPr algn="just"/>
            <a:r>
              <a:rPr lang="en-US" sz="2900" b="1" dirty="0"/>
              <a:t>	</a:t>
            </a:r>
            <a:r>
              <a:rPr lang="en-US" sz="2900" b="1" dirty="0" smtClean="0"/>
              <a:t>- Response of all Switches</a:t>
            </a:r>
          </a:p>
          <a:p>
            <a:pPr algn="just"/>
            <a:r>
              <a:rPr lang="en-US" sz="2900" b="1" dirty="0"/>
              <a:t>	</a:t>
            </a:r>
            <a:r>
              <a:rPr lang="en-US" sz="2900" b="1" dirty="0" smtClean="0"/>
              <a:t>- 01 Vote for each  of the 16 Candidate buttons in  BU+CU</a:t>
            </a:r>
          </a:p>
          <a:p>
            <a:pPr algn="just"/>
            <a:r>
              <a:rPr lang="en-US" sz="2900" b="1" dirty="0"/>
              <a:t>	</a:t>
            </a:r>
            <a:r>
              <a:rPr lang="en-US" sz="2900" b="1" dirty="0" smtClean="0"/>
              <a:t>- VVPAT : 6 Votes against each </a:t>
            </a:r>
            <a:r>
              <a:rPr lang="en-US" sz="2900" b="1" dirty="0" err="1" smtClean="0"/>
              <a:t>Cand</a:t>
            </a:r>
            <a:r>
              <a:rPr lang="en-US" sz="2900" b="1" dirty="0" smtClean="0"/>
              <a:t>. </a:t>
            </a:r>
            <a:r>
              <a:rPr lang="en-US" sz="2900" b="1" dirty="0" err="1" smtClean="0"/>
              <a:t>Buttton</a:t>
            </a:r>
            <a:r>
              <a:rPr lang="en-US" sz="2900" b="1" dirty="0" smtClean="0"/>
              <a:t> ( Tally  with Electronic count in CU)</a:t>
            </a:r>
          </a:p>
          <a:p>
            <a:pPr algn="just"/>
            <a:r>
              <a:rPr lang="en-US" sz="2900" b="1" dirty="0"/>
              <a:t>	</a:t>
            </a:r>
            <a:r>
              <a:rPr lang="en-US" sz="2900" b="1" dirty="0" smtClean="0"/>
              <a:t>- Pasting Green “FLC Ok” stickers  signed by Engineers</a:t>
            </a:r>
          </a:p>
          <a:p>
            <a:pPr algn="just"/>
            <a:r>
              <a:rPr lang="en-US" sz="2900" b="1" dirty="0"/>
              <a:t>	- Pasting </a:t>
            </a:r>
            <a:r>
              <a:rPr lang="en-US" sz="2900" b="1" dirty="0" smtClean="0"/>
              <a:t>Red  “FLC Reject”  </a:t>
            </a:r>
            <a:r>
              <a:rPr lang="en-US" sz="2900" b="1" dirty="0"/>
              <a:t>Stickers  signed by </a:t>
            </a:r>
            <a:r>
              <a:rPr lang="en-US" sz="2900" b="1" dirty="0" smtClean="0"/>
              <a:t>Engineers ( in Reject machines  	that are sent  to Factory within 7 days of F.L.C.)</a:t>
            </a:r>
          </a:p>
          <a:p>
            <a:pPr algn="just"/>
            <a:endParaRPr lang="en-US" sz="2900" b="1" dirty="0" smtClean="0"/>
          </a:p>
          <a:p>
            <a:pPr marL="342900" indent="-342900" algn="just">
              <a:buFont typeface="Wingdings" pitchFamily="2" charset="2"/>
              <a:buChar char="q"/>
            </a:pPr>
            <a:r>
              <a:rPr lang="en-US" sz="2900" b="1" dirty="0" smtClean="0"/>
              <a:t>Pink Paper Seals signed by Engineers, Pol. Rep. </a:t>
            </a:r>
            <a:r>
              <a:rPr lang="en-US" sz="2900" b="1" dirty="0"/>
              <a:t> t</a:t>
            </a:r>
            <a:r>
              <a:rPr lang="en-US" sz="2900" b="1" dirty="0" smtClean="0"/>
              <a:t>o be affixed over CUs </a:t>
            </a:r>
            <a:r>
              <a:rPr lang="en-US" sz="2900" b="1" dirty="0" smtClean="0">
                <a:solidFill>
                  <a:srgbClr val="FFFF00"/>
                </a:solidFill>
              </a:rPr>
              <a:t>( Now </a:t>
            </a:r>
            <a:r>
              <a:rPr lang="en-US" sz="2600" b="1" dirty="0" smtClean="0">
                <a:solidFill>
                  <a:srgbClr val="FFFF00"/>
                </a:solidFill>
              </a:rPr>
              <a:t>as per direction of ECI Dtd.30-07-2021  newly approved Pink Paper seals are to be used) </a:t>
            </a:r>
            <a:endParaRPr lang="en-US" sz="2600" b="1" dirty="0">
              <a:solidFill>
                <a:srgbClr val="FFFF00"/>
              </a:solidFill>
            </a:endParaRPr>
          </a:p>
          <a:p>
            <a:pPr algn="just"/>
            <a:endParaRPr lang="en-US" b="1" dirty="0" smtClean="0"/>
          </a:p>
          <a:p>
            <a:pPr algn="just"/>
            <a:endParaRPr lang="en-US" b="1" i="1" u="sng" dirty="0"/>
          </a:p>
          <a:p>
            <a:pPr algn="just"/>
            <a:endParaRPr lang="en-US" b="1" i="1" u="sng" dirty="0" smtClean="0"/>
          </a:p>
        </p:txBody>
      </p:sp>
    </p:spTree>
    <p:extLst>
      <p:ext uri="{BB962C8B-B14F-4D97-AF65-F5344CB8AC3E}">
        <p14:creationId xmlns:p14="http://schemas.microsoft.com/office/powerpoint/2010/main" val="1466076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762000"/>
          </a:xfrm>
        </p:spPr>
        <p:txBody>
          <a:bodyPr/>
          <a:lstStyle/>
          <a:p>
            <a:pPr algn="ctr"/>
            <a:r>
              <a:rPr lang="en-US" dirty="0" smtClean="0">
                <a:solidFill>
                  <a:srgbClr val="FFFF00"/>
                </a:solidFill>
                <a:latin typeface="+mn-lt"/>
              </a:rPr>
              <a:t>First Level Checking</a:t>
            </a:r>
            <a:endParaRPr lang="en-IN" dirty="0">
              <a:solidFill>
                <a:srgbClr val="FFFF00"/>
              </a:solidFill>
              <a:latin typeface="+mn-lt"/>
            </a:endParaRPr>
          </a:p>
        </p:txBody>
      </p:sp>
      <p:sp>
        <p:nvSpPr>
          <p:cNvPr id="4" name="Text Placeholder 3"/>
          <p:cNvSpPr>
            <a:spLocks noGrp="1"/>
          </p:cNvSpPr>
          <p:nvPr>
            <p:ph type="body" idx="1"/>
          </p:nvPr>
        </p:nvSpPr>
        <p:spPr>
          <a:xfrm>
            <a:off x="228600" y="1219200"/>
            <a:ext cx="8686800" cy="5410200"/>
          </a:xfrm>
          <a:solidFill>
            <a:schemeClr val="accent1">
              <a:lumMod val="50000"/>
            </a:schemeClr>
          </a:solidFill>
        </p:spPr>
        <p:txBody>
          <a:bodyPr>
            <a:normAutofit fontScale="92500"/>
          </a:bodyPr>
          <a:lstStyle/>
          <a:p>
            <a:pPr algn="just"/>
            <a:endParaRPr lang="en-US" b="1" i="1" dirty="0" smtClean="0">
              <a:solidFill>
                <a:srgbClr val="FFC000"/>
              </a:solidFill>
            </a:endParaRPr>
          </a:p>
          <a:p>
            <a:pPr algn="just"/>
            <a:r>
              <a:rPr lang="en-US" sz="2600" b="1" i="1" dirty="0" smtClean="0">
                <a:solidFill>
                  <a:srgbClr val="FFC000"/>
                </a:solidFill>
              </a:rPr>
              <a:t>Mock Poll during F.L.C.</a:t>
            </a:r>
            <a:endParaRPr lang="en-US" sz="2300" b="1" dirty="0" smtClean="0"/>
          </a:p>
          <a:p>
            <a:pPr marL="342900" indent="-342900" algn="just">
              <a:buFont typeface="Wingdings" pitchFamily="2" charset="2"/>
              <a:buChar char="q"/>
            </a:pPr>
            <a:r>
              <a:rPr lang="en-US" sz="2300" b="1" dirty="0" smtClean="0"/>
              <a:t>Done on 5% of the Machines</a:t>
            </a:r>
          </a:p>
          <a:p>
            <a:pPr marL="342900" indent="-342900" algn="just">
              <a:buFont typeface="Wingdings" pitchFamily="2" charset="2"/>
              <a:buChar char="q"/>
            </a:pPr>
            <a:r>
              <a:rPr lang="en-US" sz="2300" b="1" dirty="0" smtClean="0"/>
              <a:t>Sl. No./Names &amp; Symbols are to be loaded in VVPATs using </a:t>
            </a:r>
            <a:r>
              <a:rPr lang="en-US" sz="2300" b="1" dirty="0" smtClean="0">
                <a:solidFill>
                  <a:srgbClr val="FFFF00"/>
                </a:solidFill>
              </a:rPr>
              <a:t>new SLUs ( using TV Monitors)-As per </a:t>
            </a:r>
            <a:r>
              <a:rPr lang="en-US" sz="2300" b="1" dirty="0" err="1" smtClean="0">
                <a:solidFill>
                  <a:srgbClr val="FFFF00"/>
                </a:solidFill>
              </a:rPr>
              <a:t>Ltr</a:t>
            </a:r>
            <a:r>
              <a:rPr lang="en-US" sz="2300" b="1" dirty="0" smtClean="0">
                <a:solidFill>
                  <a:srgbClr val="FFFF00"/>
                </a:solidFill>
              </a:rPr>
              <a:t>. No.51/8/INST/2021-EMS, </a:t>
            </a:r>
            <a:r>
              <a:rPr lang="en-US" sz="2300" b="1" dirty="0" err="1" smtClean="0">
                <a:solidFill>
                  <a:srgbClr val="FFFF00"/>
                </a:solidFill>
              </a:rPr>
              <a:t>Dtd</a:t>
            </a:r>
            <a:r>
              <a:rPr lang="en-US" sz="2300" b="1" dirty="0" smtClean="0">
                <a:solidFill>
                  <a:srgbClr val="FFFF00"/>
                </a:solidFill>
              </a:rPr>
              <a:t>. 5</a:t>
            </a:r>
            <a:r>
              <a:rPr lang="en-US" sz="2300" b="1" baseline="30000" dirty="0" smtClean="0">
                <a:solidFill>
                  <a:srgbClr val="FFFF00"/>
                </a:solidFill>
              </a:rPr>
              <a:t>th </a:t>
            </a:r>
            <a:r>
              <a:rPr lang="en-US" sz="2300" b="1" dirty="0" smtClean="0">
                <a:solidFill>
                  <a:srgbClr val="FFFF00"/>
                </a:solidFill>
              </a:rPr>
              <a:t> Aug, 2021 of Commission.</a:t>
            </a:r>
          </a:p>
          <a:p>
            <a:pPr marL="342900" indent="-342900" algn="just">
              <a:buFont typeface="Wingdings" pitchFamily="2" charset="2"/>
              <a:buChar char="q"/>
            </a:pPr>
            <a:r>
              <a:rPr lang="en-US" sz="2300" b="1" dirty="0" smtClean="0">
                <a:latin typeface="Cambria Math" pitchFamily="18" charset="0"/>
                <a:ea typeface="Cambria Math" pitchFamily="18" charset="0"/>
              </a:rPr>
              <a:t>1200 Votes in 01%, 1000 Votes in  02% &amp; 500 Votes in 02 % Machines</a:t>
            </a:r>
          </a:p>
          <a:p>
            <a:pPr marL="342900" indent="-342900" algn="just">
              <a:buFont typeface="Wingdings" pitchFamily="2" charset="2"/>
              <a:buChar char="q"/>
            </a:pPr>
            <a:r>
              <a:rPr lang="en-US" sz="2300" b="1" dirty="0" smtClean="0">
                <a:latin typeface="Cambria Math" pitchFamily="18" charset="0"/>
                <a:ea typeface="Cambria Math" pitchFamily="18" charset="0"/>
              </a:rPr>
              <a:t>Done in presence of Pol. Parties – Representatives</a:t>
            </a:r>
          </a:p>
          <a:p>
            <a:pPr marL="342900" indent="-342900" algn="just">
              <a:buFont typeface="Wingdings" pitchFamily="2" charset="2"/>
              <a:buChar char="q"/>
            </a:pPr>
            <a:r>
              <a:rPr lang="en-US" sz="2300" b="1" dirty="0" smtClean="0">
                <a:latin typeface="Cambria Math" pitchFamily="18" charset="0"/>
                <a:ea typeface="Cambria Math" pitchFamily="18" charset="0"/>
              </a:rPr>
              <a:t>They may be asked to select machines randomly</a:t>
            </a:r>
          </a:p>
          <a:p>
            <a:pPr marL="342900" indent="-342900" algn="just">
              <a:buFont typeface="Wingdings" pitchFamily="2" charset="2"/>
              <a:buChar char="q"/>
            </a:pPr>
            <a:r>
              <a:rPr lang="en-US" sz="2300" b="1" dirty="0" smtClean="0">
                <a:latin typeface="Cambria Math" pitchFamily="18" charset="0"/>
                <a:ea typeface="Cambria Math" pitchFamily="18" charset="0"/>
              </a:rPr>
              <a:t>Signatures of Representatives to be obtained in Registers</a:t>
            </a:r>
          </a:p>
          <a:p>
            <a:pPr marL="342900" indent="-342900" algn="just">
              <a:buFont typeface="Wingdings" pitchFamily="2" charset="2"/>
              <a:buChar char="q"/>
            </a:pPr>
            <a:r>
              <a:rPr lang="en-US" sz="2300" b="1" dirty="0" smtClean="0">
                <a:latin typeface="Cambria Math" pitchFamily="18" charset="0"/>
                <a:ea typeface="Cambria Math" pitchFamily="18" charset="0"/>
              </a:rPr>
              <a:t>All VVPAT paper slips to be cross checked with Electronic results </a:t>
            </a:r>
          </a:p>
          <a:p>
            <a:pPr marL="342900" indent="-342900" algn="just">
              <a:buFont typeface="Wingdings" pitchFamily="2" charset="2"/>
              <a:buChar char="q"/>
            </a:pPr>
            <a:r>
              <a:rPr lang="en-US" sz="2300" b="1" dirty="0" smtClean="0">
                <a:latin typeface="Cambria Math" pitchFamily="18" charset="0"/>
                <a:ea typeface="Cambria Math" pitchFamily="18" charset="0"/>
              </a:rPr>
              <a:t>Daily basis destruction of Mock  poll Papers  slips  by  shredding machines  </a:t>
            </a:r>
            <a:endParaRPr lang="en-US" sz="2300" b="1" dirty="0" smtClean="0"/>
          </a:p>
          <a:p>
            <a:pPr algn="just"/>
            <a:r>
              <a:rPr lang="en-US" sz="2300" b="1" dirty="0"/>
              <a:t>	</a:t>
            </a:r>
            <a:endParaRPr lang="en-US" b="1" dirty="0" smtClean="0"/>
          </a:p>
          <a:p>
            <a:pPr algn="just"/>
            <a:endParaRPr lang="en-US" b="1" i="1" u="sng" dirty="0"/>
          </a:p>
          <a:p>
            <a:pPr algn="just"/>
            <a:endParaRPr lang="en-US" b="1" i="1" u="sng" dirty="0" smtClean="0"/>
          </a:p>
        </p:txBody>
      </p:sp>
    </p:spTree>
    <p:extLst>
      <p:ext uri="{BB962C8B-B14F-4D97-AF65-F5344CB8AC3E}">
        <p14:creationId xmlns:p14="http://schemas.microsoft.com/office/powerpoint/2010/main" val="1926898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177800"/>
            <a:ext cx="8153400" cy="1041400"/>
          </a:xfrm>
        </p:spPr>
        <p:txBody>
          <a:bodyPr/>
          <a:lstStyle/>
          <a:p>
            <a:pPr algn="ctr"/>
            <a:r>
              <a:rPr lang="en-US" sz="2800" b="1" i="1" u="sng" dirty="0" smtClean="0">
                <a:solidFill>
                  <a:schemeClr val="accent2">
                    <a:lumMod val="50000"/>
                  </a:schemeClr>
                </a:solidFill>
                <a:latin typeface="+mn-lt"/>
              </a:rPr>
              <a:t>CASE STUDY</a:t>
            </a:r>
            <a:r>
              <a:rPr lang="en-US" sz="2800" b="1" i="1" dirty="0" smtClean="0">
                <a:solidFill>
                  <a:schemeClr val="accent2">
                    <a:lumMod val="50000"/>
                  </a:schemeClr>
                </a:solidFill>
              </a:rPr>
              <a:t>:</a:t>
            </a:r>
            <a:endParaRPr lang="en-US" sz="2800" dirty="0" smtClean="0"/>
          </a:p>
        </p:txBody>
      </p:sp>
      <p:sp>
        <p:nvSpPr>
          <p:cNvPr id="3481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fld id="{9170C96A-507E-406B-8FC3-EA4E25027A82}" type="slidenum">
              <a:rPr lang="en-US" sz="1200" smtClean="0">
                <a:solidFill>
                  <a:srgbClr val="FFFFFF"/>
                </a:solidFill>
                <a:latin typeface="Roboto Condensed"/>
                <a:cs typeface="Roboto Condensed"/>
                <a:sym typeface="Roboto Condensed"/>
              </a:rPr>
              <a:pPr eaLnBrk="1" hangingPunct="1"/>
              <a:t>25</a:t>
            </a:fld>
            <a:endParaRPr lang="en-US" sz="1200" smtClean="0">
              <a:solidFill>
                <a:srgbClr val="FFFFFF"/>
              </a:solidFill>
              <a:latin typeface="Roboto Condensed"/>
              <a:cs typeface="Roboto Condensed"/>
              <a:sym typeface="Roboto Condensed"/>
            </a:endParaRPr>
          </a:p>
        </p:txBody>
      </p:sp>
      <p:sp>
        <p:nvSpPr>
          <p:cNvPr id="17412" name="Rectangle 3"/>
          <p:cNvSpPr>
            <a:spLocks noChangeArrowheads="1"/>
          </p:cNvSpPr>
          <p:nvPr/>
        </p:nvSpPr>
        <p:spPr bwMode="auto">
          <a:xfrm>
            <a:off x="152400" y="1399117"/>
            <a:ext cx="8686800" cy="2862322"/>
          </a:xfrm>
          <a:prstGeom prst="rect">
            <a:avLst/>
          </a:prstGeom>
          <a:noFill/>
          <a:ln w="9525">
            <a:noFill/>
            <a:miter lim="800000"/>
            <a:headEnd/>
            <a:tailEnd/>
          </a:ln>
        </p:spPr>
        <p:txBody>
          <a:bodyPr>
            <a:spAutoFit/>
          </a:bodyPr>
          <a:lstStyle/>
          <a:p>
            <a:pPr algn="just">
              <a:defRPr/>
            </a:pPr>
            <a:r>
              <a:rPr lang="en-US" sz="2000" b="1" dirty="0" smtClean="0">
                <a:solidFill>
                  <a:schemeClr val="accent5">
                    <a:lumMod val="75000"/>
                  </a:schemeClr>
                </a:solidFill>
              </a:rPr>
              <a:t> </a:t>
            </a:r>
          </a:p>
          <a:p>
            <a:pPr algn="just">
              <a:defRPr/>
            </a:pPr>
            <a:r>
              <a:rPr lang="en-US" sz="2000" b="1" i="1" dirty="0" smtClean="0">
                <a:solidFill>
                  <a:srgbClr val="C00000"/>
                </a:solidFill>
              </a:rPr>
              <a:t>Opposition </a:t>
            </a:r>
            <a:r>
              <a:rPr lang="en-US" sz="2000" b="1" i="1" dirty="0">
                <a:solidFill>
                  <a:srgbClr val="C00000"/>
                </a:solidFill>
              </a:rPr>
              <a:t>Political Party has complained through media </a:t>
            </a:r>
            <a:r>
              <a:rPr lang="en-US" sz="2000" b="1" i="1" dirty="0" smtClean="0">
                <a:solidFill>
                  <a:srgbClr val="C00000"/>
                </a:solidFill>
              </a:rPr>
              <a:t>:</a:t>
            </a:r>
          </a:p>
          <a:p>
            <a:pPr algn="just">
              <a:defRPr/>
            </a:pPr>
            <a:endParaRPr lang="en-US" sz="2000" b="1" i="1" dirty="0">
              <a:solidFill>
                <a:srgbClr val="C00000"/>
              </a:solidFill>
            </a:endParaRPr>
          </a:p>
          <a:p>
            <a:pPr algn="just">
              <a:lnSpc>
                <a:spcPct val="200000"/>
              </a:lnSpc>
              <a:defRPr/>
            </a:pPr>
            <a:r>
              <a:rPr lang="en-US" sz="2000" b="1" i="1" dirty="0">
                <a:solidFill>
                  <a:srgbClr val="C00000"/>
                </a:solidFill>
              </a:rPr>
              <a:t>	</a:t>
            </a:r>
            <a:r>
              <a:rPr lang="en-US" sz="2000" b="1" i="1" dirty="0" smtClean="0">
                <a:solidFill>
                  <a:srgbClr val="7030A0"/>
                </a:solidFill>
              </a:rPr>
              <a:t>“ Dist. Administration has favored </a:t>
            </a:r>
            <a:r>
              <a:rPr lang="en-US" sz="2000" b="1" i="1" dirty="0">
                <a:solidFill>
                  <a:srgbClr val="7030A0"/>
                </a:solidFill>
              </a:rPr>
              <a:t>ruling </a:t>
            </a:r>
            <a:r>
              <a:rPr lang="en-US" sz="2000" b="1" i="1" dirty="0" smtClean="0">
                <a:solidFill>
                  <a:srgbClr val="7030A0"/>
                </a:solidFill>
              </a:rPr>
              <a:t>party by giving them access to EVM &amp; VVPAT warehouse ahead </a:t>
            </a:r>
            <a:r>
              <a:rPr lang="en-US" sz="2000" b="1" i="1" dirty="0">
                <a:solidFill>
                  <a:srgbClr val="7030A0"/>
                </a:solidFill>
              </a:rPr>
              <a:t>of General Elections. Chances of manipulating EVMs can’t be ruled </a:t>
            </a:r>
            <a:r>
              <a:rPr lang="en-US" sz="2000" b="1" i="1" dirty="0" smtClean="0">
                <a:solidFill>
                  <a:srgbClr val="7030A0"/>
                </a:solidFill>
              </a:rPr>
              <a:t>out”</a:t>
            </a:r>
            <a:endParaRPr lang="en-US" sz="2000" b="1" dirty="0">
              <a:solidFill>
                <a:srgbClr val="7030A0"/>
              </a:solidFill>
            </a:endParaRPr>
          </a:p>
        </p:txBody>
      </p:sp>
    </p:spTree>
    <p:extLst>
      <p:ext uri="{BB962C8B-B14F-4D97-AF65-F5344CB8AC3E}">
        <p14:creationId xmlns:p14="http://schemas.microsoft.com/office/powerpoint/2010/main" val="3529100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IN" dirty="0" smtClean="0">
                <a:latin typeface="+mn-lt"/>
              </a:rPr>
              <a:t>Question ?</a:t>
            </a:r>
            <a:endParaRPr lang="en-IN" dirty="0">
              <a:latin typeface="+mn-lt"/>
            </a:endParaRPr>
          </a:p>
        </p:txBody>
      </p:sp>
      <p:sp>
        <p:nvSpPr>
          <p:cNvPr id="5" name="Content Placeholder 4"/>
          <p:cNvSpPr>
            <a:spLocks noGrp="1"/>
          </p:cNvSpPr>
          <p:nvPr>
            <p:ph idx="1"/>
          </p:nvPr>
        </p:nvSpPr>
        <p:spPr>
          <a:xfrm>
            <a:off x="457200" y="2362200"/>
            <a:ext cx="8229600" cy="3962400"/>
          </a:xfrm>
        </p:spPr>
        <p:txBody>
          <a:bodyPr/>
          <a:lstStyle/>
          <a:p>
            <a:r>
              <a:rPr lang="en-IN" dirty="0" smtClean="0"/>
              <a:t>Which is not an activity of F.L.C. ?</a:t>
            </a:r>
          </a:p>
          <a:p>
            <a:pPr marL="0" indent="0">
              <a:buNone/>
            </a:pPr>
            <a:endParaRPr lang="en-IN" dirty="0" smtClean="0"/>
          </a:p>
          <a:p>
            <a:pPr marL="514350" indent="-514350">
              <a:buFont typeface="+mj-lt"/>
              <a:buAutoNum type="alphaUcPeriod"/>
            </a:pPr>
            <a:r>
              <a:rPr lang="en-IN" dirty="0" smtClean="0"/>
              <a:t>Mechanical Repair</a:t>
            </a:r>
          </a:p>
          <a:p>
            <a:pPr marL="514350" indent="-514350">
              <a:buFont typeface="+mj-lt"/>
              <a:buAutoNum type="alphaUcPeriod"/>
            </a:pPr>
            <a:r>
              <a:rPr lang="en-IN" dirty="0" smtClean="0"/>
              <a:t>Cleaning of Parts</a:t>
            </a:r>
          </a:p>
          <a:p>
            <a:pPr marL="514350" indent="-514350">
              <a:buFont typeface="+mj-lt"/>
              <a:buAutoNum type="alphaUcPeriod"/>
            </a:pPr>
            <a:r>
              <a:rPr lang="en-IN" dirty="0" smtClean="0"/>
              <a:t>Electronic Repair</a:t>
            </a:r>
          </a:p>
          <a:p>
            <a:pPr marL="514350" indent="-514350">
              <a:buFont typeface="+mj-lt"/>
              <a:buAutoNum type="alphaUcPeriod"/>
            </a:pPr>
            <a:r>
              <a:rPr lang="en-IN" dirty="0" smtClean="0"/>
              <a:t>Conducting Mock Poll</a:t>
            </a:r>
            <a:endParaRPr lang="en-IN" dirty="0"/>
          </a:p>
        </p:txBody>
      </p:sp>
    </p:spTree>
    <p:extLst>
      <p:ext uri="{BB962C8B-B14F-4D97-AF65-F5344CB8AC3E}">
        <p14:creationId xmlns:p14="http://schemas.microsoft.com/office/powerpoint/2010/main" val="200466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61999"/>
          </a:xfrm>
        </p:spPr>
        <p:txBody>
          <a:bodyPr>
            <a:normAutofit fontScale="90000"/>
          </a:bodyPr>
          <a:lstStyle/>
          <a:p>
            <a:r>
              <a:rPr lang="en-US" dirty="0" smtClean="0">
                <a:solidFill>
                  <a:srgbClr val="FFFF00"/>
                </a:solidFill>
                <a:latin typeface="+mn-lt"/>
              </a:rPr>
              <a:t>Training and Awareness</a:t>
            </a:r>
            <a:r>
              <a:rPr lang="en-US" dirty="0" smtClean="0">
                <a:solidFill>
                  <a:srgbClr val="FFFF00"/>
                </a:solidFill>
              </a:rPr>
              <a:t> </a:t>
            </a:r>
            <a:endParaRPr lang="en-IN" dirty="0">
              <a:solidFill>
                <a:srgbClr val="FFFF00"/>
              </a:solidFill>
            </a:endParaRPr>
          </a:p>
        </p:txBody>
      </p:sp>
      <p:sp>
        <p:nvSpPr>
          <p:cNvPr id="3" name="Subtitle 2"/>
          <p:cNvSpPr>
            <a:spLocks noGrp="1"/>
          </p:cNvSpPr>
          <p:nvPr>
            <p:ph type="subTitle" idx="1"/>
          </p:nvPr>
        </p:nvSpPr>
        <p:spPr>
          <a:xfrm>
            <a:off x="152400" y="838200"/>
            <a:ext cx="8839200" cy="5867400"/>
          </a:xfrm>
          <a:solidFill>
            <a:srgbClr val="002060"/>
          </a:solidFill>
        </p:spPr>
        <p:txBody>
          <a:bodyPr>
            <a:noAutofit/>
          </a:bodyPr>
          <a:lstStyle/>
          <a:p>
            <a:pPr marL="457200" indent="-457200" algn="just">
              <a:lnSpc>
                <a:spcPct val="150000"/>
              </a:lnSpc>
              <a:buFont typeface="Wingdings" pitchFamily="2" charset="2"/>
              <a:buChar char="q"/>
            </a:pPr>
            <a:r>
              <a:rPr lang="en-US" sz="1600" dirty="0" err="1" smtClean="0"/>
              <a:t>UpTo</a:t>
            </a:r>
            <a:r>
              <a:rPr lang="en-US" sz="1600" dirty="0" smtClean="0"/>
              <a:t> </a:t>
            </a:r>
            <a:r>
              <a:rPr lang="en-US" sz="1600" dirty="0"/>
              <a:t>-</a:t>
            </a:r>
            <a:r>
              <a:rPr lang="en-US" sz="1600" dirty="0" smtClean="0"/>
              <a:t> </a:t>
            </a:r>
            <a:r>
              <a:rPr lang="en-US" sz="1600" dirty="0" smtClean="0">
                <a:solidFill>
                  <a:srgbClr val="FFFF00"/>
                </a:solidFill>
              </a:rPr>
              <a:t>10%</a:t>
            </a:r>
            <a:r>
              <a:rPr lang="en-US" sz="1600" dirty="0" smtClean="0"/>
              <a:t> of FLC-Ok EVMs/VVPATs of total number of </a:t>
            </a:r>
            <a:r>
              <a:rPr lang="en-US" sz="1600" dirty="0" smtClean="0"/>
              <a:t>P.S. </a:t>
            </a:r>
          </a:p>
          <a:p>
            <a:pPr marL="457200" indent="-457200" algn="just">
              <a:lnSpc>
                <a:spcPct val="150000"/>
              </a:lnSpc>
              <a:buFont typeface="Wingdings" pitchFamily="2" charset="2"/>
              <a:buChar char="q"/>
            </a:pPr>
            <a:r>
              <a:rPr lang="en-US" sz="1600" dirty="0" smtClean="0"/>
              <a:t>Affixing </a:t>
            </a:r>
            <a:r>
              <a:rPr lang="en-US" sz="1600" dirty="0">
                <a:solidFill>
                  <a:srgbClr val="FFFF00"/>
                </a:solidFill>
              </a:rPr>
              <a:t>Yellow Sticker </a:t>
            </a:r>
            <a:r>
              <a:rPr lang="en-US" sz="1600" dirty="0"/>
              <a:t>-</a:t>
            </a:r>
            <a:r>
              <a:rPr lang="en-US" sz="1600" dirty="0" smtClean="0"/>
              <a:t>“Training/Awareness”.</a:t>
            </a:r>
            <a:endParaRPr lang="en-US" sz="1600" dirty="0" smtClean="0"/>
          </a:p>
          <a:p>
            <a:pPr marL="457200" indent="-457200" algn="just">
              <a:lnSpc>
                <a:spcPct val="150000"/>
              </a:lnSpc>
              <a:buFont typeface="Wingdings" pitchFamily="2" charset="2"/>
              <a:buChar char="q"/>
            </a:pPr>
            <a:r>
              <a:rPr lang="en-US" sz="1600" dirty="0" smtClean="0"/>
              <a:t>To be marked as such in </a:t>
            </a:r>
            <a:r>
              <a:rPr lang="en-US" sz="1600" dirty="0" smtClean="0">
                <a:solidFill>
                  <a:srgbClr val="FFFF00"/>
                </a:solidFill>
              </a:rPr>
              <a:t>EMS</a:t>
            </a:r>
            <a:r>
              <a:rPr lang="en-US" sz="1600" dirty="0" smtClean="0"/>
              <a:t> </a:t>
            </a:r>
            <a:r>
              <a:rPr lang="en-US" sz="1600" dirty="0" smtClean="0"/>
              <a:t>&amp; separate Physical Storage</a:t>
            </a:r>
            <a:endParaRPr lang="en-US" sz="1600" dirty="0" smtClean="0"/>
          </a:p>
          <a:p>
            <a:pPr marL="457200" indent="-457200" algn="just">
              <a:lnSpc>
                <a:spcPct val="150000"/>
              </a:lnSpc>
              <a:buFont typeface="Wingdings" pitchFamily="2" charset="2"/>
              <a:buChar char="q"/>
            </a:pPr>
            <a:r>
              <a:rPr lang="en-US" sz="1600" dirty="0">
                <a:solidFill>
                  <a:srgbClr val="FFFF00"/>
                </a:solidFill>
              </a:rPr>
              <a:t>Sharing list </a:t>
            </a:r>
            <a:r>
              <a:rPr lang="en-US" sz="1600" dirty="0" smtClean="0"/>
              <a:t>to </a:t>
            </a:r>
            <a:r>
              <a:rPr lang="en-US" sz="1600" dirty="0"/>
              <a:t>political parties. </a:t>
            </a:r>
          </a:p>
          <a:p>
            <a:pPr marL="457200" indent="-457200" algn="just">
              <a:lnSpc>
                <a:spcPct val="150000"/>
              </a:lnSpc>
              <a:buFont typeface="Wingdings" pitchFamily="2" charset="2"/>
              <a:buChar char="q"/>
            </a:pPr>
            <a:r>
              <a:rPr lang="en-US" sz="1600" dirty="0" smtClean="0"/>
              <a:t>Depute thoroughly </a:t>
            </a:r>
            <a:r>
              <a:rPr lang="en-US" sz="1600" dirty="0" smtClean="0">
                <a:solidFill>
                  <a:srgbClr val="FFFF00"/>
                </a:solidFill>
              </a:rPr>
              <a:t>Trained</a:t>
            </a:r>
            <a:r>
              <a:rPr lang="en-US" sz="1600" dirty="0" smtClean="0"/>
              <a:t> authorized </a:t>
            </a:r>
            <a:r>
              <a:rPr lang="en-US" sz="1600" dirty="0" smtClean="0"/>
              <a:t>Official</a:t>
            </a:r>
            <a:endParaRPr lang="en-US" sz="1600" dirty="0" smtClean="0"/>
          </a:p>
          <a:p>
            <a:pPr marL="457200" indent="-457200" algn="just">
              <a:lnSpc>
                <a:spcPct val="150000"/>
              </a:lnSpc>
              <a:buFont typeface="Wingdings" pitchFamily="2" charset="2"/>
              <a:buChar char="q"/>
            </a:pPr>
            <a:r>
              <a:rPr lang="en-US" sz="1600" dirty="0" smtClean="0"/>
              <a:t>Ensure use of </a:t>
            </a:r>
            <a:r>
              <a:rPr lang="en-US" sz="1600" dirty="0" smtClean="0">
                <a:solidFill>
                  <a:srgbClr val="FFFF00"/>
                </a:solidFill>
              </a:rPr>
              <a:t>dummy </a:t>
            </a:r>
            <a:r>
              <a:rPr lang="en-US" sz="1600" dirty="0" smtClean="0">
                <a:solidFill>
                  <a:srgbClr val="FFFF00"/>
                </a:solidFill>
              </a:rPr>
              <a:t>symbols</a:t>
            </a:r>
            <a:r>
              <a:rPr lang="en-US" sz="1600" dirty="0" smtClean="0"/>
              <a:t> </a:t>
            </a:r>
            <a:r>
              <a:rPr lang="en-US" sz="1600" dirty="0" smtClean="0"/>
              <a:t>in BU </a:t>
            </a:r>
          </a:p>
          <a:p>
            <a:pPr marL="457200" indent="-457200" algn="just">
              <a:lnSpc>
                <a:spcPct val="150000"/>
              </a:lnSpc>
              <a:buFont typeface="Wingdings" pitchFamily="2" charset="2"/>
              <a:buChar char="q"/>
            </a:pPr>
            <a:r>
              <a:rPr lang="en-US" sz="1600" dirty="0" smtClean="0"/>
              <a:t>In VVPATs, </a:t>
            </a:r>
            <a:r>
              <a:rPr lang="en-US" sz="1600" dirty="0" smtClean="0"/>
              <a:t>only Engineers </a:t>
            </a:r>
            <a:r>
              <a:rPr lang="en-US" sz="1600" dirty="0" smtClean="0"/>
              <a:t>will load </a:t>
            </a:r>
            <a:r>
              <a:rPr lang="en-US" sz="1600" dirty="0" smtClean="0"/>
              <a:t>Symbols</a:t>
            </a:r>
            <a:endParaRPr lang="en-US" sz="1600" dirty="0" smtClean="0"/>
          </a:p>
          <a:p>
            <a:pPr marL="457200" indent="-457200" algn="just">
              <a:lnSpc>
                <a:spcPct val="150000"/>
              </a:lnSpc>
              <a:buFont typeface="Wingdings" pitchFamily="2" charset="2"/>
              <a:buChar char="q"/>
            </a:pPr>
            <a:r>
              <a:rPr lang="en-US" sz="1600" dirty="0" smtClean="0">
                <a:solidFill>
                  <a:srgbClr val="FFFF00"/>
                </a:solidFill>
              </a:rPr>
              <a:t>No </a:t>
            </a:r>
            <a:r>
              <a:rPr lang="en-US" sz="1600" dirty="0" smtClean="0">
                <a:solidFill>
                  <a:srgbClr val="FFFF00"/>
                </a:solidFill>
              </a:rPr>
              <a:t>demo </a:t>
            </a:r>
            <a:r>
              <a:rPr lang="en-US" sz="1600" dirty="0" smtClean="0"/>
              <a:t>of VVPAT in open </a:t>
            </a:r>
            <a:r>
              <a:rPr lang="en-US" sz="1600" dirty="0" smtClean="0"/>
              <a:t>area - exposed </a:t>
            </a:r>
            <a:r>
              <a:rPr lang="en-US" sz="1600" dirty="0" smtClean="0"/>
              <a:t>to </a:t>
            </a:r>
            <a:r>
              <a:rPr lang="en-US" sz="1600" dirty="0" smtClean="0">
                <a:solidFill>
                  <a:srgbClr val="FFFF00"/>
                </a:solidFill>
              </a:rPr>
              <a:t>sun/bright</a:t>
            </a:r>
            <a:r>
              <a:rPr lang="en-US" sz="1600" dirty="0" smtClean="0"/>
              <a:t> day light</a:t>
            </a:r>
            <a:endParaRPr lang="en-US" sz="1600" dirty="0"/>
          </a:p>
          <a:p>
            <a:pPr marL="457200" indent="-457200" algn="just">
              <a:lnSpc>
                <a:spcPct val="150000"/>
              </a:lnSpc>
              <a:buFont typeface="Wingdings" pitchFamily="2" charset="2"/>
              <a:buChar char="q"/>
            </a:pPr>
            <a:r>
              <a:rPr lang="en-US" sz="1600" dirty="0" smtClean="0"/>
              <a:t>Maintain </a:t>
            </a:r>
            <a:r>
              <a:rPr lang="en-US" sz="1600" dirty="0" smtClean="0">
                <a:solidFill>
                  <a:srgbClr val="FFFF00"/>
                </a:solidFill>
              </a:rPr>
              <a:t>register </a:t>
            </a:r>
            <a:r>
              <a:rPr lang="en-US" sz="1600" dirty="0" smtClean="0"/>
              <a:t>for Participants </a:t>
            </a:r>
          </a:p>
          <a:p>
            <a:pPr marL="457200" indent="-457200" algn="just">
              <a:lnSpc>
                <a:spcPct val="150000"/>
              </a:lnSpc>
              <a:buFont typeface="Wingdings" pitchFamily="2" charset="2"/>
              <a:buChar char="q"/>
            </a:pPr>
            <a:r>
              <a:rPr lang="en-US" sz="1600" dirty="0" smtClean="0">
                <a:solidFill>
                  <a:srgbClr val="FFFF00"/>
                </a:solidFill>
              </a:rPr>
              <a:t>Delete </a:t>
            </a:r>
            <a:r>
              <a:rPr lang="en-US" sz="1600" dirty="0" smtClean="0"/>
              <a:t>Electronic</a:t>
            </a:r>
            <a:r>
              <a:rPr lang="en-US" sz="1600" dirty="0" smtClean="0">
                <a:solidFill>
                  <a:srgbClr val="FFFF00"/>
                </a:solidFill>
              </a:rPr>
              <a:t> data &amp; Paper </a:t>
            </a:r>
            <a:r>
              <a:rPr lang="en-US" sz="1600" dirty="0" smtClean="0"/>
              <a:t>slips from EVMs &amp; VVPATS </a:t>
            </a:r>
            <a:r>
              <a:rPr lang="en-US" sz="1600" dirty="0"/>
              <a:t> </a:t>
            </a:r>
            <a:r>
              <a:rPr lang="en-US" sz="1600" dirty="0" smtClean="0"/>
              <a:t>after each day’s use. Also destroy Mock </a:t>
            </a:r>
            <a:r>
              <a:rPr lang="en-US" sz="1600" dirty="0" smtClean="0"/>
              <a:t>poll </a:t>
            </a:r>
            <a:r>
              <a:rPr lang="en-US" sz="1600" dirty="0" smtClean="0"/>
              <a:t>slips by </a:t>
            </a:r>
            <a:r>
              <a:rPr lang="en-US" sz="1600" dirty="0" smtClean="0">
                <a:solidFill>
                  <a:srgbClr val="FFFF00"/>
                </a:solidFill>
              </a:rPr>
              <a:t>Shredding</a:t>
            </a:r>
          </a:p>
          <a:p>
            <a:pPr marL="457200" indent="-457200" algn="just">
              <a:lnSpc>
                <a:spcPct val="150000"/>
              </a:lnSpc>
              <a:buFont typeface="Wingdings" pitchFamily="2" charset="2"/>
              <a:buChar char="q"/>
            </a:pPr>
            <a:r>
              <a:rPr lang="en-US" sz="1600" dirty="0" smtClean="0"/>
              <a:t>After each day’s training/awareness</a:t>
            </a:r>
            <a:r>
              <a:rPr lang="en-US" sz="1600" dirty="0"/>
              <a:t> </a:t>
            </a:r>
            <a:r>
              <a:rPr lang="en-US" sz="1600" dirty="0" smtClean="0"/>
              <a:t>activity – Ensure  </a:t>
            </a:r>
            <a:r>
              <a:rPr lang="en-US" sz="1600" dirty="0" smtClean="0">
                <a:solidFill>
                  <a:srgbClr val="FFFF00"/>
                </a:solidFill>
              </a:rPr>
              <a:t>storage in a secure </a:t>
            </a:r>
            <a:r>
              <a:rPr lang="en-US" sz="1600" dirty="0" smtClean="0"/>
              <a:t>Govt. Office/building , if not possible in the nearest Tehsil/Block </a:t>
            </a:r>
            <a:r>
              <a:rPr lang="en-US" sz="1600" dirty="0" err="1" smtClean="0"/>
              <a:t>H.Qr</a:t>
            </a:r>
            <a:r>
              <a:rPr lang="en-US" sz="1600" dirty="0" smtClean="0"/>
              <a:t>.</a:t>
            </a:r>
          </a:p>
          <a:p>
            <a:pPr marL="457200" indent="-457200" algn="just">
              <a:buFont typeface="Wingdings" pitchFamily="2" charset="2"/>
              <a:buChar char="q"/>
            </a:pPr>
            <a:endParaRPr lang="en-US" sz="2400" dirty="0" smtClean="0">
              <a:solidFill>
                <a:schemeClr val="tx1"/>
              </a:solidFill>
            </a:endParaRPr>
          </a:p>
        </p:txBody>
      </p:sp>
    </p:spTree>
    <p:extLst>
      <p:ext uri="{BB962C8B-B14F-4D97-AF65-F5344CB8AC3E}">
        <p14:creationId xmlns:p14="http://schemas.microsoft.com/office/powerpoint/2010/main" val="209006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761999"/>
          </a:xfrm>
        </p:spPr>
        <p:txBody>
          <a:bodyPr>
            <a:normAutofit fontScale="90000"/>
          </a:bodyPr>
          <a:lstStyle/>
          <a:p>
            <a:r>
              <a:rPr lang="en-US" dirty="0" smtClean="0">
                <a:solidFill>
                  <a:srgbClr val="FFFF00"/>
                </a:solidFill>
                <a:latin typeface="+mn-lt"/>
              </a:rPr>
              <a:t>Training and Awareness </a:t>
            </a:r>
            <a:endParaRPr lang="en-IN" dirty="0">
              <a:solidFill>
                <a:srgbClr val="FFFF00"/>
              </a:solidFill>
              <a:latin typeface="+mn-lt"/>
            </a:endParaRPr>
          </a:p>
        </p:txBody>
      </p:sp>
      <p:sp>
        <p:nvSpPr>
          <p:cNvPr id="3" name="Subtitle 2"/>
          <p:cNvSpPr>
            <a:spLocks noGrp="1"/>
          </p:cNvSpPr>
          <p:nvPr>
            <p:ph type="subTitle" idx="1"/>
          </p:nvPr>
        </p:nvSpPr>
        <p:spPr>
          <a:xfrm>
            <a:off x="228600" y="914400"/>
            <a:ext cx="8610600" cy="5791200"/>
          </a:xfrm>
          <a:solidFill>
            <a:srgbClr val="002060"/>
          </a:solidFill>
        </p:spPr>
        <p:txBody>
          <a:bodyPr>
            <a:normAutofit/>
          </a:bodyPr>
          <a:lstStyle/>
          <a:p>
            <a:pPr marL="457200" indent="-457200" algn="just">
              <a:buFont typeface="Wingdings" pitchFamily="2" charset="2"/>
              <a:buChar char="q"/>
            </a:pPr>
            <a:r>
              <a:rPr lang="en-US" sz="2800" dirty="0">
                <a:solidFill>
                  <a:schemeClr val="tx1"/>
                </a:solidFill>
              </a:rPr>
              <a:t> </a:t>
            </a:r>
            <a:r>
              <a:rPr lang="en-US" sz="2000" dirty="0">
                <a:solidFill>
                  <a:schemeClr val="tx1"/>
                </a:solidFill>
              </a:rPr>
              <a:t>Use of print </a:t>
            </a:r>
            <a:r>
              <a:rPr lang="en-US" sz="2000" dirty="0">
                <a:solidFill>
                  <a:srgbClr val="FFFF00"/>
                </a:solidFill>
              </a:rPr>
              <a:t>media and local cable</a:t>
            </a:r>
            <a:r>
              <a:rPr lang="en-US" sz="2000" dirty="0">
                <a:solidFill>
                  <a:schemeClr val="tx1"/>
                </a:solidFill>
              </a:rPr>
              <a:t>-network for awareness</a:t>
            </a:r>
            <a:r>
              <a:rPr lang="en-US" sz="2000" dirty="0" smtClean="0">
                <a:solidFill>
                  <a:schemeClr val="tx1"/>
                </a:solidFill>
              </a:rPr>
              <a:t>.</a:t>
            </a:r>
          </a:p>
          <a:p>
            <a:pPr algn="just"/>
            <a:endParaRPr lang="en-US" sz="2000" dirty="0">
              <a:solidFill>
                <a:schemeClr val="tx1"/>
              </a:solidFill>
            </a:endParaRPr>
          </a:p>
          <a:p>
            <a:pPr marL="457200" indent="-457200" algn="just">
              <a:buFont typeface="Wingdings" pitchFamily="2" charset="2"/>
              <a:buChar char="q"/>
            </a:pPr>
            <a:r>
              <a:rPr lang="en-US" sz="2000" dirty="0" smtClean="0">
                <a:solidFill>
                  <a:schemeClr val="tx1"/>
                </a:solidFill>
              </a:rPr>
              <a:t>A </a:t>
            </a:r>
            <a:r>
              <a:rPr lang="en-US" sz="2000" dirty="0">
                <a:solidFill>
                  <a:schemeClr val="tx1"/>
                </a:solidFill>
              </a:rPr>
              <a:t>short </a:t>
            </a:r>
            <a:r>
              <a:rPr lang="en-US" sz="2000" dirty="0">
                <a:solidFill>
                  <a:srgbClr val="FFFF00"/>
                </a:solidFill>
              </a:rPr>
              <a:t>film </a:t>
            </a:r>
            <a:r>
              <a:rPr lang="en-US" sz="2000" dirty="0">
                <a:solidFill>
                  <a:schemeClr val="tx1"/>
                </a:solidFill>
              </a:rPr>
              <a:t>on How to Cast Your Vote using VVPAT with EVM </a:t>
            </a:r>
            <a:r>
              <a:rPr lang="en-US" sz="2000" dirty="0">
                <a:solidFill>
                  <a:srgbClr val="FFFF00"/>
                </a:solidFill>
              </a:rPr>
              <a:t>in regional </a:t>
            </a:r>
            <a:r>
              <a:rPr lang="en-US" sz="2000" dirty="0" smtClean="0">
                <a:solidFill>
                  <a:srgbClr val="FFFF00"/>
                </a:solidFill>
              </a:rPr>
              <a:t>language</a:t>
            </a:r>
          </a:p>
          <a:p>
            <a:pPr marL="457200" indent="-457200" algn="just">
              <a:buFont typeface="Wingdings" pitchFamily="2" charset="2"/>
              <a:buChar char="q"/>
            </a:pPr>
            <a:r>
              <a:rPr lang="en-US" sz="2000" dirty="0" smtClean="0">
                <a:solidFill>
                  <a:schemeClr val="tx1"/>
                </a:solidFill>
              </a:rPr>
              <a:t>For  VVPAT-  A </a:t>
            </a:r>
            <a:r>
              <a:rPr lang="en-US" sz="2000" dirty="0" smtClean="0">
                <a:solidFill>
                  <a:srgbClr val="FFFF00"/>
                </a:solidFill>
              </a:rPr>
              <a:t>dummy VCB </a:t>
            </a:r>
            <a:r>
              <a:rPr lang="en-US" sz="2000" dirty="0" smtClean="0">
                <a:solidFill>
                  <a:schemeClr val="tx1"/>
                </a:solidFill>
              </a:rPr>
              <a:t>to be erected &amp;  at least 500 Mock Poll slips shall be </a:t>
            </a:r>
            <a:r>
              <a:rPr lang="en-US" sz="2000" dirty="0" smtClean="0">
                <a:solidFill>
                  <a:schemeClr val="tx1"/>
                </a:solidFill>
              </a:rPr>
              <a:t>generated</a:t>
            </a:r>
            <a:endParaRPr lang="en-US" sz="2000" dirty="0"/>
          </a:p>
          <a:p>
            <a:pPr marL="457200" indent="-457200" algn="just">
              <a:buFont typeface="Wingdings" pitchFamily="2" charset="2"/>
              <a:buChar char="q"/>
            </a:pPr>
            <a:r>
              <a:rPr lang="en-US" sz="2000" dirty="0" smtClean="0">
                <a:solidFill>
                  <a:srgbClr val="FFFF00"/>
                </a:solidFill>
              </a:rPr>
              <a:t>In case of shortage, </a:t>
            </a:r>
            <a:r>
              <a:rPr lang="en-US" sz="2000" dirty="0" smtClean="0"/>
              <a:t>if some </a:t>
            </a:r>
            <a:r>
              <a:rPr lang="en-US" sz="2000" dirty="0" err="1" smtClean="0"/>
              <a:t>Trg</a:t>
            </a:r>
            <a:r>
              <a:rPr lang="en-US" sz="2000" dirty="0" smtClean="0"/>
              <a:t>. &amp; Awareness EVMs are to be used in Election</a:t>
            </a:r>
            <a:r>
              <a:rPr lang="en-US" sz="2000" dirty="0" smtClean="0">
                <a:solidFill>
                  <a:srgbClr val="FFFF00"/>
                </a:solidFill>
              </a:rPr>
              <a:t> - de-novo </a:t>
            </a:r>
            <a:r>
              <a:rPr lang="en-US" sz="2000" dirty="0" smtClean="0">
                <a:solidFill>
                  <a:srgbClr val="FFFF00"/>
                </a:solidFill>
              </a:rPr>
              <a:t>process </a:t>
            </a:r>
            <a:r>
              <a:rPr lang="en-US" sz="2000" dirty="0" smtClean="0">
                <a:solidFill>
                  <a:schemeClr val="tx1"/>
                </a:solidFill>
              </a:rPr>
              <a:t>of FLC, randomizations and commissioning </a:t>
            </a:r>
            <a:endParaRPr lang="en-US" sz="2000" dirty="0"/>
          </a:p>
          <a:p>
            <a:pPr algn="just"/>
            <a:endParaRPr lang="en-US" sz="2000" dirty="0" smtClean="0">
              <a:solidFill>
                <a:schemeClr val="tx1"/>
              </a:solidFill>
            </a:endParaRPr>
          </a:p>
          <a:p>
            <a:pPr marL="457200" indent="-457200" algn="just">
              <a:buFont typeface="Wingdings" pitchFamily="2" charset="2"/>
              <a:buChar char="q"/>
            </a:pPr>
            <a:r>
              <a:rPr lang="en-US" sz="2000" dirty="0" smtClean="0"/>
              <a:t>R.Os/A.R.Os/ Sector Officers</a:t>
            </a:r>
            <a:r>
              <a:rPr lang="en-US" sz="2000" dirty="0" smtClean="0"/>
              <a:t>/ Poll. Officers / </a:t>
            </a:r>
            <a:r>
              <a:rPr lang="en-US" sz="2000" dirty="0" smtClean="0"/>
              <a:t>Counting Personnel – Require </a:t>
            </a:r>
            <a:r>
              <a:rPr lang="en-US" sz="2000" dirty="0" smtClean="0"/>
              <a:t> </a:t>
            </a:r>
            <a:r>
              <a:rPr lang="en-US" sz="2000" dirty="0" smtClean="0">
                <a:solidFill>
                  <a:srgbClr val="FFFF00"/>
                </a:solidFill>
              </a:rPr>
              <a:t>Rigorous  </a:t>
            </a:r>
            <a:r>
              <a:rPr lang="en-US" sz="2000" dirty="0" err="1" smtClean="0">
                <a:solidFill>
                  <a:srgbClr val="FFFF00"/>
                </a:solidFill>
              </a:rPr>
              <a:t>Trg</a:t>
            </a:r>
            <a:r>
              <a:rPr lang="en-US" sz="2000" dirty="0" smtClean="0">
                <a:solidFill>
                  <a:srgbClr val="FFFF00"/>
                </a:solidFill>
              </a:rPr>
              <a:t>. </a:t>
            </a:r>
            <a:r>
              <a:rPr lang="en-US" sz="2000" dirty="0"/>
              <a:t>o</a:t>
            </a:r>
            <a:r>
              <a:rPr lang="en-US" sz="2000" dirty="0" smtClean="0"/>
              <a:t>n EVMs  &amp; VVPATs relating to their </a:t>
            </a:r>
            <a:r>
              <a:rPr lang="en-US" sz="2000" dirty="0" smtClean="0"/>
              <a:t>Roles</a:t>
            </a:r>
          </a:p>
          <a:p>
            <a:pPr algn="just"/>
            <a:endParaRPr lang="en-US" sz="2000" dirty="0" smtClean="0"/>
          </a:p>
          <a:p>
            <a:pPr marL="457200" indent="-457200" algn="just">
              <a:buFont typeface="Wingdings" pitchFamily="2" charset="2"/>
              <a:buChar char="q"/>
            </a:pPr>
            <a:r>
              <a:rPr lang="en-US" sz="2000" dirty="0" smtClean="0">
                <a:solidFill>
                  <a:schemeClr val="tx1"/>
                </a:solidFill>
              </a:rPr>
              <a:t>Copy of Brochure </a:t>
            </a:r>
            <a:r>
              <a:rPr lang="en-US" sz="2000" dirty="0" err="1" smtClean="0">
                <a:solidFill>
                  <a:schemeClr val="tx1"/>
                </a:solidFill>
              </a:rPr>
              <a:t>Mannual</a:t>
            </a:r>
            <a:r>
              <a:rPr lang="en-US" sz="2000" dirty="0" smtClean="0">
                <a:solidFill>
                  <a:schemeClr val="tx1"/>
                </a:solidFill>
              </a:rPr>
              <a:t> on EVMs &amp; VVPATs – August - 2020 be shared with </a:t>
            </a:r>
            <a:r>
              <a:rPr lang="en-US" sz="2000" dirty="0" smtClean="0">
                <a:solidFill>
                  <a:schemeClr val="tx1"/>
                </a:solidFill>
              </a:rPr>
              <a:t>all officers during </a:t>
            </a:r>
            <a:r>
              <a:rPr lang="en-US" sz="2000" dirty="0" err="1" smtClean="0">
                <a:solidFill>
                  <a:schemeClr val="tx1"/>
                </a:solidFill>
              </a:rPr>
              <a:t>Trg</a:t>
            </a:r>
            <a:r>
              <a:rPr lang="en-US" sz="2000" dirty="0" smtClean="0">
                <a:solidFill>
                  <a:schemeClr val="tx1"/>
                </a:solidFill>
              </a:rPr>
              <a:t>. </a:t>
            </a:r>
          </a:p>
          <a:p>
            <a:pPr algn="just"/>
            <a:endParaRPr lang="en-IN" dirty="0">
              <a:solidFill>
                <a:schemeClr val="tx1"/>
              </a:solidFill>
            </a:endParaRPr>
          </a:p>
        </p:txBody>
      </p:sp>
    </p:spTree>
    <p:extLst>
      <p:ext uri="{BB962C8B-B14F-4D97-AF65-F5344CB8AC3E}">
        <p14:creationId xmlns:p14="http://schemas.microsoft.com/office/powerpoint/2010/main" val="780998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76200"/>
            <a:ext cx="8610600" cy="1219200"/>
          </a:xfrm>
        </p:spPr>
        <p:txBody>
          <a:bodyPr>
            <a:normAutofit/>
          </a:bodyPr>
          <a:lstStyle/>
          <a:p>
            <a:pPr algn="ctr"/>
            <a:r>
              <a:rPr lang="en-IN" sz="4000" b="1" dirty="0" smtClean="0">
                <a:solidFill>
                  <a:srgbClr val="C00000"/>
                </a:solidFill>
                <a:latin typeface="Californian FB" pitchFamily="18" charset="0"/>
              </a:rPr>
              <a:t>1</a:t>
            </a:r>
            <a:r>
              <a:rPr lang="en-IN" sz="4000" b="1" baseline="30000" dirty="0" smtClean="0">
                <a:solidFill>
                  <a:srgbClr val="C00000"/>
                </a:solidFill>
                <a:latin typeface="Californian FB" pitchFamily="18" charset="0"/>
              </a:rPr>
              <a:t>st</a:t>
            </a:r>
            <a:r>
              <a:rPr lang="en-IN" sz="4000" b="1" dirty="0" smtClean="0">
                <a:solidFill>
                  <a:srgbClr val="C00000"/>
                </a:solidFill>
                <a:latin typeface="Californian FB" pitchFamily="18" charset="0"/>
              </a:rPr>
              <a:t> Randomization of EVMs &amp; VVPATs</a:t>
            </a:r>
          </a:p>
        </p:txBody>
      </p:sp>
      <p:sp>
        <p:nvSpPr>
          <p:cNvPr id="3" name="Content Placeholder 2">
            <a:extLst>
              <a:ext uri="{FF2B5EF4-FFF2-40B4-BE49-F238E27FC236}"/>
            </a:extLst>
          </p:cNvPr>
          <p:cNvSpPr>
            <a:spLocks noGrp="1"/>
          </p:cNvSpPr>
          <p:nvPr>
            <p:ph idx="1"/>
          </p:nvPr>
        </p:nvSpPr>
        <p:spPr>
          <a:xfrm>
            <a:off x="152400" y="1295400"/>
            <a:ext cx="8763000" cy="5257800"/>
          </a:xfrm>
        </p:spPr>
        <p:txBody>
          <a:bodyPr rtlCol="0">
            <a:normAutofit/>
          </a:bodyPr>
          <a:lstStyle/>
          <a:p>
            <a:pPr algn="just" fontAlgn="auto">
              <a:spcAft>
                <a:spcPts val="0"/>
              </a:spcAft>
              <a:buFont typeface="Wingdings" pitchFamily="2" charset="2"/>
              <a:buNone/>
              <a:defRPr/>
            </a:pPr>
            <a:endParaRPr lang="en-IN" b="1" dirty="0" smtClean="0"/>
          </a:p>
          <a:p>
            <a:pPr algn="just">
              <a:lnSpc>
                <a:spcPct val="150000"/>
              </a:lnSpc>
              <a:buFont typeface="Wingdings" pitchFamily="2" charset="2"/>
              <a:buChar char="Ø"/>
              <a:defRPr/>
            </a:pPr>
            <a:r>
              <a:rPr lang="en-IN" sz="2000" dirty="0" smtClean="0"/>
              <a:t>Through </a:t>
            </a:r>
            <a:r>
              <a:rPr lang="en-IN" sz="2000" dirty="0" smtClean="0">
                <a:solidFill>
                  <a:srgbClr val="C00000"/>
                </a:solidFill>
              </a:rPr>
              <a:t>EMS</a:t>
            </a:r>
            <a:r>
              <a:rPr lang="en-IN" sz="2000" dirty="0" smtClean="0"/>
              <a:t> at </a:t>
            </a:r>
            <a:r>
              <a:rPr lang="en-IN" sz="2000" dirty="0" smtClean="0">
                <a:solidFill>
                  <a:srgbClr val="C00000"/>
                </a:solidFill>
              </a:rPr>
              <a:t>DEO</a:t>
            </a:r>
            <a:r>
              <a:rPr lang="en-IN" sz="2000" dirty="0" smtClean="0"/>
              <a:t>  level (After announcement of Election by ECI)</a:t>
            </a:r>
            <a:endParaRPr lang="en-US" sz="2000" dirty="0" smtClean="0"/>
          </a:p>
          <a:p>
            <a:pPr algn="just">
              <a:lnSpc>
                <a:spcPct val="150000"/>
              </a:lnSpc>
              <a:buFont typeface="Wingdings" pitchFamily="2" charset="2"/>
              <a:buChar char="Ø"/>
              <a:defRPr/>
            </a:pPr>
            <a:r>
              <a:rPr lang="en-IN" sz="2000" dirty="0" smtClean="0"/>
              <a:t>Presence of representative of Recognized Political Parties </a:t>
            </a:r>
          </a:p>
          <a:p>
            <a:pPr algn="just">
              <a:lnSpc>
                <a:spcPct val="150000"/>
              </a:lnSpc>
              <a:buFont typeface="Wingdings" pitchFamily="2" charset="2"/>
              <a:buChar char="Ø"/>
              <a:defRPr/>
            </a:pPr>
            <a:r>
              <a:rPr lang="en-IN" sz="2000" dirty="0" smtClean="0"/>
              <a:t>G</a:t>
            </a:r>
            <a:r>
              <a:rPr lang="en-IN" sz="2000" dirty="0" smtClean="0"/>
              <a:t>enerates </a:t>
            </a:r>
            <a:r>
              <a:rPr lang="en-IN" sz="2000" dirty="0" smtClean="0"/>
              <a:t>list of EVMs to match Poll day </a:t>
            </a:r>
            <a:r>
              <a:rPr lang="en-IN" sz="2000" dirty="0" smtClean="0"/>
              <a:t>requirements + </a:t>
            </a:r>
            <a:r>
              <a:rPr lang="en-IN" sz="2000" dirty="0" smtClean="0"/>
              <a:t>the Reserve</a:t>
            </a:r>
          </a:p>
          <a:p>
            <a:pPr algn="just">
              <a:lnSpc>
                <a:spcPct val="150000"/>
              </a:lnSpc>
              <a:buFont typeface="Wingdings" pitchFamily="2" charset="2"/>
              <a:buChar char="Ø"/>
              <a:defRPr/>
            </a:pPr>
            <a:r>
              <a:rPr lang="en-IN" sz="2000" dirty="0" smtClean="0">
                <a:solidFill>
                  <a:srgbClr val="C00000"/>
                </a:solidFill>
                <a:latin typeface="Cambria Math" pitchFamily="18" charset="0"/>
                <a:ea typeface="Cambria Math" pitchFamily="18" charset="0"/>
              </a:rPr>
              <a:t>120</a:t>
            </a:r>
            <a:r>
              <a:rPr lang="en-IN" sz="2000" dirty="0" smtClean="0">
                <a:solidFill>
                  <a:srgbClr val="C00000"/>
                </a:solidFill>
              </a:rPr>
              <a:t> % of the EVMs &amp; </a:t>
            </a:r>
            <a:r>
              <a:rPr lang="en-IN" sz="2000" dirty="0" smtClean="0">
                <a:solidFill>
                  <a:srgbClr val="C00000"/>
                </a:solidFill>
                <a:latin typeface="Cambria Math" pitchFamily="18" charset="0"/>
                <a:ea typeface="Cambria Math" pitchFamily="18" charset="0"/>
              </a:rPr>
              <a:t>135</a:t>
            </a:r>
            <a:r>
              <a:rPr lang="en-IN" sz="2000" dirty="0" smtClean="0">
                <a:solidFill>
                  <a:srgbClr val="C00000"/>
                </a:solidFill>
              </a:rPr>
              <a:t> % </a:t>
            </a:r>
            <a:r>
              <a:rPr lang="en-IN" sz="2000" dirty="0" smtClean="0"/>
              <a:t>of the VVVPATs to be kept as Actual + Reserve ( Bye Elections-140% &amp; 150%)</a:t>
            </a:r>
            <a:endParaRPr lang="en-US" sz="2000" dirty="0" smtClean="0"/>
          </a:p>
          <a:p>
            <a:pPr algn="just">
              <a:lnSpc>
                <a:spcPct val="150000"/>
              </a:lnSpc>
              <a:buFont typeface="Wingdings" pitchFamily="2" charset="2"/>
              <a:buChar char="Ø"/>
              <a:defRPr/>
            </a:pPr>
            <a:r>
              <a:rPr lang="en-IN" sz="2000" dirty="0">
                <a:solidFill>
                  <a:srgbClr val="C00000"/>
                </a:solidFill>
              </a:rPr>
              <a:t>R</a:t>
            </a:r>
            <a:r>
              <a:rPr lang="en-IN" sz="2000" dirty="0" smtClean="0">
                <a:solidFill>
                  <a:srgbClr val="C00000"/>
                </a:solidFill>
              </a:rPr>
              <a:t>andomized list </a:t>
            </a:r>
            <a:r>
              <a:rPr lang="en-IN" sz="2000" dirty="0" smtClean="0"/>
              <a:t>of EVMs </a:t>
            </a:r>
            <a:r>
              <a:rPr lang="en-IN" sz="2000" dirty="0" smtClean="0"/>
              <a:t>/ VVPATs </a:t>
            </a:r>
            <a:r>
              <a:rPr lang="en-IN" sz="2000" dirty="0" smtClean="0"/>
              <a:t>- </a:t>
            </a:r>
            <a:r>
              <a:rPr lang="en-IN" sz="2000" dirty="0" smtClean="0">
                <a:solidFill>
                  <a:srgbClr val="C00000"/>
                </a:solidFill>
              </a:rPr>
              <a:t>shared</a:t>
            </a:r>
            <a:r>
              <a:rPr lang="en-IN" sz="2000" dirty="0" smtClean="0"/>
              <a:t> </a:t>
            </a:r>
            <a:r>
              <a:rPr lang="en-IN" sz="2000" dirty="0" smtClean="0"/>
              <a:t>with Political Parties</a:t>
            </a:r>
          </a:p>
          <a:p>
            <a:pPr algn="just">
              <a:lnSpc>
                <a:spcPct val="150000"/>
              </a:lnSpc>
              <a:buFont typeface="Wingdings" pitchFamily="2" charset="2"/>
              <a:buChar char="Ø"/>
              <a:defRPr/>
            </a:pPr>
            <a:r>
              <a:rPr lang="en-IN" sz="2000" dirty="0" smtClean="0">
                <a:solidFill>
                  <a:srgbClr val="C00000"/>
                </a:solidFill>
              </a:rPr>
              <a:t>R.Os/A.R.Os  </a:t>
            </a:r>
            <a:r>
              <a:rPr lang="en-IN" sz="2000" dirty="0" smtClean="0">
                <a:solidFill>
                  <a:srgbClr val="C00000"/>
                </a:solidFill>
              </a:rPr>
              <a:t>take </a:t>
            </a:r>
            <a:r>
              <a:rPr lang="en-IN" sz="2000" dirty="0" smtClean="0">
                <a:solidFill>
                  <a:srgbClr val="C00000"/>
                </a:solidFill>
              </a:rPr>
              <a:t>charge </a:t>
            </a:r>
            <a:r>
              <a:rPr lang="en-IN" sz="2000" dirty="0" smtClean="0"/>
              <a:t>of EVMs after 1</a:t>
            </a:r>
            <a:r>
              <a:rPr lang="en-IN" sz="2000" baseline="30000" dirty="0" smtClean="0"/>
              <a:t>st</a:t>
            </a:r>
            <a:r>
              <a:rPr lang="en-IN" sz="2000" dirty="0" smtClean="0"/>
              <a:t> Randomization</a:t>
            </a:r>
            <a:endParaRPr lang="en-US" sz="2000" dirty="0" smtClean="0"/>
          </a:p>
          <a:p>
            <a:pPr algn="just">
              <a:lnSpc>
                <a:spcPct val="150000"/>
              </a:lnSpc>
              <a:buFont typeface="Wingdings" pitchFamily="2" charset="2"/>
              <a:buChar char="Ø"/>
              <a:defRPr/>
            </a:pPr>
            <a:r>
              <a:rPr lang="en-IN" sz="2000" dirty="0" smtClean="0"/>
              <a:t>EVMs &amp;VVPATs are stored in A.C. Strong Room after receiving the same </a:t>
            </a:r>
            <a:r>
              <a:rPr lang="en-IN" sz="2000" dirty="0" smtClean="0">
                <a:solidFill>
                  <a:srgbClr val="C00000"/>
                </a:solidFill>
              </a:rPr>
              <a:t>in EMS using Mobile App</a:t>
            </a:r>
            <a:endParaRPr lang="en-US" sz="2000" dirty="0" smtClean="0">
              <a:solidFill>
                <a:srgbClr val="C00000"/>
              </a:solidFill>
            </a:endParaRPr>
          </a:p>
          <a:p>
            <a:pPr algn="just" fontAlgn="auto">
              <a:lnSpc>
                <a:spcPct val="200000"/>
              </a:lnSpc>
              <a:spcAft>
                <a:spcPts val="0"/>
              </a:spcAft>
              <a:buFont typeface="Wingdings" pitchFamily="2" charset="2"/>
              <a:buNone/>
              <a:defRPr/>
            </a:pPr>
            <a:endParaRPr lang="en-IN" sz="43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1143000"/>
            <a:ext cx="8001000" cy="5410200"/>
          </a:xfrm>
          <a:prstGeom prst="roundRect">
            <a:avLst/>
          </a:prstGeom>
          <a:solidFill>
            <a:srgbClr val="FBEB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0" name="Picture 2" descr="C:\Users\Election\Pictures\india-general-election-4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8077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932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IN" b="1" dirty="0" smtClean="0">
                <a:solidFill>
                  <a:srgbClr val="7030A0"/>
                </a:solidFill>
                <a:latin typeface="+mn-lt"/>
              </a:rPr>
              <a:t>RANDOMIZATION</a:t>
            </a:r>
            <a:endParaRPr lang="en-IN" b="1" dirty="0">
              <a:solidFill>
                <a:srgbClr val="7030A0"/>
              </a:solidFill>
              <a:latin typeface="+mn-lt"/>
            </a:endParaRPr>
          </a:p>
        </p:txBody>
      </p:sp>
      <p:sp>
        <p:nvSpPr>
          <p:cNvPr id="3" name="Slide Number Placeholder 2"/>
          <p:cNvSpPr>
            <a:spLocks noGrp="1"/>
          </p:cNvSpPr>
          <p:nvPr>
            <p:ph type="sldNum" sz="quarter" idx="12"/>
          </p:nvPr>
        </p:nvSpPr>
        <p:spPr/>
        <p:txBody>
          <a:bodyPr>
            <a:normAutofit/>
          </a:bodyPr>
          <a:lstStyle/>
          <a:p>
            <a:pPr algn="ctr" fontAlgn="auto">
              <a:spcBef>
                <a:spcPts val="0"/>
              </a:spcBef>
              <a:spcAft>
                <a:spcPts val="0"/>
              </a:spcAft>
              <a:defRPr/>
            </a:pPr>
            <a:fld id="{1B28E5A9-C6D6-4C10-B1C0-BBAB59A2B9B5}" type="slidenum">
              <a:rPr lang="en" sz="1400" kern="0">
                <a:latin typeface="Arial"/>
                <a:ea typeface="Arial"/>
                <a:cs typeface="Arial"/>
                <a:sym typeface="Arial"/>
              </a:rPr>
              <a:pPr algn="ctr" fontAlgn="auto">
                <a:spcBef>
                  <a:spcPts val="0"/>
                </a:spcBef>
                <a:spcAft>
                  <a:spcPts val="0"/>
                </a:spcAft>
                <a:defRPr/>
              </a:pPr>
              <a:t>30</a:t>
            </a:fld>
            <a:endParaRPr lang="en" sz="1400" kern="0">
              <a:latin typeface="Arial"/>
              <a:ea typeface="Arial"/>
              <a:cs typeface="Arial"/>
              <a:sym typeface="Arial"/>
            </a:endParaRPr>
          </a:p>
        </p:txBody>
      </p:sp>
      <p:cxnSp>
        <p:nvCxnSpPr>
          <p:cNvPr id="8" name="Straight Arrow Connector 7"/>
          <p:cNvCxnSpPr>
            <a:stCxn id="6" idx="3"/>
            <a:endCxn id="11" idx="1"/>
          </p:cNvCxnSpPr>
          <p:nvPr/>
        </p:nvCxnSpPr>
        <p:spPr>
          <a:xfrm flipV="1">
            <a:off x="1908176" y="3285067"/>
            <a:ext cx="2303463" cy="1007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211638" y="2853267"/>
            <a:ext cx="1655762" cy="863600"/>
          </a:xfrm>
          <a:prstGeom prst="roundRect">
            <a:avLst/>
          </a:prstGeom>
          <a:solidFill>
            <a:srgbClr val="FCA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kern="0" dirty="0">
                <a:sym typeface="Arial"/>
              </a:rPr>
              <a:t>AC 1</a:t>
            </a:r>
          </a:p>
        </p:txBody>
      </p:sp>
      <p:cxnSp>
        <p:nvCxnSpPr>
          <p:cNvPr id="19" name="Straight Arrow Connector 18"/>
          <p:cNvCxnSpPr>
            <a:stCxn id="6" idx="3"/>
            <a:endCxn id="38" idx="1"/>
          </p:cNvCxnSpPr>
          <p:nvPr/>
        </p:nvCxnSpPr>
        <p:spPr>
          <a:xfrm>
            <a:off x="1908176" y="4292601"/>
            <a:ext cx="2303463" cy="486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39" idx="1"/>
          </p:cNvCxnSpPr>
          <p:nvPr/>
        </p:nvCxnSpPr>
        <p:spPr>
          <a:xfrm>
            <a:off x="1908176" y="4292601"/>
            <a:ext cx="2303463" cy="177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211638" y="3909484"/>
            <a:ext cx="1655762" cy="863600"/>
          </a:xfrm>
          <a:prstGeom prst="roundRect">
            <a:avLst/>
          </a:prstGeom>
          <a:solidFill>
            <a:srgbClr val="FCA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kern="0" dirty="0">
                <a:sym typeface="Arial"/>
              </a:rPr>
              <a:t>AC 2</a:t>
            </a:r>
          </a:p>
        </p:txBody>
      </p:sp>
      <p:sp>
        <p:nvSpPr>
          <p:cNvPr id="39" name="Rounded Rectangle 38"/>
          <p:cNvSpPr/>
          <p:nvPr/>
        </p:nvSpPr>
        <p:spPr>
          <a:xfrm>
            <a:off x="4211638" y="5636684"/>
            <a:ext cx="1655762" cy="863600"/>
          </a:xfrm>
          <a:prstGeom prst="roundRect">
            <a:avLst/>
          </a:prstGeom>
          <a:solidFill>
            <a:srgbClr val="FCA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kern="0" dirty="0">
                <a:sym typeface="Arial"/>
              </a:rPr>
              <a:t>AC (n)</a:t>
            </a:r>
          </a:p>
        </p:txBody>
      </p:sp>
      <p:sp>
        <p:nvSpPr>
          <p:cNvPr id="22" name="Oval 21"/>
          <p:cNvSpPr/>
          <p:nvPr/>
        </p:nvSpPr>
        <p:spPr>
          <a:xfrm>
            <a:off x="4859339" y="5391151"/>
            <a:ext cx="217487" cy="245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kern="0">
              <a:sym typeface="Arial"/>
            </a:endParaRPr>
          </a:p>
        </p:txBody>
      </p:sp>
      <p:sp>
        <p:nvSpPr>
          <p:cNvPr id="41" name="Oval 40"/>
          <p:cNvSpPr/>
          <p:nvPr/>
        </p:nvSpPr>
        <p:spPr>
          <a:xfrm>
            <a:off x="4859339" y="4868334"/>
            <a:ext cx="217487" cy="245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kern="0">
              <a:sym typeface="Arial"/>
            </a:endParaRPr>
          </a:p>
        </p:txBody>
      </p:sp>
      <p:cxnSp>
        <p:nvCxnSpPr>
          <p:cNvPr id="9217" name="Straight Arrow Connector 9216"/>
          <p:cNvCxnSpPr>
            <a:stCxn id="11" idx="3"/>
            <a:endCxn id="5" idx="1"/>
          </p:cNvCxnSpPr>
          <p:nvPr/>
        </p:nvCxnSpPr>
        <p:spPr>
          <a:xfrm flipV="1">
            <a:off x="5867400" y="2228851"/>
            <a:ext cx="1081088" cy="1056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20" name="Straight Arrow Connector 9219"/>
          <p:cNvCxnSpPr>
            <a:stCxn id="11" idx="3"/>
            <a:endCxn id="40" idx="1"/>
          </p:cNvCxnSpPr>
          <p:nvPr/>
        </p:nvCxnSpPr>
        <p:spPr>
          <a:xfrm>
            <a:off x="5867400" y="3285067"/>
            <a:ext cx="1081088" cy="95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948488" y="1892301"/>
            <a:ext cx="863600" cy="673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kern="0" dirty="0">
                <a:sym typeface="Arial"/>
              </a:rPr>
              <a:t>PS1</a:t>
            </a:r>
          </a:p>
        </p:txBody>
      </p:sp>
      <p:sp>
        <p:nvSpPr>
          <p:cNvPr id="40" name="Rounded Rectangle 39"/>
          <p:cNvSpPr/>
          <p:nvPr/>
        </p:nvSpPr>
        <p:spPr>
          <a:xfrm>
            <a:off x="6948488" y="3045885"/>
            <a:ext cx="863600" cy="670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kern="0" dirty="0">
                <a:sym typeface="Arial"/>
              </a:rPr>
              <a:t>PS2</a:t>
            </a:r>
          </a:p>
        </p:txBody>
      </p:sp>
      <p:grpSp>
        <p:nvGrpSpPr>
          <p:cNvPr id="4" name="Group 14"/>
          <p:cNvGrpSpPr>
            <a:grpSpLocks/>
          </p:cNvGrpSpPr>
          <p:nvPr/>
        </p:nvGrpSpPr>
        <p:grpSpPr bwMode="auto">
          <a:xfrm>
            <a:off x="179388" y="2660651"/>
            <a:ext cx="7632700" cy="3263900"/>
            <a:chOff x="179512" y="2499742"/>
            <a:chExt cx="7632848" cy="2448272"/>
          </a:xfrm>
        </p:grpSpPr>
        <p:sp>
          <p:nvSpPr>
            <p:cNvPr id="6" name="Rectangle 5"/>
            <p:cNvSpPr/>
            <p:nvPr/>
          </p:nvSpPr>
          <p:spPr>
            <a:xfrm>
              <a:off x="1043608" y="2499742"/>
              <a:ext cx="86409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IN" sz="2400" b="1" kern="0" dirty="0">
                  <a:latin typeface="Roboto Condensed" charset="0"/>
                  <a:ea typeface="Roboto Condensed" charset="0"/>
                  <a:sym typeface="Arial"/>
                </a:rPr>
                <a:t>District</a:t>
              </a:r>
            </a:p>
          </p:txBody>
        </p:sp>
        <p:pic>
          <p:nvPicPr>
            <p:cNvPr id="49173" name="Picture 2" descr="Image result for evm"/>
            <p:cNvPicPr>
              <a:picLocks noChangeAspect="1" noChangeArrowheads="1"/>
            </p:cNvPicPr>
            <p:nvPr/>
          </p:nvPicPr>
          <p:blipFill>
            <a:blip r:embed="rId2" cstate="print"/>
            <a:srcRect/>
            <a:stretch>
              <a:fillRect/>
            </a:stretch>
          </p:blipFill>
          <p:spPr bwMode="auto">
            <a:xfrm>
              <a:off x="179512" y="2499743"/>
              <a:ext cx="363112" cy="233300"/>
            </a:xfrm>
            <a:prstGeom prst="rect">
              <a:avLst/>
            </a:prstGeom>
            <a:noFill/>
            <a:ln w="9525">
              <a:noFill/>
              <a:miter lim="800000"/>
              <a:headEnd/>
              <a:tailEnd/>
            </a:ln>
          </p:spPr>
        </p:pic>
        <p:pic>
          <p:nvPicPr>
            <p:cNvPr id="49174" name="Picture 2" descr="Image result for evm"/>
            <p:cNvPicPr>
              <a:picLocks noChangeAspect="1" noChangeArrowheads="1"/>
            </p:cNvPicPr>
            <p:nvPr/>
          </p:nvPicPr>
          <p:blipFill>
            <a:blip r:embed="rId2" cstate="print"/>
            <a:srcRect/>
            <a:stretch>
              <a:fillRect/>
            </a:stretch>
          </p:blipFill>
          <p:spPr bwMode="auto">
            <a:xfrm>
              <a:off x="608488" y="2499742"/>
              <a:ext cx="363112" cy="233300"/>
            </a:xfrm>
            <a:prstGeom prst="rect">
              <a:avLst/>
            </a:prstGeom>
            <a:noFill/>
            <a:ln w="9525">
              <a:noFill/>
              <a:miter lim="800000"/>
              <a:headEnd/>
              <a:tailEnd/>
            </a:ln>
          </p:spPr>
        </p:pic>
        <p:pic>
          <p:nvPicPr>
            <p:cNvPr id="49175" name="Picture 2" descr="Image result for evm"/>
            <p:cNvPicPr>
              <a:picLocks noChangeAspect="1" noChangeArrowheads="1"/>
            </p:cNvPicPr>
            <p:nvPr/>
          </p:nvPicPr>
          <p:blipFill>
            <a:blip r:embed="rId2" cstate="print"/>
            <a:srcRect/>
            <a:stretch>
              <a:fillRect/>
            </a:stretch>
          </p:blipFill>
          <p:spPr bwMode="auto">
            <a:xfrm>
              <a:off x="179512" y="2805050"/>
              <a:ext cx="363112" cy="233300"/>
            </a:xfrm>
            <a:prstGeom prst="rect">
              <a:avLst/>
            </a:prstGeom>
            <a:noFill/>
            <a:ln w="9525">
              <a:noFill/>
              <a:miter lim="800000"/>
              <a:headEnd/>
              <a:tailEnd/>
            </a:ln>
          </p:spPr>
        </p:pic>
        <p:pic>
          <p:nvPicPr>
            <p:cNvPr id="49176" name="Picture 2" descr="Image result for evm"/>
            <p:cNvPicPr>
              <a:picLocks noChangeAspect="1" noChangeArrowheads="1"/>
            </p:cNvPicPr>
            <p:nvPr/>
          </p:nvPicPr>
          <p:blipFill>
            <a:blip r:embed="rId2" cstate="print"/>
            <a:srcRect/>
            <a:stretch>
              <a:fillRect/>
            </a:stretch>
          </p:blipFill>
          <p:spPr bwMode="auto">
            <a:xfrm>
              <a:off x="611560" y="2787774"/>
              <a:ext cx="363112" cy="233300"/>
            </a:xfrm>
            <a:prstGeom prst="rect">
              <a:avLst/>
            </a:prstGeom>
            <a:noFill/>
            <a:ln w="9525">
              <a:noFill/>
              <a:miter lim="800000"/>
              <a:headEnd/>
              <a:tailEnd/>
            </a:ln>
          </p:spPr>
        </p:pic>
        <p:pic>
          <p:nvPicPr>
            <p:cNvPr id="49177" name="Picture 2" descr="Image result for evm"/>
            <p:cNvPicPr>
              <a:picLocks noChangeAspect="1" noChangeArrowheads="1"/>
            </p:cNvPicPr>
            <p:nvPr/>
          </p:nvPicPr>
          <p:blipFill>
            <a:blip r:embed="rId2" cstate="print"/>
            <a:srcRect/>
            <a:stretch>
              <a:fillRect/>
            </a:stretch>
          </p:blipFill>
          <p:spPr bwMode="auto">
            <a:xfrm>
              <a:off x="179512" y="3093083"/>
              <a:ext cx="363112" cy="233300"/>
            </a:xfrm>
            <a:prstGeom prst="rect">
              <a:avLst/>
            </a:prstGeom>
            <a:noFill/>
            <a:ln w="9525">
              <a:noFill/>
              <a:miter lim="800000"/>
              <a:headEnd/>
              <a:tailEnd/>
            </a:ln>
          </p:spPr>
        </p:pic>
        <p:pic>
          <p:nvPicPr>
            <p:cNvPr id="49178" name="Picture 2" descr="Image result for evm"/>
            <p:cNvPicPr>
              <a:picLocks noChangeAspect="1" noChangeArrowheads="1"/>
            </p:cNvPicPr>
            <p:nvPr/>
          </p:nvPicPr>
          <p:blipFill>
            <a:blip r:embed="rId2" cstate="print"/>
            <a:srcRect/>
            <a:stretch>
              <a:fillRect/>
            </a:stretch>
          </p:blipFill>
          <p:spPr bwMode="auto">
            <a:xfrm>
              <a:off x="608488" y="3093082"/>
              <a:ext cx="363112" cy="233300"/>
            </a:xfrm>
            <a:prstGeom prst="rect">
              <a:avLst/>
            </a:prstGeom>
            <a:noFill/>
            <a:ln w="9525">
              <a:noFill/>
              <a:miter lim="800000"/>
              <a:headEnd/>
              <a:tailEnd/>
            </a:ln>
          </p:spPr>
        </p:pic>
        <p:pic>
          <p:nvPicPr>
            <p:cNvPr id="49179" name="Picture 2" descr="Image result for evm"/>
            <p:cNvPicPr>
              <a:picLocks noChangeAspect="1" noChangeArrowheads="1"/>
            </p:cNvPicPr>
            <p:nvPr/>
          </p:nvPicPr>
          <p:blipFill>
            <a:blip r:embed="rId2" cstate="print"/>
            <a:srcRect/>
            <a:stretch>
              <a:fillRect/>
            </a:stretch>
          </p:blipFill>
          <p:spPr bwMode="auto">
            <a:xfrm>
              <a:off x="179512" y="3398390"/>
              <a:ext cx="363112" cy="233300"/>
            </a:xfrm>
            <a:prstGeom prst="rect">
              <a:avLst/>
            </a:prstGeom>
            <a:noFill/>
            <a:ln w="9525">
              <a:noFill/>
              <a:miter lim="800000"/>
              <a:headEnd/>
              <a:tailEnd/>
            </a:ln>
          </p:spPr>
        </p:pic>
        <p:pic>
          <p:nvPicPr>
            <p:cNvPr id="49180" name="Picture 2" descr="Image result for evm"/>
            <p:cNvPicPr>
              <a:picLocks noChangeAspect="1" noChangeArrowheads="1"/>
            </p:cNvPicPr>
            <p:nvPr/>
          </p:nvPicPr>
          <p:blipFill>
            <a:blip r:embed="rId2" cstate="print"/>
            <a:srcRect/>
            <a:stretch>
              <a:fillRect/>
            </a:stretch>
          </p:blipFill>
          <p:spPr bwMode="auto">
            <a:xfrm>
              <a:off x="611560" y="3381114"/>
              <a:ext cx="363112" cy="233300"/>
            </a:xfrm>
            <a:prstGeom prst="rect">
              <a:avLst/>
            </a:prstGeom>
            <a:noFill/>
            <a:ln w="9525">
              <a:noFill/>
              <a:miter lim="800000"/>
              <a:headEnd/>
              <a:tailEnd/>
            </a:ln>
          </p:spPr>
        </p:pic>
        <p:pic>
          <p:nvPicPr>
            <p:cNvPr id="49181" name="Picture 2" descr="Image result for evm"/>
            <p:cNvPicPr>
              <a:picLocks noChangeAspect="1" noChangeArrowheads="1"/>
            </p:cNvPicPr>
            <p:nvPr/>
          </p:nvPicPr>
          <p:blipFill>
            <a:blip r:embed="rId2" cstate="print"/>
            <a:srcRect/>
            <a:stretch>
              <a:fillRect/>
            </a:stretch>
          </p:blipFill>
          <p:spPr bwMode="auto">
            <a:xfrm>
              <a:off x="179512" y="3706603"/>
              <a:ext cx="363112" cy="233300"/>
            </a:xfrm>
            <a:prstGeom prst="rect">
              <a:avLst/>
            </a:prstGeom>
            <a:noFill/>
            <a:ln w="9525">
              <a:noFill/>
              <a:miter lim="800000"/>
              <a:headEnd/>
              <a:tailEnd/>
            </a:ln>
          </p:spPr>
        </p:pic>
        <p:pic>
          <p:nvPicPr>
            <p:cNvPr id="49182" name="Picture 2" descr="Image result for evm"/>
            <p:cNvPicPr>
              <a:picLocks noChangeAspect="1" noChangeArrowheads="1"/>
            </p:cNvPicPr>
            <p:nvPr/>
          </p:nvPicPr>
          <p:blipFill>
            <a:blip r:embed="rId2" cstate="print"/>
            <a:srcRect/>
            <a:stretch>
              <a:fillRect/>
            </a:stretch>
          </p:blipFill>
          <p:spPr bwMode="auto">
            <a:xfrm>
              <a:off x="608488" y="3706602"/>
              <a:ext cx="363112" cy="233300"/>
            </a:xfrm>
            <a:prstGeom prst="rect">
              <a:avLst/>
            </a:prstGeom>
            <a:noFill/>
            <a:ln w="9525">
              <a:noFill/>
              <a:miter lim="800000"/>
              <a:headEnd/>
              <a:tailEnd/>
            </a:ln>
          </p:spPr>
        </p:pic>
        <p:pic>
          <p:nvPicPr>
            <p:cNvPr id="49183" name="Picture 2" descr="Image result for evm"/>
            <p:cNvPicPr>
              <a:picLocks noChangeAspect="1" noChangeArrowheads="1"/>
            </p:cNvPicPr>
            <p:nvPr/>
          </p:nvPicPr>
          <p:blipFill>
            <a:blip r:embed="rId2" cstate="print"/>
            <a:srcRect/>
            <a:stretch>
              <a:fillRect/>
            </a:stretch>
          </p:blipFill>
          <p:spPr bwMode="auto">
            <a:xfrm>
              <a:off x="179512" y="4011910"/>
              <a:ext cx="363112" cy="233300"/>
            </a:xfrm>
            <a:prstGeom prst="rect">
              <a:avLst/>
            </a:prstGeom>
            <a:noFill/>
            <a:ln w="9525">
              <a:noFill/>
              <a:miter lim="800000"/>
              <a:headEnd/>
              <a:tailEnd/>
            </a:ln>
          </p:spPr>
        </p:pic>
        <p:pic>
          <p:nvPicPr>
            <p:cNvPr id="49184" name="Picture 2" descr="Image result for evm"/>
            <p:cNvPicPr>
              <a:picLocks noChangeAspect="1" noChangeArrowheads="1"/>
            </p:cNvPicPr>
            <p:nvPr/>
          </p:nvPicPr>
          <p:blipFill>
            <a:blip r:embed="rId2" cstate="print"/>
            <a:srcRect/>
            <a:stretch>
              <a:fillRect/>
            </a:stretch>
          </p:blipFill>
          <p:spPr bwMode="auto">
            <a:xfrm>
              <a:off x="611560" y="3994634"/>
              <a:ext cx="363112" cy="233300"/>
            </a:xfrm>
            <a:prstGeom prst="rect">
              <a:avLst/>
            </a:prstGeom>
            <a:noFill/>
            <a:ln w="9525">
              <a:noFill/>
              <a:miter lim="800000"/>
              <a:headEnd/>
              <a:tailEnd/>
            </a:ln>
          </p:spPr>
        </p:pic>
        <p:pic>
          <p:nvPicPr>
            <p:cNvPr id="49185" name="Picture 2" descr="Image result for evm"/>
            <p:cNvPicPr>
              <a:picLocks noChangeAspect="1" noChangeArrowheads="1"/>
            </p:cNvPicPr>
            <p:nvPr/>
          </p:nvPicPr>
          <p:blipFill>
            <a:blip r:embed="rId2" cstate="print"/>
            <a:srcRect/>
            <a:stretch>
              <a:fillRect/>
            </a:stretch>
          </p:blipFill>
          <p:spPr bwMode="auto">
            <a:xfrm>
              <a:off x="179512" y="4317219"/>
              <a:ext cx="363112" cy="233300"/>
            </a:xfrm>
            <a:prstGeom prst="rect">
              <a:avLst/>
            </a:prstGeom>
            <a:noFill/>
            <a:ln w="9525">
              <a:noFill/>
              <a:miter lim="800000"/>
              <a:headEnd/>
              <a:tailEnd/>
            </a:ln>
          </p:spPr>
        </p:pic>
        <p:pic>
          <p:nvPicPr>
            <p:cNvPr id="49186" name="Picture 2" descr="Image result for evm"/>
            <p:cNvPicPr>
              <a:picLocks noChangeAspect="1" noChangeArrowheads="1"/>
            </p:cNvPicPr>
            <p:nvPr/>
          </p:nvPicPr>
          <p:blipFill>
            <a:blip r:embed="rId2" cstate="print"/>
            <a:srcRect/>
            <a:stretch>
              <a:fillRect/>
            </a:stretch>
          </p:blipFill>
          <p:spPr bwMode="auto">
            <a:xfrm>
              <a:off x="608488" y="4317218"/>
              <a:ext cx="363112" cy="233300"/>
            </a:xfrm>
            <a:prstGeom prst="rect">
              <a:avLst/>
            </a:prstGeom>
            <a:noFill/>
            <a:ln w="9525">
              <a:noFill/>
              <a:miter lim="800000"/>
              <a:headEnd/>
              <a:tailEnd/>
            </a:ln>
          </p:spPr>
        </p:pic>
        <p:pic>
          <p:nvPicPr>
            <p:cNvPr id="49187" name="Picture 2" descr="Image result for evm"/>
            <p:cNvPicPr>
              <a:picLocks noChangeAspect="1" noChangeArrowheads="1"/>
            </p:cNvPicPr>
            <p:nvPr/>
          </p:nvPicPr>
          <p:blipFill>
            <a:blip r:embed="rId2" cstate="print"/>
            <a:srcRect/>
            <a:stretch>
              <a:fillRect/>
            </a:stretch>
          </p:blipFill>
          <p:spPr bwMode="auto">
            <a:xfrm>
              <a:off x="179512" y="4622526"/>
              <a:ext cx="363112" cy="233300"/>
            </a:xfrm>
            <a:prstGeom prst="rect">
              <a:avLst/>
            </a:prstGeom>
            <a:noFill/>
            <a:ln w="9525">
              <a:noFill/>
              <a:miter lim="800000"/>
              <a:headEnd/>
              <a:tailEnd/>
            </a:ln>
          </p:spPr>
        </p:pic>
        <p:pic>
          <p:nvPicPr>
            <p:cNvPr id="49188" name="Picture 2" descr="Image result for evm"/>
            <p:cNvPicPr>
              <a:picLocks noChangeAspect="1" noChangeArrowheads="1"/>
            </p:cNvPicPr>
            <p:nvPr/>
          </p:nvPicPr>
          <p:blipFill>
            <a:blip r:embed="rId2" cstate="print"/>
            <a:srcRect/>
            <a:stretch>
              <a:fillRect/>
            </a:stretch>
          </p:blipFill>
          <p:spPr bwMode="auto">
            <a:xfrm>
              <a:off x="611560" y="4605250"/>
              <a:ext cx="363112" cy="233300"/>
            </a:xfrm>
            <a:prstGeom prst="rect">
              <a:avLst/>
            </a:prstGeom>
            <a:noFill/>
            <a:ln w="9525">
              <a:noFill/>
              <a:miter lim="800000"/>
              <a:headEnd/>
              <a:tailEnd/>
            </a:ln>
          </p:spPr>
        </p:pic>
        <p:sp>
          <p:nvSpPr>
            <p:cNvPr id="42" name="Rounded Rectangle 41"/>
            <p:cNvSpPr/>
            <p:nvPr/>
          </p:nvSpPr>
          <p:spPr>
            <a:xfrm>
              <a:off x="6948743" y="3652430"/>
              <a:ext cx="863617" cy="503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kern="0" dirty="0">
                  <a:sym typeface="Arial"/>
                </a:rPr>
                <a:t>PS(n)</a:t>
              </a:r>
            </a:p>
          </p:txBody>
        </p:sp>
      </p:grpSp>
      <p:cxnSp>
        <p:nvCxnSpPr>
          <p:cNvPr id="12" name="Straight Arrow Connector 11"/>
          <p:cNvCxnSpPr>
            <a:stCxn id="11" idx="3"/>
            <a:endCxn id="42" idx="1"/>
          </p:cNvCxnSpPr>
          <p:nvPr/>
        </p:nvCxnSpPr>
        <p:spPr>
          <a:xfrm>
            <a:off x="5867400" y="3285068"/>
            <a:ext cx="1081088" cy="1248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170" name="TextBox 13"/>
          <p:cNvSpPr txBox="1">
            <a:spLocks noChangeArrowheads="1"/>
          </p:cNvSpPr>
          <p:nvPr/>
        </p:nvSpPr>
        <p:spPr bwMode="auto">
          <a:xfrm>
            <a:off x="3779839" y="2142067"/>
            <a:ext cx="3024187" cy="400110"/>
          </a:xfrm>
          <a:prstGeom prst="rect">
            <a:avLst/>
          </a:prstGeom>
          <a:noFill/>
          <a:ln w="9525">
            <a:noFill/>
            <a:miter lim="800000"/>
            <a:headEnd/>
            <a:tailEnd/>
          </a:ln>
        </p:spPr>
        <p:txBody>
          <a:bodyPr>
            <a:spAutoFit/>
          </a:bodyPr>
          <a:lstStyle/>
          <a:p>
            <a:r>
              <a:rPr lang="en-IN" sz="2000">
                <a:latin typeface="Roboto Condensed"/>
                <a:ea typeface="Roboto Condensed"/>
                <a:cs typeface="Roboto Condensed"/>
              </a:rPr>
              <a:t>2</a:t>
            </a:r>
            <a:r>
              <a:rPr lang="en-IN" sz="2000" baseline="30000">
                <a:latin typeface="Roboto Condensed"/>
                <a:ea typeface="Roboto Condensed"/>
                <a:cs typeface="Roboto Condensed"/>
              </a:rPr>
              <a:t>nd</a:t>
            </a:r>
            <a:r>
              <a:rPr lang="en-IN" sz="2000">
                <a:latin typeface="Roboto Condensed"/>
                <a:ea typeface="Roboto Condensed"/>
                <a:cs typeface="Roboto Condensed"/>
              </a:rPr>
              <a:t> Randomization</a:t>
            </a:r>
          </a:p>
        </p:txBody>
      </p:sp>
      <p:sp>
        <p:nvSpPr>
          <p:cNvPr id="49171" name="TextBox 3"/>
          <p:cNvSpPr txBox="1">
            <a:spLocks noChangeArrowheads="1"/>
          </p:cNvSpPr>
          <p:nvPr/>
        </p:nvSpPr>
        <p:spPr bwMode="auto">
          <a:xfrm>
            <a:off x="107951" y="2180167"/>
            <a:ext cx="2303463" cy="400110"/>
          </a:xfrm>
          <a:prstGeom prst="rect">
            <a:avLst/>
          </a:prstGeom>
          <a:noFill/>
          <a:ln w="9525">
            <a:noFill/>
            <a:miter lim="800000"/>
            <a:headEnd/>
            <a:tailEnd/>
          </a:ln>
        </p:spPr>
        <p:txBody>
          <a:bodyPr>
            <a:spAutoFit/>
          </a:bodyPr>
          <a:lstStyle/>
          <a:p>
            <a:pPr algn="ctr"/>
            <a:r>
              <a:rPr lang="en-IN" sz="2000">
                <a:latin typeface="Roboto Condensed"/>
                <a:ea typeface="Roboto Condensed"/>
                <a:cs typeface="Roboto Condensed"/>
              </a:rPr>
              <a:t>1</a:t>
            </a:r>
            <a:r>
              <a:rPr lang="en-IN" sz="2000" baseline="30000">
                <a:latin typeface="Roboto Condensed"/>
                <a:ea typeface="Roboto Condensed"/>
                <a:cs typeface="Roboto Condensed"/>
              </a:rPr>
              <a:t>st</a:t>
            </a:r>
            <a:r>
              <a:rPr lang="en-IN" sz="2000">
                <a:latin typeface="Roboto Condensed"/>
                <a:ea typeface="Roboto Condensed"/>
                <a:cs typeface="Roboto Condensed"/>
              </a:rPr>
              <a:t> Randomization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04800"/>
            <a:ext cx="8305800" cy="1143000"/>
          </a:xfrm>
        </p:spPr>
        <p:txBody>
          <a:bodyPr>
            <a:normAutofit/>
          </a:bodyPr>
          <a:lstStyle/>
          <a:p>
            <a:pPr algn="ctr" eaLnBrk="1" hangingPunct="1"/>
            <a:r>
              <a:rPr lang="en-IN" sz="2800" b="1" dirty="0" smtClean="0">
                <a:solidFill>
                  <a:srgbClr val="7030A0"/>
                </a:solidFill>
                <a:latin typeface="+mn-lt"/>
              </a:rPr>
              <a:t>RANDOMIZATION- “Foundation of EVM Security”</a:t>
            </a:r>
          </a:p>
        </p:txBody>
      </p:sp>
      <p:sp>
        <p:nvSpPr>
          <p:cNvPr id="3" name="Slide Number Placeholder 2"/>
          <p:cNvSpPr>
            <a:spLocks noGrp="1"/>
          </p:cNvSpPr>
          <p:nvPr>
            <p:ph type="sldNum" sz="quarter" idx="12"/>
          </p:nvPr>
        </p:nvSpPr>
        <p:spPr/>
        <p:txBody>
          <a:bodyPr>
            <a:normAutofit/>
          </a:bodyPr>
          <a:lstStyle/>
          <a:p>
            <a:pPr algn="ctr" fontAlgn="auto">
              <a:spcBef>
                <a:spcPts val="0"/>
              </a:spcBef>
              <a:spcAft>
                <a:spcPts val="0"/>
              </a:spcAft>
              <a:defRPr/>
            </a:pPr>
            <a:fld id="{753F8F51-9849-4995-B818-D74C03030529}" type="slidenum">
              <a:rPr lang="en" sz="1400" kern="0">
                <a:latin typeface="Arial"/>
                <a:ea typeface="Arial"/>
                <a:cs typeface="Arial"/>
                <a:sym typeface="Arial"/>
              </a:rPr>
              <a:pPr algn="ctr" fontAlgn="auto">
                <a:spcBef>
                  <a:spcPts val="0"/>
                </a:spcBef>
                <a:spcAft>
                  <a:spcPts val="0"/>
                </a:spcAft>
                <a:defRPr/>
              </a:pPr>
              <a:t>31</a:t>
            </a:fld>
            <a:endParaRPr lang="en" sz="1400" kern="0">
              <a:latin typeface="Arial"/>
              <a:ea typeface="Arial"/>
              <a:cs typeface="Arial"/>
              <a:sym typeface="Arial"/>
            </a:endParaRPr>
          </a:p>
        </p:txBody>
      </p:sp>
      <p:sp>
        <p:nvSpPr>
          <p:cNvPr id="4" name="TextBox 3"/>
          <p:cNvSpPr txBox="1"/>
          <p:nvPr/>
        </p:nvSpPr>
        <p:spPr>
          <a:xfrm>
            <a:off x="228600" y="1564217"/>
            <a:ext cx="8642350" cy="4247317"/>
          </a:xfrm>
          <a:prstGeom prst="rect">
            <a:avLst/>
          </a:prstGeom>
          <a:solidFill>
            <a:schemeClr val="bg2"/>
          </a:solidFill>
        </p:spPr>
        <p:txBody>
          <a:bodyPr wrap="square">
            <a:spAutoFit/>
          </a:bodyPr>
          <a:lstStyle/>
          <a:p>
            <a:pPr marL="342900" indent="-342900" fontAlgn="auto">
              <a:spcBef>
                <a:spcPts val="0"/>
              </a:spcBef>
              <a:spcAft>
                <a:spcPts val="0"/>
              </a:spcAft>
              <a:buFont typeface="Wingdings" pitchFamily="2" charset="2"/>
              <a:buChar char="Ø"/>
              <a:defRPr/>
            </a:pPr>
            <a:r>
              <a:rPr lang="en-US" sz="1800" kern="0" dirty="0">
                <a:solidFill>
                  <a:srgbClr val="FF0000"/>
                </a:solidFill>
                <a:latin typeface="Cambria" pitchFamily="18" charset="0"/>
                <a:ea typeface="Cambria" pitchFamily="18" charset="0"/>
                <a:cs typeface="Tahoma" pitchFamily="34" charset="0"/>
                <a:sym typeface="Arial"/>
              </a:rPr>
              <a:t>Till </a:t>
            </a:r>
            <a:r>
              <a:rPr lang="en-US" kern="0" dirty="0" smtClean="0">
                <a:solidFill>
                  <a:srgbClr val="FF0000"/>
                </a:solidFill>
                <a:latin typeface="Cambria" pitchFamily="18" charset="0"/>
                <a:ea typeface="Cambria" pitchFamily="18" charset="0"/>
                <a:cs typeface="Tahoma" pitchFamily="34" charset="0"/>
                <a:sym typeface="Arial"/>
              </a:rPr>
              <a:t>1st</a:t>
            </a:r>
            <a:r>
              <a:rPr lang="en-US" sz="1800" kern="0" dirty="0" smtClean="0">
                <a:solidFill>
                  <a:srgbClr val="FF0000"/>
                </a:solidFill>
                <a:latin typeface="Cambria" pitchFamily="18" charset="0"/>
                <a:ea typeface="Cambria" pitchFamily="18" charset="0"/>
                <a:cs typeface="Tahoma" pitchFamily="34" charset="0"/>
                <a:sym typeface="Arial"/>
              </a:rPr>
              <a:t> </a:t>
            </a:r>
            <a:r>
              <a:rPr lang="en-US" sz="1800" kern="0" dirty="0">
                <a:solidFill>
                  <a:srgbClr val="003300"/>
                </a:solidFill>
                <a:latin typeface="Cambria" pitchFamily="18" charset="0"/>
                <a:ea typeface="Cambria" pitchFamily="18" charset="0"/>
                <a:cs typeface="Tahoma" pitchFamily="34" charset="0"/>
                <a:sym typeface="Arial"/>
              </a:rPr>
              <a:t>randomization- no one knows which EVM is going to which </a:t>
            </a:r>
            <a:r>
              <a:rPr lang="en-US" sz="1800" kern="0" dirty="0" smtClean="0">
                <a:solidFill>
                  <a:srgbClr val="FF0000"/>
                </a:solidFill>
                <a:latin typeface="Cambria" pitchFamily="18" charset="0"/>
                <a:ea typeface="Cambria" pitchFamily="18" charset="0"/>
                <a:cs typeface="Tahoma" pitchFamily="34" charset="0"/>
                <a:sym typeface="Arial"/>
              </a:rPr>
              <a:t>AC</a:t>
            </a:r>
          </a:p>
          <a:p>
            <a:pPr fontAlgn="auto">
              <a:spcBef>
                <a:spcPts val="0"/>
              </a:spcBef>
              <a:spcAft>
                <a:spcPts val="0"/>
              </a:spcAft>
              <a:defRPr/>
            </a:pPr>
            <a:endParaRPr lang="en-US" sz="1800" kern="0" dirty="0" smtClean="0">
              <a:solidFill>
                <a:srgbClr val="003300"/>
              </a:solidFill>
              <a:latin typeface="Cambria" pitchFamily="18" charset="0"/>
              <a:ea typeface="Cambria" pitchFamily="18" charset="0"/>
              <a:cs typeface="Tahoma" pitchFamily="34" charset="0"/>
              <a:sym typeface="Arial"/>
            </a:endParaRPr>
          </a:p>
          <a:p>
            <a:pPr marL="342900" indent="-342900">
              <a:buFont typeface="Wingdings" pitchFamily="2" charset="2"/>
              <a:buChar char="Ø"/>
              <a:defRPr/>
            </a:pPr>
            <a:r>
              <a:rPr lang="en-US" kern="0" dirty="0">
                <a:solidFill>
                  <a:srgbClr val="FF0000"/>
                </a:solidFill>
                <a:latin typeface="Cambria" pitchFamily="18" charset="0"/>
                <a:ea typeface="Cambria" pitchFamily="18" charset="0"/>
                <a:cs typeface="Tahoma" pitchFamily="34" charset="0"/>
                <a:sym typeface="Arial"/>
              </a:rPr>
              <a:t>Till  2nd  </a:t>
            </a:r>
            <a:r>
              <a:rPr lang="en-US" kern="0" dirty="0">
                <a:solidFill>
                  <a:srgbClr val="003300"/>
                </a:solidFill>
                <a:latin typeface="Cambria" pitchFamily="18" charset="0"/>
                <a:ea typeface="Cambria" pitchFamily="18" charset="0"/>
                <a:cs typeface="Tahoma" pitchFamily="34" charset="0"/>
                <a:sym typeface="Arial"/>
              </a:rPr>
              <a:t>Randomization- no one knows which EVM will go to which </a:t>
            </a:r>
            <a:r>
              <a:rPr lang="en-US" kern="0" dirty="0" smtClean="0">
                <a:solidFill>
                  <a:srgbClr val="FF0000"/>
                </a:solidFill>
                <a:latin typeface="Cambria" pitchFamily="18" charset="0"/>
                <a:ea typeface="Cambria" pitchFamily="18" charset="0"/>
                <a:cs typeface="Tahoma" pitchFamily="34" charset="0"/>
                <a:sym typeface="Arial"/>
              </a:rPr>
              <a:t>PS</a:t>
            </a:r>
            <a:endParaRPr lang="en-US" sz="1800" kern="0" dirty="0">
              <a:solidFill>
                <a:srgbClr val="FF0000"/>
              </a:solidFill>
              <a:latin typeface="Cambria" pitchFamily="18" charset="0"/>
              <a:ea typeface="Cambria" pitchFamily="18" charset="0"/>
              <a:cs typeface="Tahoma" pitchFamily="34" charset="0"/>
              <a:sym typeface="Arial"/>
            </a:endParaRPr>
          </a:p>
          <a:p>
            <a:pPr marL="342900" indent="-342900" fontAlgn="auto">
              <a:spcBef>
                <a:spcPts val="0"/>
              </a:spcBef>
              <a:spcAft>
                <a:spcPts val="0"/>
              </a:spcAft>
              <a:buFont typeface="Wingdings" pitchFamily="2" charset="2"/>
              <a:buChar char="Ø"/>
              <a:defRPr/>
            </a:pPr>
            <a:endParaRPr lang="en-US" sz="1800" kern="0" dirty="0">
              <a:solidFill>
                <a:srgbClr val="003300"/>
              </a:solidFill>
              <a:latin typeface="Cambria" pitchFamily="18" charset="0"/>
              <a:ea typeface="Cambria" pitchFamily="18" charset="0"/>
              <a:cs typeface="Tahoma" pitchFamily="34" charset="0"/>
              <a:sym typeface="Arial"/>
            </a:endParaRPr>
          </a:p>
          <a:p>
            <a:pPr marL="342900" indent="-342900" fontAlgn="auto">
              <a:spcBef>
                <a:spcPts val="0"/>
              </a:spcBef>
              <a:spcAft>
                <a:spcPts val="0"/>
              </a:spcAft>
              <a:buFont typeface="Wingdings" pitchFamily="2" charset="2"/>
              <a:buChar char="Ø"/>
              <a:defRPr/>
            </a:pPr>
            <a:r>
              <a:rPr lang="en-US" sz="1800" kern="0" dirty="0">
                <a:solidFill>
                  <a:srgbClr val="FF0000"/>
                </a:solidFill>
                <a:latin typeface="Cambria" pitchFamily="18" charset="0"/>
                <a:ea typeface="Cambria" pitchFamily="18" charset="0"/>
                <a:cs typeface="Tahoma" pitchFamily="34" charset="0"/>
                <a:sym typeface="Arial"/>
              </a:rPr>
              <a:t>Till  </a:t>
            </a:r>
            <a:r>
              <a:rPr lang="en-US" sz="1800" kern="0" dirty="0" smtClean="0">
                <a:solidFill>
                  <a:srgbClr val="FF0000"/>
                </a:solidFill>
                <a:latin typeface="Cambria" pitchFamily="18" charset="0"/>
                <a:ea typeface="Cambria" pitchFamily="18" charset="0"/>
                <a:cs typeface="Tahoma" pitchFamily="34" charset="0"/>
                <a:sym typeface="Arial"/>
              </a:rPr>
              <a:t>Nomination </a:t>
            </a:r>
            <a:r>
              <a:rPr lang="en-US" sz="1800" kern="0" dirty="0">
                <a:solidFill>
                  <a:srgbClr val="003300"/>
                </a:solidFill>
                <a:latin typeface="Cambria" pitchFamily="18" charset="0"/>
                <a:ea typeface="Cambria" pitchFamily="18" charset="0"/>
                <a:cs typeface="Tahoma" pitchFamily="34" charset="0"/>
                <a:sym typeface="Arial"/>
              </a:rPr>
              <a:t>finalization- no one knows the </a:t>
            </a:r>
            <a:r>
              <a:rPr lang="en-US" sz="1800" kern="0" dirty="0">
                <a:solidFill>
                  <a:srgbClr val="FF0000"/>
                </a:solidFill>
                <a:latin typeface="Cambria" pitchFamily="18" charset="0"/>
                <a:ea typeface="Cambria" pitchFamily="18" charset="0"/>
                <a:cs typeface="Tahoma" pitchFamily="34" charset="0"/>
                <a:sym typeface="Arial"/>
              </a:rPr>
              <a:t>sequence of names on the ballot </a:t>
            </a:r>
            <a:r>
              <a:rPr lang="en-US" sz="1800" kern="0" dirty="0" smtClean="0">
                <a:solidFill>
                  <a:srgbClr val="003300"/>
                </a:solidFill>
                <a:latin typeface="Cambria" pitchFamily="18" charset="0"/>
                <a:ea typeface="Cambria" pitchFamily="18" charset="0"/>
                <a:cs typeface="Tahoma" pitchFamily="34" charset="0"/>
                <a:sym typeface="Arial"/>
              </a:rPr>
              <a:t>paper</a:t>
            </a:r>
          </a:p>
          <a:p>
            <a:pPr fontAlgn="auto">
              <a:spcBef>
                <a:spcPts val="0"/>
              </a:spcBef>
              <a:spcAft>
                <a:spcPts val="0"/>
              </a:spcAft>
              <a:defRPr/>
            </a:pPr>
            <a:endParaRPr lang="en-US" sz="1800" kern="0" dirty="0" smtClean="0">
              <a:solidFill>
                <a:srgbClr val="003300"/>
              </a:solidFill>
              <a:latin typeface="Cambria" pitchFamily="18" charset="0"/>
              <a:ea typeface="Cambria" pitchFamily="18" charset="0"/>
              <a:cs typeface="Tahoma" pitchFamily="34" charset="0"/>
              <a:sym typeface="Arial"/>
            </a:endParaRPr>
          </a:p>
          <a:p>
            <a:pPr marL="342900" indent="-342900">
              <a:buFont typeface="Wingdings" pitchFamily="2" charset="2"/>
              <a:buChar char="Ø"/>
              <a:defRPr/>
            </a:pPr>
            <a:r>
              <a:rPr lang="en-US" kern="0" dirty="0">
                <a:solidFill>
                  <a:srgbClr val="003300"/>
                </a:solidFill>
                <a:latin typeface="Cambria" pitchFamily="18" charset="0"/>
                <a:ea typeface="Cambria" pitchFamily="18" charset="0"/>
                <a:cs typeface="Tahoma" pitchFamily="34" charset="0"/>
                <a:sym typeface="Arial"/>
              </a:rPr>
              <a:t>Added to this is the </a:t>
            </a:r>
            <a:r>
              <a:rPr lang="en-US" kern="0" dirty="0">
                <a:solidFill>
                  <a:srgbClr val="FF0000"/>
                </a:solidFill>
                <a:latin typeface="Cambria" pitchFamily="18" charset="0"/>
                <a:ea typeface="Cambria" pitchFamily="18" charset="0"/>
                <a:cs typeface="Tahoma" pitchFamily="34" charset="0"/>
                <a:sym typeface="Arial"/>
              </a:rPr>
              <a:t>3 stage Randomization  of </a:t>
            </a:r>
            <a:r>
              <a:rPr lang="en-US" kern="0" dirty="0" smtClean="0">
                <a:solidFill>
                  <a:srgbClr val="FF0000"/>
                </a:solidFill>
                <a:latin typeface="Cambria" pitchFamily="18" charset="0"/>
                <a:ea typeface="Cambria" pitchFamily="18" charset="0"/>
                <a:cs typeface="Tahoma" pitchFamily="34" charset="0"/>
                <a:sym typeface="Arial"/>
              </a:rPr>
              <a:t>Polling </a:t>
            </a:r>
            <a:r>
              <a:rPr lang="en-US" kern="0" dirty="0">
                <a:solidFill>
                  <a:srgbClr val="FF0000"/>
                </a:solidFill>
                <a:latin typeface="Cambria" pitchFamily="18" charset="0"/>
                <a:ea typeface="Cambria" pitchFamily="18" charset="0"/>
                <a:cs typeface="Tahoma" pitchFamily="34" charset="0"/>
                <a:sym typeface="Arial"/>
              </a:rPr>
              <a:t>O</a:t>
            </a:r>
            <a:r>
              <a:rPr lang="en-US" kern="0" dirty="0" smtClean="0">
                <a:solidFill>
                  <a:srgbClr val="FF0000"/>
                </a:solidFill>
                <a:latin typeface="Cambria" pitchFamily="18" charset="0"/>
                <a:ea typeface="Cambria" pitchFamily="18" charset="0"/>
                <a:cs typeface="Tahoma" pitchFamily="34" charset="0"/>
                <a:sym typeface="Arial"/>
              </a:rPr>
              <a:t>fficials</a:t>
            </a:r>
            <a:r>
              <a:rPr lang="en-US" kern="0" dirty="0" smtClean="0">
                <a:solidFill>
                  <a:srgbClr val="003300"/>
                </a:solidFill>
                <a:latin typeface="Cambria" pitchFamily="18" charset="0"/>
                <a:ea typeface="Cambria" pitchFamily="18" charset="0"/>
                <a:cs typeface="Tahoma" pitchFamily="34" charset="0"/>
                <a:sym typeface="Arial"/>
              </a:rPr>
              <a:t>-increases </a:t>
            </a:r>
            <a:r>
              <a:rPr lang="en-US" kern="0" dirty="0">
                <a:solidFill>
                  <a:srgbClr val="003300"/>
                </a:solidFill>
                <a:latin typeface="Cambria" pitchFamily="18" charset="0"/>
                <a:ea typeface="Cambria" pitchFamily="18" charset="0"/>
                <a:cs typeface="Tahoma" pitchFamily="34" charset="0"/>
                <a:sym typeface="Arial"/>
              </a:rPr>
              <a:t>further aspects of confidentiality</a:t>
            </a:r>
          </a:p>
          <a:p>
            <a:pPr fontAlgn="auto">
              <a:spcBef>
                <a:spcPts val="0"/>
              </a:spcBef>
              <a:spcAft>
                <a:spcPts val="0"/>
              </a:spcAft>
              <a:defRPr/>
            </a:pPr>
            <a:endParaRPr lang="en-US" sz="1800" kern="0" dirty="0">
              <a:solidFill>
                <a:srgbClr val="003300"/>
              </a:solidFill>
              <a:latin typeface="Cambria" pitchFamily="18" charset="0"/>
              <a:ea typeface="Cambria" pitchFamily="18" charset="0"/>
              <a:cs typeface="Tahoma" pitchFamily="34" charset="0"/>
              <a:sym typeface="Arial"/>
            </a:endParaRPr>
          </a:p>
          <a:p>
            <a:pPr marL="342900" indent="-342900" algn="just" fontAlgn="auto">
              <a:spcBef>
                <a:spcPts val="0"/>
              </a:spcBef>
              <a:spcAft>
                <a:spcPts val="0"/>
              </a:spcAft>
              <a:buFont typeface="Wingdings" pitchFamily="2" charset="2"/>
              <a:buChar char="Ø"/>
              <a:defRPr/>
            </a:pPr>
            <a:r>
              <a:rPr lang="en-US" sz="1800" kern="0" dirty="0">
                <a:solidFill>
                  <a:srgbClr val="003300"/>
                </a:solidFill>
                <a:latin typeface="Cambria" pitchFamily="18" charset="0"/>
                <a:ea typeface="Cambria" pitchFamily="18" charset="0"/>
                <a:cs typeface="Tahoma" pitchFamily="34" charset="0"/>
                <a:sym typeface="Arial"/>
              </a:rPr>
              <a:t>Hence, till candidate setting no one (not even RO / DEO / CEO / Commission) knows which button on which BU will be assigned to which  candidate, making even an attempt to tamper absolutely futile.</a:t>
            </a:r>
          </a:p>
          <a:p>
            <a:pPr fontAlgn="auto">
              <a:spcBef>
                <a:spcPts val="0"/>
              </a:spcBef>
              <a:spcAft>
                <a:spcPts val="0"/>
              </a:spcAft>
              <a:defRPr/>
            </a:pPr>
            <a:endParaRPr lang="en-US" sz="1800" kern="0" dirty="0">
              <a:solidFill>
                <a:srgbClr val="003300"/>
              </a:solidFill>
              <a:latin typeface="Cambria" pitchFamily="18" charset="0"/>
              <a:ea typeface="Cambria" pitchFamily="18" charset="0"/>
              <a:cs typeface="Tahoma" pitchFamily="34" charset="0"/>
              <a:sym typeface="Arial"/>
            </a:endParaRPr>
          </a:p>
          <a:p>
            <a:pPr fontAlgn="auto">
              <a:spcBef>
                <a:spcPts val="0"/>
              </a:spcBef>
              <a:spcAft>
                <a:spcPts val="0"/>
              </a:spcAft>
              <a:defRPr/>
            </a:pPr>
            <a:endParaRPr lang="en-IN" sz="1800" kern="0" dirty="0">
              <a:latin typeface="Arial"/>
              <a:ea typeface="Arial"/>
              <a:cs typeface="Arial"/>
              <a:sym typeface="Arial"/>
            </a:endParaRPr>
          </a:p>
        </p:txBody>
      </p:sp>
    </p:spTree>
    <p:extLst>
      <p:ext uri="{BB962C8B-B14F-4D97-AF65-F5344CB8AC3E}">
        <p14:creationId xmlns:p14="http://schemas.microsoft.com/office/powerpoint/2010/main" val="2986891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algn="ctr" fontAlgn="auto">
              <a:spcBef>
                <a:spcPts val="0"/>
              </a:spcBef>
              <a:spcAft>
                <a:spcPts val="0"/>
              </a:spcAft>
              <a:defRPr/>
            </a:pPr>
            <a:fld id="{3F0DA33D-8104-4322-B73E-4A35C0C87768}" type="slidenum">
              <a:rPr lang="en" sz="1400" kern="0">
                <a:latin typeface="Arial"/>
                <a:ea typeface="Arial"/>
                <a:cs typeface="Arial"/>
                <a:sym typeface="Arial"/>
              </a:rPr>
              <a:pPr algn="ctr" fontAlgn="auto">
                <a:spcBef>
                  <a:spcPts val="0"/>
                </a:spcBef>
                <a:spcAft>
                  <a:spcPts val="0"/>
                </a:spcAft>
                <a:defRPr/>
              </a:pPr>
              <a:t>32</a:t>
            </a:fld>
            <a:endParaRPr lang="en" sz="1400" kern="0">
              <a:latin typeface="Arial"/>
              <a:ea typeface="Arial"/>
              <a:cs typeface="Arial"/>
              <a:sym typeface="Arial"/>
            </a:endParaRPr>
          </a:p>
        </p:txBody>
      </p:sp>
      <p:sp>
        <p:nvSpPr>
          <p:cNvPr id="7" name="Non Election Period Text"/>
          <p:cNvSpPr/>
          <p:nvPr/>
        </p:nvSpPr>
        <p:spPr>
          <a:xfrm>
            <a:off x="533400" y="1371601"/>
            <a:ext cx="8077200" cy="4953000"/>
          </a:xfrm>
          <a:prstGeom prst="roundRect">
            <a:avLst/>
          </a:prstGeom>
          <a:gradFill flip="none" rotWithShape="1">
            <a:gsLst>
              <a:gs pos="0">
                <a:srgbClr val="FCEEF9">
                  <a:shade val="30000"/>
                  <a:satMod val="115000"/>
                </a:srgbClr>
              </a:gs>
              <a:gs pos="50000">
                <a:srgbClr val="FCEEF9">
                  <a:shade val="67500"/>
                  <a:satMod val="115000"/>
                </a:srgbClr>
              </a:gs>
              <a:gs pos="100000">
                <a:srgbClr val="FCEEF9">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fontAlgn="auto">
              <a:spcBef>
                <a:spcPts val="0"/>
              </a:spcBef>
              <a:spcAft>
                <a:spcPts val="0"/>
              </a:spcAft>
              <a:buFont typeface="Arial" panose="020B0604020202020204" pitchFamily="34" charset="0"/>
              <a:buChar char="•"/>
              <a:defRPr/>
            </a:pPr>
            <a:endParaRPr lang="en-IN" sz="2000" b="1" kern="0" dirty="0" smtClean="0">
              <a:solidFill>
                <a:srgbClr val="003300"/>
              </a:solidFill>
              <a:latin typeface="Californian FB" pitchFamily="18" charset="0"/>
              <a:ea typeface="Tahoma" pitchFamily="34" charset="0"/>
              <a:cs typeface="Tahoma" pitchFamily="34" charset="0"/>
              <a:sym typeface="Arial"/>
            </a:endParaRPr>
          </a:p>
          <a:p>
            <a:pPr marL="285750" indent="-285750" algn="just" fontAlgn="auto">
              <a:spcBef>
                <a:spcPts val="0"/>
              </a:spcBef>
              <a:spcAft>
                <a:spcPts val="0"/>
              </a:spcAft>
              <a:buFont typeface="Arial" panose="020B0604020202020204" pitchFamily="34" charset="0"/>
              <a:buChar char="•"/>
              <a:defRPr/>
            </a:pPr>
            <a:r>
              <a:rPr lang="en-IN" sz="2000" b="1" kern="0" dirty="0" smtClean="0">
                <a:solidFill>
                  <a:srgbClr val="C00000"/>
                </a:solidFill>
                <a:latin typeface="Californian FB" pitchFamily="18" charset="0"/>
                <a:ea typeface="Tahoma" pitchFamily="34" charset="0"/>
                <a:cs typeface="Tahoma" pitchFamily="34" charset="0"/>
                <a:sym typeface="Arial"/>
              </a:rPr>
              <a:t>After </a:t>
            </a:r>
            <a:r>
              <a:rPr lang="en-IN" sz="2000" b="1" kern="0" dirty="0" smtClean="0">
                <a:solidFill>
                  <a:srgbClr val="C00000"/>
                </a:solidFill>
                <a:latin typeface="Californian FB" pitchFamily="18" charset="0"/>
                <a:ea typeface="Tahoma" pitchFamily="34" charset="0"/>
                <a:cs typeface="Tahoma" pitchFamily="34" charset="0"/>
                <a:sym typeface="Arial"/>
              </a:rPr>
              <a:t>1</a:t>
            </a:r>
            <a:r>
              <a:rPr lang="en-IN" sz="2000" b="1" kern="0" baseline="30000" dirty="0" smtClean="0">
                <a:solidFill>
                  <a:srgbClr val="C00000"/>
                </a:solidFill>
                <a:latin typeface="Californian FB" pitchFamily="18" charset="0"/>
                <a:ea typeface="Tahoma" pitchFamily="34" charset="0"/>
                <a:cs typeface="Tahoma" pitchFamily="34" charset="0"/>
                <a:sym typeface="Arial"/>
              </a:rPr>
              <a:t>st</a:t>
            </a:r>
            <a:r>
              <a:rPr lang="en-IN" sz="2000" b="1" kern="0" dirty="0" smtClean="0">
                <a:solidFill>
                  <a:srgbClr val="C00000"/>
                </a:solidFill>
                <a:latin typeface="Californian FB" pitchFamily="18" charset="0"/>
                <a:ea typeface="Tahoma" pitchFamily="34" charset="0"/>
                <a:cs typeface="Tahoma" pitchFamily="34" charset="0"/>
                <a:sym typeface="Arial"/>
              </a:rPr>
              <a:t> Randomization</a:t>
            </a:r>
            <a:r>
              <a:rPr lang="en-IN" sz="2000" b="1" kern="0" dirty="0" smtClean="0">
                <a:solidFill>
                  <a:srgbClr val="003300"/>
                </a:solidFill>
                <a:latin typeface="Californian FB" pitchFamily="18" charset="0"/>
                <a:ea typeface="Tahoma" pitchFamily="34" charset="0"/>
                <a:cs typeface="Tahoma" pitchFamily="34" charset="0"/>
                <a:sym typeface="Arial"/>
              </a:rPr>
              <a:t>, EVMs are sent to R.O’s Strong Room and stored till Commissioning (</a:t>
            </a:r>
            <a:r>
              <a:rPr lang="en-IN" sz="2000" b="1" kern="0" dirty="0" err="1" smtClean="0">
                <a:solidFill>
                  <a:srgbClr val="003300"/>
                </a:solidFill>
                <a:latin typeface="Californian FB" pitchFamily="18" charset="0"/>
                <a:ea typeface="Tahoma" pitchFamily="34" charset="0"/>
                <a:cs typeface="Tahoma" pitchFamily="34" charset="0"/>
                <a:sym typeface="Arial"/>
              </a:rPr>
              <a:t>Cand</a:t>
            </a:r>
            <a:r>
              <a:rPr lang="en-IN" sz="2000" b="1" kern="0" dirty="0" smtClean="0">
                <a:solidFill>
                  <a:srgbClr val="003300"/>
                </a:solidFill>
                <a:latin typeface="Californian FB" pitchFamily="18" charset="0"/>
                <a:ea typeface="Tahoma" pitchFamily="34" charset="0"/>
                <a:cs typeface="Tahoma" pitchFamily="34" charset="0"/>
                <a:sym typeface="Arial"/>
              </a:rPr>
              <a:t>. Setting). The virtual stock transfer is also ensured through </a:t>
            </a:r>
            <a:r>
              <a:rPr lang="en-IN" sz="2000" b="1" kern="0" dirty="0" smtClean="0">
                <a:solidFill>
                  <a:srgbClr val="C00000"/>
                </a:solidFill>
                <a:latin typeface="Californian FB" pitchFamily="18" charset="0"/>
                <a:ea typeface="Tahoma" pitchFamily="34" charset="0"/>
                <a:cs typeface="Tahoma" pitchFamily="34" charset="0"/>
                <a:sym typeface="Arial"/>
              </a:rPr>
              <a:t>EMS</a:t>
            </a:r>
            <a:r>
              <a:rPr lang="en-IN" sz="2000" b="1" kern="0" dirty="0" smtClean="0">
                <a:solidFill>
                  <a:srgbClr val="003300"/>
                </a:solidFill>
                <a:latin typeface="Californian FB" pitchFamily="18" charset="0"/>
                <a:ea typeface="Tahoma" pitchFamily="34" charset="0"/>
                <a:cs typeface="Tahoma" pitchFamily="34" charset="0"/>
                <a:sym typeface="Arial"/>
              </a:rPr>
              <a:t>. Double Lock Keys are maintained with R.O &amp; A.R.O.</a:t>
            </a:r>
          </a:p>
          <a:p>
            <a:pPr marL="285750" indent="-285750" algn="just" fontAlgn="auto">
              <a:spcBef>
                <a:spcPts val="0"/>
              </a:spcBef>
              <a:spcAft>
                <a:spcPts val="0"/>
              </a:spcAft>
              <a:buFont typeface="Arial" panose="020B0604020202020204" pitchFamily="34" charset="0"/>
              <a:buChar char="•"/>
              <a:defRPr/>
            </a:pPr>
            <a:r>
              <a:rPr lang="en-IN" sz="2000" b="1" kern="0" dirty="0" smtClean="0">
                <a:solidFill>
                  <a:srgbClr val="C00000"/>
                </a:solidFill>
                <a:latin typeface="Californian FB" pitchFamily="18" charset="0"/>
                <a:ea typeface="Tahoma" pitchFamily="34" charset="0"/>
                <a:cs typeface="Tahoma" pitchFamily="34" charset="0"/>
                <a:sym typeface="Arial"/>
              </a:rPr>
              <a:t>After </a:t>
            </a:r>
            <a:r>
              <a:rPr lang="en-IN" sz="2000" b="1" kern="0" dirty="0">
                <a:solidFill>
                  <a:srgbClr val="C00000"/>
                </a:solidFill>
                <a:latin typeface="Californian FB" pitchFamily="18" charset="0"/>
                <a:ea typeface="Tahoma" pitchFamily="34" charset="0"/>
                <a:cs typeface="Tahoma" pitchFamily="34" charset="0"/>
                <a:sym typeface="Arial"/>
              </a:rPr>
              <a:t>Candidate </a:t>
            </a:r>
            <a:r>
              <a:rPr lang="en-IN" sz="2000" b="1" kern="0" dirty="0" smtClean="0">
                <a:solidFill>
                  <a:srgbClr val="C00000"/>
                </a:solidFill>
                <a:latin typeface="Californian FB" pitchFamily="18" charset="0"/>
                <a:ea typeface="Tahoma" pitchFamily="34" charset="0"/>
                <a:cs typeface="Tahoma" pitchFamily="34" charset="0"/>
                <a:sym typeface="Arial"/>
              </a:rPr>
              <a:t>Setting </a:t>
            </a:r>
            <a:r>
              <a:rPr lang="en-IN" sz="2000" b="1" kern="0" dirty="0" smtClean="0">
                <a:solidFill>
                  <a:srgbClr val="003300"/>
                </a:solidFill>
                <a:latin typeface="Californian FB" pitchFamily="18" charset="0"/>
                <a:ea typeface="Tahoma" pitchFamily="34" charset="0"/>
                <a:cs typeface="Tahoma" pitchFamily="34" charset="0"/>
                <a:sym typeface="Arial"/>
              </a:rPr>
              <a:t>(Commissioning), </a:t>
            </a:r>
            <a:r>
              <a:rPr lang="en-IN" sz="2000" b="1" kern="0" dirty="0">
                <a:solidFill>
                  <a:srgbClr val="003300"/>
                </a:solidFill>
                <a:latin typeface="Californian FB" pitchFamily="18" charset="0"/>
                <a:ea typeface="Tahoma" pitchFamily="34" charset="0"/>
                <a:cs typeface="Tahoma" pitchFamily="34" charset="0"/>
                <a:sym typeface="Arial"/>
              </a:rPr>
              <a:t>EVMs are again stored in Strong Room </a:t>
            </a:r>
            <a:r>
              <a:rPr lang="en-IN" sz="2000" b="1" kern="0" dirty="0" smtClean="0">
                <a:solidFill>
                  <a:srgbClr val="C00000"/>
                </a:solidFill>
                <a:latin typeface="Californian FB" pitchFamily="18" charset="0"/>
                <a:ea typeface="Tahoma" pitchFamily="34" charset="0"/>
                <a:cs typeface="Tahoma" pitchFamily="34" charset="0"/>
                <a:sym typeface="Arial"/>
              </a:rPr>
              <a:t>A.C. wise</a:t>
            </a:r>
            <a:endParaRPr lang="en-IN" sz="2000" b="1" kern="0" dirty="0">
              <a:solidFill>
                <a:srgbClr val="C00000"/>
              </a:solidFill>
              <a:latin typeface="Californian FB" pitchFamily="18" charset="0"/>
              <a:ea typeface="Tahoma" pitchFamily="34" charset="0"/>
              <a:cs typeface="Tahoma" pitchFamily="34" charset="0"/>
              <a:sym typeface="Arial"/>
            </a:endParaRPr>
          </a:p>
          <a:p>
            <a:pPr marL="285750" indent="-285750" algn="just" fontAlgn="auto">
              <a:spcBef>
                <a:spcPts val="0"/>
              </a:spcBef>
              <a:spcAft>
                <a:spcPts val="0"/>
              </a:spcAft>
              <a:buFont typeface="Arial" panose="020B0604020202020204" pitchFamily="34" charset="0"/>
              <a:buChar char="•"/>
              <a:defRPr/>
            </a:pPr>
            <a:r>
              <a:rPr lang="en-IN" sz="2000" b="1" kern="0" dirty="0">
                <a:solidFill>
                  <a:srgbClr val="003300"/>
                </a:solidFill>
                <a:latin typeface="Californian FB" pitchFamily="18" charset="0"/>
                <a:ea typeface="Tahoma" pitchFamily="34" charset="0"/>
                <a:cs typeface="Tahoma" pitchFamily="34" charset="0"/>
                <a:sym typeface="Arial"/>
              </a:rPr>
              <a:t>EVMs are taken out only on the day of </a:t>
            </a:r>
            <a:r>
              <a:rPr lang="en-IN" sz="2000" b="1" kern="0" dirty="0">
                <a:solidFill>
                  <a:srgbClr val="C00000"/>
                </a:solidFill>
                <a:latin typeface="Californian FB" pitchFamily="18" charset="0"/>
                <a:ea typeface="Tahoma" pitchFamily="34" charset="0"/>
                <a:cs typeface="Tahoma" pitchFamily="34" charset="0"/>
                <a:sym typeface="Arial"/>
              </a:rPr>
              <a:t>D</a:t>
            </a:r>
            <a:r>
              <a:rPr lang="en-IN" sz="2000" b="1" kern="0" dirty="0" smtClean="0">
                <a:solidFill>
                  <a:srgbClr val="C00000"/>
                </a:solidFill>
                <a:latin typeface="Californian FB" pitchFamily="18" charset="0"/>
                <a:ea typeface="Tahoma" pitchFamily="34" charset="0"/>
                <a:cs typeface="Tahoma" pitchFamily="34" charset="0"/>
                <a:sym typeface="Arial"/>
              </a:rPr>
              <a:t>ispersal</a:t>
            </a:r>
            <a:r>
              <a:rPr lang="en-IN" sz="2000" b="1" kern="0" dirty="0" smtClean="0">
                <a:solidFill>
                  <a:srgbClr val="003300"/>
                </a:solidFill>
                <a:latin typeface="Californian FB" pitchFamily="18" charset="0"/>
                <a:ea typeface="Tahoma" pitchFamily="34" charset="0"/>
                <a:cs typeface="Tahoma" pitchFamily="34" charset="0"/>
                <a:sym typeface="Arial"/>
              </a:rPr>
              <a:t> </a:t>
            </a:r>
            <a:r>
              <a:rPr lang="en-IN" sz="2000" b="1" kern="0" dirty="0">
                <a:solidFill>
                  <a:srgbClr val="003300"/>
                </a:solidFill>
                <a:latin typeface="Californian FB" pitchFamily="18" charset="0"/>
                <a:ea typeface="Tahoma" pitchFamily="34" charset="0"/>
                <a:cs typeface="Tahoma" pitchFamily="34" charset="0"/>
                <a:sym typeface="Arial"/>
              </a:rPr>
              <a:t>of polling parties</a:t>
            </a:r>
            <a:r>
              <a:rPr lang="en-IN" sz="2000" b="1" kern="0" dirty="0" smtClean="0">
                <a:solidFill>
                  <a:srgbClr val="003300"/>
                </a:solidFill>
                <a:latin typeface="Californian FB" pitchFamily="18" charset="0"/>
                <a:ea typeface="Tahoma" pitchFamily="34" charset="0"/>
                <a:cs typeface="Tahoma" pitchFamily="34" charset="0"/>
                <a:sym typeface="Arial"/>
              </a:rPr>
              <a:t>.</a:t>
            </a:r>
            <a:endParaRPr lang="en-IN" sz="2000" b="1" kern="0" dirty="0">
              <a:solidFill>
                <a:srgbClr val="003300"/>
              </a:solidFill>
              <a:latin typeface="Californian FB" pitchFamily="18" charset="0"/>
              <a:ea typeface="Tahoma" pitchFamily="34" charset="0"/>
              <a:cs typeface="Tahoma" pitchFamily="34" charset="0"/>
              <a:sym typeface="Arial"/>
            </a:endParaRPr>
          </a:p>
          <a:p>
            <a:pPr marL="285750" indent="-285750" algn="just" fontAlgn="auto">
              <a:spcBef>
                <a:spcPts val="0"/>
              </a:spcBef>
              <a:spcAft>
                <a:spcPts val="0"/>
              </a:spcAft>
              <a:buFont typeface="Arial" panose="020B0604020202020204" pitchFamily="34" charset="0"/>
              <a:buChar char="•"/>
              <a:defRPr/>
            </a:pPr>
            <a:r>
              <a:rPr lang="en-IN" sz="2000" b="1" kern="0" dirty="0">
                <a:solidFill>
                  <a:srgbClr val="C00000"/>
                </a:solidFill>
                <a:latin typeface="Californian FB" pitchFamily="18" charset="0"/>
                <a:ea typeface="Tahoma" pitchFamily="34" charset="0"/>
                <a:cs typeface="Tahoma" pitchFamily="34" charset="0"/>
                <a:sym typeface="Arial"/>
              </a:rPr>
              <a:t>Candidates</a:t>
            </a:r>
            <a:r>
              <a:rPr lang="en-IN" sz="2000" b="1" kern="0" dirty="0">
                <a:solidFill>
                  <a:srgbClr val="003300"/>
                </a:solidFill>
                <a:latin typeface="Californian FB" pitchFamily="18" charset="0"/>
                <a:ea typeface="Tahoma" pitchFamily="34" charset="0"/>
                <a:cs typeface="Tahoma" pitchFamily="34" charset="0"/>
                <a:sym typeface="Arial"/>
              </a:rPr>
              <a:t> or their Agents and ECI </a:t>
            </a:r>
            <a:r>
              <a:rPr lang="en-IN" sz="2000" b="1" kern="0" dirty="0">
                <a:solidFill>
                  <a:srgbClr val="C00000"/>
                </a:solidFill>
                <a:latin typeface="Californian FB" pitchFamily="18" charset="0"/>
                <a:ea typeface="Tahoma" pitchFamily="34" charset="0"/>
                <a:cs typeface="Tahoma" pitchFamily="34" charset="0"/>
                <a:sym typeface="Arial"/>
              </a:rPr>
              <a:t>Observers</a:t>
            </a:r>
            <a:r>
              <a:rPr lang="en-IN" sz="2000" b="1" kern="0" dirty="0">
                <a:solidFill>
                  <a:srgbClr val="003300"/>
                </a:solidFill>
                <a:latin typeface="Californian FB" pitchFamily="18" charset="0"/>
                <a:ea typeface="Tahoma" pitchFamily="34" charset="0"/>
                <a:cs typeface="Tahoma" pitchFamily="34" charset="0"/>
                <a:sym typeface="Arial"/>
              </a:rPr>
              <a:t> are present through out this process and minutely monitor the same</a:t>
            </a:r>
            <a:r>
              <a:rPr lang="en-IN" sz="2000" b="1" kern="0" dirty="0" smtClean="0">
                <a:solidFill>
                  <a:srgbClr val="003300"/>
                </a:solidFill>
                <a:latin typeface="Californian FB" pitchFamily="18" charset="0"/>
                <a:ea typeface="Tahoma" pitchFamily="34" charset="0"/>
                <a:cs typeface="Tahoma" pitchFamily="34" charset="0"/>
                <a:sym typeface="Arial"/>
              </a:rPr>
              <a:t>.</a:t>
            </a:r>
          </a:p>
          <a:p>
            <a:pPr marL="285750" indent="-285750" algn="just" fontAlgn="auto">
              <a:spcBef>
                <a:spcPts val="0"/>
              </a:spcBef>
              <a:spcAft>
                <a:spcPts val="0"/>
              </a:spcAft>
              <a:buFont typeface="Arial" panose="020B0604020202020204" pitchFamily="34" charset="0"/>
              <a:buChar char="•"/>
              <a:defRPr/>
            </a:pPr>
            <a:endParaRPr lang="en-IN" sz="2000" b="1" kern="0" dirty="0" smtClean="0">
              <a:solidFill>
                <a:srgbClr val="003300"/>
              </a:solidFill>
              <a:latin typeface="Californian FB" pitchFamily="18" charset="0"/>
              <a:ea typeface="Tahoma" pitchFamily="34" charset="0"/>
              <a:cs typeface="Tahoma" pitchFamily="34" charset="0"/>
              <a:sym typeface="Arial"/>
            </a:endParaRPr>
          </a:p>
          <a:p>
            <a:pPr marL="285750" indent="-285750" algn="just">
              <a:buFont typeface="Arial" panose="020B0604020202020204" pitchFamily="34" charset="0"/>
              <a:buChar char="•"/>
              <a:defRPr/>
            </a:pPr>
            <a:r>
              <a:rPr lang="en-IN" sz="2000" b="1" kern="0" dirty="0">
                <a:solidFill>
                  <a:srgbClr val="FFFF00"/>
                </a:solidFill>
                <a:latin typeface="Californian FB" pitchFamily="18" charset="0"/>
                <a:ea typeface="Tahoma" pitchFamily="34" charset="0"/>
                <a:cs typeface="Tahoma" pitchFamily="34" charset="0"/>
                <a:sym typeface="Arial"/>
              </a:rPr>
              <a:t>Gen. Observer </a:t>
            </a:r>
            <a:r>
              <a:rPr lang="en-IN" sz="2000" b="1" kern="0" dirty="0" smtClean="0">
                <a:solidFill>
                  <a:srgbClr val="FFFF00"/>
                </a:solidFill>
                <a:latin typeface="Californian FB" pitchFamily="18" charset="0"/>
                <a:ea typeface="Tahoma" pitchFamily="34" charset="0"/>
                <a:cs typeface="Tahoma" pitchFamily="34" charset="0"/>
                <a:sym typeface="Arial"/>
              </a:rPr>
              <a:t>&amp; Police Observer to </a:t>
            </a:r>
            <a:r>
              <a:rPr lang="en-IN" sz="2000" b="1" kern="0" dirty="0">
                <a:solidFill>
                  <a:srgbClr val="FFFF00"/>
                </a:solidFill>
                <a:latin typeface="Californian FB" pitchFamily="18" charset="0"/>
                <a:ea typeface="Tahoma" pitchFamily="34" charset="0"/>
                <a:cs typeface="Tahoma" pitchFamily="34" charset="0"/>
                <a:sym typeface="Arial"/>
              </a:rPr>
              <a:t>submit report on </a:t>
            </a:r>
            <a:r>
              <a:rPr lang="en-IN" sz="2000" b="1" kern="0" dirty="0" smtClean="0">
                <a:solidFill>
                  <a:srgbClr val="FFFF00"/>
                </a:solidFill>
                <a:latin typeface="Californian FB" pitchFamily="18" charset="0"/>
                <a:ea typeface="Tahoma" pitchFamily="34" charset="0"/>
                <a:cs typeface="Tahoma" pitchFamily="34" charset="0"/>
                <a:sym typeface="Arial"/>
              </a:rPr>
              <a:t>Storage &amp; Safety arrangement </a:t>
            </a:r>
            <a:r>
              <a:rPr lang="en-IN" sz="2000" b="1" kern="0" dirty="0">
                <a:solidFill>
                  <a:srgbClr val="FFFF00"/>
                </a:solidFill>
                <a:latin typeface="Californian FB" pitchFamily="18" charset="0"/>
                <a:ea typeface="Tahoma" pitchFamily="34" charset="0"/>
                <a:cs typeface="Tahoma" pitchFamily="34" charset="0"/>
                <a:sym typeface="Arial"/>
              </a:rPr>
              <a:t>of </a:t>
            </a:r>
            <a:r>
              <a:rPr lang="en-IN" sz="2000" b="1" kern="0" dirty="0" smtClean="0">
                <a:solidFill>
                  <a:srgbClr val="FFFF00"/>
                </a:solidFill>
                <a:latin typeface="Californian FB" pitchFamily="18" charset="0"/>
                <a:ea typeface="Tahoma" pitchFamily="34" charset="0"/>
                <a:cs typeface="Tahoma" pitchFamily="34" charset="0"/>
                <a:sym typeface="Arial"/>
              </a:rPr>
              <a:t>EVMs within 3 days of reaching the A.C  </a:t>
            </a:r>
            <a:r>
              <a:rPr lang="en-IN" sz="2000" b="1" kern="0" dirty="0">
                <a:solidFill>
                  <a:srgbClr val="FFFF00"/>
                </a:solidFill>
                <a:latin typeface="Californian FB" pitchFamily="18" charset="0"/>
                <a:ea typeface="Tahoma" pitchFamily="34" charset="0"/>
                <a:cs typeface="Tahoma" pitchFamily="34" charset="0"/>
                <a:sym typeface="Arial"/>
              </a:rPr>
              <a:t>( </a:t>
            </a:r>
            <a:r>
              <a:rPr lang="en-IN" sz="2000" b="1" kern="0" dirty="0" smtClean="0">
                <a:solidFill>
                  <a:srgbClr val="FFFF00"/>
                </a:solidFill>
                <a:latin typeface="Californian FB" pitchFamily="18" charset="0"/>
                <a:ea typeface="Tahoma" pitchFamily="34" charset="0"/>
                <a:cs typeface="Tahoma" pitchFamily="34" charset="0"/>
                <a:sym typeface="Arial"/>
              </a:rPr>
              <a:t>Annexure-III, </a:t>
            </a:r>
            <a:r>
              <a:rPr lang="en-IN" sz="2000" b="1" kern="0" dirty="0">
                <a:solidFill>
                  <a:srgbClr val="FFFF00"/>
                </a:solidFill>
                <a:latin typeface="Californian FB" pitchFamily="18" charset="0"/>
                <a:ea typeface="Tahoma" pitchFamily="34" charset="0"/>
                <a:cs typeface="Tahoma" pitchFamily="34" charset="0"/>
                <a:sym typeface="Arial"/>
              </a:rPr>
              <a:t>ECI  Ltr.no.51, 17</a:t>
            </a:r>
            <a:r>
              <a:rPr lang="en-IN" sz="2000" b="1" kern="0" baseline="30000" dirty="0">
                <a:solidFill>
                  <a:srgbClr val="FFFF00"/>
                </a:solidFill>
                <a:latin typeface="Californian FB" pitchFamily="18" charset="0"/>
                <a:ea typeface="Tahoma" pitchFamily="34" charset="0"/>
                <a:cs typeface="Tahoma" pitchFamily="34" charset="0"/>
                <a:sym typeface="Arial"/>
              </a:rPr>
              <a:t>th</a:t>
            </a:r>
            <a:r>
              <a:rPr lang="en-IN" sz="2000" b="1" kern="0" dirty="0">
                <a:solidFill>
                  <a:srgbClr val="FFFF00"/>
                </a:solidFill>
                <a:latin typeface="Californian FB" pitchFamily="18" charset="0"/>
                <a:ea typeface="Tahoma" pitchFamily="34" charset="0"/>
                <a:cs typeface="Tahoma" pitchFamily="34" charset="0"/>
                <a:sym typeface="Arial"/>
              </a:rPr>
              <a:t> Aug-2021)</a:t>
            </a:r>
          </a:p>
          <a:p>
            <a:pPr marL="285750" indent="-285750" algn="just" fontAlgn="auto">
              <a:spcBef>
                <a:spcPts val="0"/>
              </a:spcBef>
              <a:spcAft>
                <a:spcPts val="0"/>
              </a:spcAft>
              <a:buFont typeface="Arial" panose="020B0604020202020204" pitchFamily="34" charset="0"/>
              <a:buChar char="•"/>
              <a:defRPr/>
            </a:pPr>
            <a:endParaRPr lang="en-IN" sz="2000" b="1" kern="0" dirty="0" smtClean="0">
              <a:solidFill>
                <a:srgbClr val="003300"/>
              </a:solidFill>
              <a:latin typeface="Californian FB" pitchFamily="18" charset="0"/>
              <a:ea typeface="Tahoma" pitchFamily="34" charset="0"/>
              <a:cs typeface="Tahoma" pitchFamily="34" charset="0"/>
              <a:sym typeface="Arial"/>
            </a:endParaRPr>
          </a:p>
          <a:p>
            <a:pPr marL="285750" indent="-285750" algn="just" fontAlgn="auto">
              <a:spcBef>
                <a:spcPts val="0"/>
              </a:spcBef>
              <a:spcAft>
                <a:spcPts val="0"/>
              </a:spcAft>
              <a:buFont typeface="Arial" panose="020B0604020202020204" pitchFamily="34" charset="0"/>
              <a:buChar char="•"/>
              <a:defRPr/>
            </a:pPr>
            <a:endParaRPr lang="en-IN" sz="2000" b="1" kern="0" dirty="0">
              <a:solidFill>
                <a:srgbClr val="003300"/>
              </a:solidFill>
              <a:latin typeface="Californian FB" pitchFamily="18" charset="0"/>
              <a:ea typeface="Tahoma" pitchFamily="34" charset="0"/>
              <a:cs typeface="Tahoma" pitchFamily="34" charset="0"/>
              <a:sym typeface="Arial"/>
            </a:endParaRPr>
          </a:p>
        </p:txBody>
      </p:sp>
      <p:sp>
        <p:nvSpPr>
          <p:cNvPr id="27652" name="Election Period"/>
          <p:cNvSpPr txBox="1">
            <a:spLocks noChangeArrowheads="1"/>
          </p:cNvSpPr>
          <p:nvPr/>
        </p:nvSpPr>
        <p:spPr bwMode="auto">
          <a:xfrm>
            <a:off x="1066800" y="1600201"/>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r>
              <a:rPr lang="en-IN" sz="2400" b="1" dirty="0">
                <a:solidFill>
                  <a:srgbClr val="FC8004"/>
                </a:solidFill>
                <a:latin typeface="Roboto Condensed"/>
                <a:ea typeface="Roboto Condensed"/>
                <a:cs typeface="Roboto Condensed"/>
              </a:rPr>
              <a:t> </a:t>
            </a:r>
            <a:endParaRPr lang="en-IN" sz="1600" b="1" dirty="0">
              <a:solidFill>
                <a:srgbClr val="FF0000"/>
              </a:solidFill>
              <a:latin typeface="Tahoma" pitchFamily="34" charset="0"/>
              <a:cs typeface="Tahoma" pitchFamily="34" charset="0"/>
            </a:endParaRPr>
          </a:p>
        </p:txBody>
      </p:sp>
      <p:sp>
        <p:nvSpPr>
          <p:cNvPr id="27654" name="Title 1"/>
          <p:cNvSpPr>
            <a:spLocks noGrp="1"/>
          </p:cNvSpPr>
          <p:nvPr>
            <p:ph type="title"/>
          </p:nvPr>
        </p:nvSpPr>
        <p:spPr>
          <a:xfrm>
            <a:off x="457200" y="76200"/>
            <a:ext cx="8305800" cy="1066800"/>
          </a:xfrm>
        </p:spPr>
        <p:txBody>
          <a:bodyPr>
            <a:noAutofit/>
          </a:bodyPr>
          <a:lstStyle/>
          <a:p>
            <a:pPr algn="ctr" eaLnBrk="1" hangingPunct="1"/>
            <a:r>
              <a:rPr lang="en-IN" sz="2400" b="1" dirty="0" smtClean="0">
                <a:solidFill>
                  <a:srgbClr val="7030A0"/>
                </a:solidFill>
                <a:latin typeface="+mn-lt"/>
              </a:rPr>
              <a:t>Storage &amp; Safety Of EVMs/VVPATs</a:t>
            </a:r>
            <a:r>
              <a:rPr lang="en-IN" sz="2400" b="1" dirty="0" smtClean="0">
                <a:solidFill>
                  <a:srgbClr val="7030A0"/>
                </a:solidFill>
                <a:latin typeface="+mn-lt"/>
              </a:rPr>
              <a:t/>
            </a:r>
            <a:br>
              <a:rPr lang="en-IN" sz="2400" b="1" dirty="0" smtClean="0">
                <a:solidFill>
                  <a:srgbClr val="7030A0"/>
                </a:solidFill>
                <a:latin typeface="+mn-lt"/>
              </a:rPr>
            </a:br>
            <a:r>
              <a:rPr lang="en-IN" sz="2400" b="1" dirty="0" smtClean="0">
                <a:solidFill>
                  <a:srgbClr val="7030A0"/>
                </a:solidFill>
                <a:latin typeface="+mn-lt"/>
              </a:rPr>
              <a:t>Election Period </a:t>
            </a:r>
            <a:r>
              <a:rPr lang="en-IN" sz="2400" b="1" dirty="0" smtClean="0">
                <a:solidFill>
                  <a:srgbClr val="7030A0"/>
                </a:solidFill>
                <a:latin typeface="+mn-lt"/>
              </a:rPr>
              <a:t>(</a:t>
            </a:r>
            <a:r>
              <a:rPr lang="en-IN" sz="2400" b="1" dirty="0" smtClean="0">
                <a:solidFill>
                  <a:srgbClr val="7030A0"/>
                </a:solidFill>
                <a:latin typeface="+mn-lt"/>
              </a:rPr>
              <a:t>After </a:t>
            </a:r>
            <a:r>
              <a:rPr lang="en-IN" sz="2400" b="1" dirty="0" smtClean="0">
                <a:solidFill>
                  <a:srgbClr val="7030A0"/>
                </a:solidFill>
                <a:latin typeface="+mn-lt"/>
              </a:rPr>
              <a:t> </a:t>
            </a:r>
            <a:r>
              <a:rPr lang="en-IN" sz="2400" b="1" dirty="0" smtClean="0">
                <a:solidFill>
                  <a:srgbClr val="7030A0"/>
                </a:solidFill>
                <a:latin typeface="+mn-lt"/>
              </a:rPr>
              <a:t>1</a:t>
            </a:r>
            <a:r>
              <a:rPr lang="en-IN" sz="2400" b="1" baseline="30000" dirty="0" smtClean="0">
                <a:solidFill>
                  <a:srgbClr val="7030A0"/>
                </a:solidFill>
                <a:latin typeface="+mn-lt"/>
              </a:rPr>
              <a:t>st</a:t>
            </a:r>
            <a:r>
              <a:rPr lang="en-IN" sz="2400" b="1" dirty="0" smtClean="0">
                <a:solidFill>
                  <a:srgbClr val="7030A0"/>
                </a:solidFill>
                <a:latin typeface="+mn-lt"/>
              </a:rPr>
              <a:t> Randomization </a:t>
            </a:r>
            <a:r>
              <a:rPr lang="en-IN" sz="2400" b="1" dirty="0" smtClean="0">
                <a:solidFill>
                  <a:srgbClr val="7030A0"/>
                </a:solidFill>
                <a:latin typeface="+mn-lt"/>
              </a:rPr>
              <a:t>till </a:t>
            </a:r>
            <a:r>
              <a:rPr lang="en-IN" sz="2400" b="1" dirty="0" smtClean="0">
                <a:solidFill>
                  <a:srgbClr val="7030A0"/>
                </a:solidFill>
                <a:latin typeface="+mn-lt"/>
              </a:rPr>
              <a:t>Dispersal)</a:t>
            </a:r>
          </a:p>
        </p:txBody>
      </p:sp>
    </p:spTree>
    <p:extLst>
      <p:ext uri="{BB962C8B-B14F-4D97-AF65-F5344CB8AC3E}">
        <p14:creationId xmlns:p14="http://schemas.microsoft.com/office/powerpoint/2010/main" val="1102894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normAutofit/>
          </a:bodyPr>
          <a:lstStyle/>
          <a:p>
            <a:pPr algn="ctr" eaLnBrk="1" fontAlgn="auto" hangingPunct="1">
              <a:spcAft>
                <a:spcPts val="0"/>
              </a:spcAft>
              <a:defRPr/>
            </a:pPr>
            <a:r>
              <a:rPr lang="en-IN" sz="4400" b="1" dirty="0" smtClean="0">
                <a:solidFill>
                  <a:srgbClr val="C00000"/>
                </a:solidFill>
                <a:latin typeface="Californian FB" pitchFamily="18" charset="0"/>
              </a:rPr>
              <a:t>2</a:t>
            </a:r>
            <a:r>
              <a:rPr lang="en-IN" sz="4400" b="1" baseline="30000" dirty="0" smtClean="0">
                <a:solidFill>
                  <a:srgbClr val="C00000"/>
                </a:solidFill>
                <a:latin typeface="Californian FB" pitchFamily="18" charset="0"/>
              </a:rPr>
              <a:t>nd</a:t>
            </a:r>
            <a:r>
              <a:rPr lang="en-IN" sz="4400" b="1" dirty="0" smtClean="0">
                <a:solidFill>
                  <a:srgbClr val="C00000"/>
                </a:solidFill>
                <a:latin typeface="Californian FB" pitchFamily="18" charset="0"/>
              </a:rPr>
              <a:t> RANDOMIZATION</a:t>
            </a:r>
            <a:endParaRPr lang="en-IN" sz="4400" b="1" dirty="0">
              <a:solidFill>
                <a:srgbClr val="C00000"/>
              </a:solidFill>
              <a:latin typeface="Californian FB" pitchFamily="18" charset="0"/>
            </a:endParaRPr>
          </a:p>
        </p:txBody>
      </p:sp>
      <p:sp>
        <p:nvSpPr>
          <p:cNvPr id="3" name="Slide Number Placeholder 2"/>
          <p:cNvSpPr>
            <a:spLocks noGrp="1"/>
          </p:cNvSpPr>
          <p:nvPr>
            <p:ph type="sldNum" sz="quarter" idx="12"/>
          </p:nvPr>
        </p:nvSpPr>
        <p:spPr/>
        <p:txBody>
          <a:bodyPr>
            <a:normAutofit/>
          </a:bodyPr>
          <a:lstStyle/>
          <a:p>
            <a:pPr algn="ctr" fontAlgn="auto">
              <a:spcBef>
                <a:spcPts val="0"/>
              </a:spcBef>
              <a:spcAft>
                <a:spcPts val="0"/>
              </a:spcAft>
              <a:defRPr/>
            </a:pPr>
            <a:fld id="{E1F84E58-3421-46B7-9E61-823620730480}" type="slidenum">
              <a:rPr lang="en" sz="1400" kern="0">
                <a:latin typeface="Arial"/>
                <a:ea typeface="Arial"/>
                <a:cs typeface="Arial"/>
                <a:sym typeface="Arial"/>
              </a:rPr>
              <a:pPr algn="ctr" fontAlgn="auto">
                <a:spcBef>
                  <a:spcPts val="0"/>
                </a:spcBef>
                <a:spcAft>
                  <a:spcPts val="0"/>
                </a:spcAft>
                <a:defRPr/>
              </a:pPr>
              <a:t>33</a:t>
            </a:fld>
            <a:endParaRPr lang="en" sz="1400" kern="0">
              <a:latin typeface="Arial"/>
              <a:ea typeface="Arial"/>
              <a:cs typeface="Arial"/>
              <a:sym typeface="Arial"/>
            </a:endParaRPr>
          </a:p>
        </p:txBody>
      </p:sp>
      <p:sp>
        <p:nvSpPr>
          <p:cNvPr id="47109" name="2nd Randomization"/>
          <p:cNvSpPr>
            <a:spLocks noGrp="1"/>
          </p:cNvSpPr>
          <p:nvPr>
            <p:ph type="body" idx="4294967295"/>
          </p:nvPr>
        </p:nvSpPr>
        <p:spPr>
          <a:xfrm>
            <a:off x="3200400" y="2589604"/>
            <a:ext cx="3200400" cy="1220396"/>
          </a:xfrm>
        </p:spPr>
        <p:txBody>
          <a:bodyPr/>
          <a:lstStyle/>
          <a:p>
            <a:pPr algn="ctr" eaLnBrk="1" hangingPunct="1">
              <a:buFont typeface="Wingdings" pitchFamily="2" charset="2"/>
              <a:buNone/>
              <a:defRPr/>
            </a:pPr>
            <a:r>
              <a:rPr lang="en-US" sz="2400" b="1" u="sng" dirty="0" smtClean="0">
                <a:solidFill>
                  <a:srgbClr val="7030A0"/>
                </a:solidFill>
              </a:rPr>
              <a:t>2</a:t>
            </a:r>
            <a:r>
              <a:rPr lang="en-US" sz="2400" b="1" u="sng" baseline="30000" dirty="0" smtClean="0">
                <a:solidFill>
                  <a:srgbClr val="7030A0"/>
                </a:solidFill>
              </a:rPr>
              <a:t>nd</a:t>
            </a:r>
            <a:r>
              <a:rPr lang="en-US" sz="2400" b="1" u="sng" dirty="0" smtClean="0">
                <a:solidFill>
                  <a:srgbClr val="7030A0"/>
                </a:solidFill>
              </a:rPr>
              <a:t> Randomization </a:t>
            </a:r>
          </a:p>
        </p:txBody>
      </p:sp>
      <p:sp>
        <p:nvSpPr>
          <p:cNvPr id="4" name="Rectangle 3"/>
          <p:cNvSpPr/>
          <p:nvPr/>
        </p:nvSpPr>
        <p:spPr>
          <a:xfrm>
            <a:off x="179388" y="1881718"/>
            <a:ext cx="8431212" cy="707886"/>
          </a:xfrm>
          <a:prstGeom prst="rect">
            <a:avLst/>
          </a:prstGeom>
        </p:spPr>
        <p:txBody>
          <a:bodyPr>
            <a:spAutoFit/>
          </a:bodyPr>
          <a:lstStyle/>
          <a:p>
            <a:pPr marL="342900" indent="-342900" algn="just" fontAlgn="auto">
              <a:spcBef>
                <a:spcPts val="0"/>
              </a:spcBef>
              <a:spcAft>
                <a:spcPts val="0"/>
              </a:spcAft>
              <a:buFont typeface="Wingdings" pitchFamily="2" charset="2"/>
              <a:buChar char="Ø"/>
              <a:defRPr/>
            </a:pPr>
            <a:r>
              <a:rPr lang="en-IN" sz="2000" b="1" kern="0" dirty="0">
                <a:solidFill>
                  <a:schemeClr val="accent1">
                    <a:lumMod val="50000"/>
                  </a:schemeClr>
                </a:solidFill>
                <a:ea typeface="Roboto Condensed Light"/>
                <a:cs typeface="Roboto Condensed Light"/>
                <a:sym typeface="Roboto Condensed Light"/>
              </a:rPr>
              <a:t>EVMs are </a:t>
            </a:r>
            <a:r>
              <a:rPr lang="en-IN" sz="1800" b="1" kern="0" dirty="0">
                <a:solidFill>
                  <a:srgbClr val="FF9800"/>
                </a:solidFill>
                <a:ea typeface="Roboto Condensed Light"/>
                <a:cs typeface="Roboto Condensed Light"/>
                <a:sym typeface="Roboto Condensed Light"/>
              </a:rPr>
              <a:t>Randomized  Second time </a:t>
            </a:r>
            <a:r>
              <a:rPr lang="en-IN" sz="2000" b="1" kern="0" dirty="0">
                <a:solidFill>
                  <a:schemeClr val="accent1">
                    <a:lumMod val="50000"/>
                  </a:schemeClr>
                </a:solidFill>
                <a:ea typeface="Roboto Condensed Light"/>
                <a:cs typeface="Roboto Condensed Light"/>
                <a:sym typeface="Roboto Condensed Light"/>
              </a:rPr>
              <a:t>using </a:t>
            </a:r>
            <a:r>
              <a:rPr lang="en-US" sz="2000" b="1" dirty="0"/>
              <a:t>EVM Management System(EMS</a:t>
            </a:r>
            <a:r>
              <a:rPr lang="en-US" sz="2000" b="1" dirty="0" smtClean="0"/>
              <a:t>)</a:t>
            </a:r>
            <a:endParaRPr lang="en-IN" sz="2000" b="1" kern="0" dirty="0" smtClean="0">
              <a:solidFill>
                <a:schemeClr val="accent1">
                  <a:lumMod val="50000"/>
                </a:schemeClr>
              </a:solidFill>
              <a:ea typeface="Roboto Condensed Light"/>
              <a:cs typeface="Roboto Condensed Light"/>
              <a:sym typeface="Roboto Condensed Light"/>
            </a:endParaRPr>
          </a:p>
        </p:txBody>
      </p:sp>
      <p:sp>
        <p:nvSpPr>
          <p:cNvPr id="9" name="Down Arrow 8"/>
          <p:cNvSpPr/>
          <p:nvPr/>
        </p:nvSpPr>
        <p:spPr>
          <a:xfrm>
            <a:off x="4610100" y="3048000"/>
            <a:ext cx="288925" cy="3450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kern="0">
              <a:sym typeface="Arial"/>
            </a:endParaRPr>
          </a:p>
        </p:txBody>
      </p:sp>
      <p:sp>
        <p:nvSpPr>
          <p:cNvPr id="10" name="2nd Randomization Text"/>
          <p:cNvSpPr/>
          <p:nvPr/>
        </p:nvSpPr>
        <p:spPr>
          <a:xfrm>
            <a:off x="228601" y="3505200"/>
            <a:ext cx="8762999" cy="3200399"/>
          </a:xfrm>
          <a:prstGeom prst="roundRect">
            <a:avLst/>
          </a:prstGeom>
          <a:solidFill>
            <a:srgbClr val="FFF7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IN" sz="2000" kern="0" dirty="0">
                <a:solidFill>
                  <a:srgbClr val="002060"/>
                </a:solidFill>
                <a:latin typeface="Roboto Condensed" charset="0"/>
                <a:ea typeface="Roboto Condensed" charset="0"/>
                <a:sym typeface="Arial"/>
              </a:rPr>
              <a:t>- </a:t>
            </a:r>
            <a:r>
              <a:rPr lang="en-IN" sz="2000" kern="0" dirty="0" smtClean="0">
                <a:solidFill>
                  <a:schemeClr val="accent1">
                    <a:lumMod val="50000"/>
                  </a:schemeClr>
                </a:solidFill>
                <a:latin typeface="Bodoni MT" pitchFamily="18" charset="0"/>
                <a:ea typeface="Roboto Condensed Light"/>
                <a:cs typeface="Roboto Condensed Light"/>
                <a:sym typeface="Roboto Condensed Light"/>
              </a:rPr>
              <a:t>Done after Finalization of List of Contesting Candidates</a:t>
            </a:r>
            <a:endParaRPr lang="en-IN" sz="2000" kern="0" dirty="0" smtClean="0">
              <a:solidFill>
                <a:srgbClr val="002060"/>
              </a:solidFill>
              <a:latin typeface="Bodoni MT" pitchFamily="18" charset="0"/>
              <a:ea typeface="Roboto Condensed" charset="0"/>
              <a:sym typeface="Arial"/>
            </a:endParaRPr>
          </a:p>
          <a:p>
            <a:pPr fontAlgn="auto">
              <a:lnSpc>
                <a:spcPct val="150000"/>
              </a:lnSpc>
              <a:spcBef>
                <a:spcPts val="0"/>
              </a:spcBef>
              <a:spcAft>
                <a:spcPts val="0"/>
              </a:spcAft>
              <a:defRPr/>
            </a:pPr>
            <a:r>
              <a:rPr lang="en-IN" sz="2000" kern="0" dirty="0" smtClean="0">
                <a:solidFill>
                  <a:srgbClr val="002060"/>
                </a:solidFill>
                <a:latin typeface="Bodoni MT" pitchFamily="18" charset="0"/>
                <a:ea typeface="Roboto Condensed" charset="0"/>
                <a:sym typeface="Arial"/>
              </a:rPr>
              <a:t>- Done </a:t>
            </a:r>
            <a:r>
              <a:rPr lang="en-IN" sz="2000" kern="0" dirty="0">
                <a:solidFill>
                  <a:srgbClr val="002060"/>
                </a:solidFill>
                <a:latin typeface="Bodoni MT" pitchFamily="18" charset="0"/>
                <a:ea typeface="Roboto Condensed" charset="0"/>
                <a:sym typeface="Arial"/>
              </a:rPr>
              <a:t>just before ‘Candidate setting</a:t>
            </a:r>
            <a:r>
              <a:rPr lang="en-IN" sz="2000" kern="0" dirty="0" smtClean="0">
                <a:solidFill>
                  <a:srgbClr val="002060"/>
                </a:solidFill>
                <a:latin typeface="Bodoni MT" pitchFamily="18" charset="0"/>
                <a:ea typeface="Roboto Condensed" charset="0"/>
                <a:sym typeface="Arial"/>
              </a:rPr>
              <a:t>’</a:t>
            </a:r>
            <a:endParaRPr lang="en-IN" sz="2000" kern="0" dirty="0">
              <a:solidFill>
                <a:srgbClr val="002060"/>
              </a:solidFill>
              <a:latin typeface="Bodoni MT" pitchFamily="18" charset="0"/>
              <a:ea typeface="Roboto Condensed" charset="0"/>
              <a:sym typeface="Arial"/>
            </a:endParaRPr>
          </a:p>
          <a:p>
            <a:pPr fontAlgn="auto">
              <a:lnSpc>
                <a:spcPct val="150000"/>
              </a:lnSpc>
              <a:spcBef>
                <a:spcPts val="0"/>
              </a:spcBef>
              <a:spcAft>
                <a:spcPts val="0"/>
              </a:spcAft>
              <a:defRPr/>
            </a:pPr>
            <a:r>
              <a:rPr lang="en-IN" sz="2000" kern="0" dirty="0" smtClean="0">
                <a:solidFill>
                  <a:srgbClr val="002060"/>
                </a:solidFill>
                <a:latin typeface="Bodoni MT" pitchFamily="18" charset="0"/>
                <a:ea typeface="Roboto Condensed" charset="0"/>
                <a:sym typeface="Arial"/>
              </a:rPr>
              <a:t>-To </a:t>
            </a:r>
            <a:r>
              <a:rPr lang="en-IN" sz="2000" kern="0" dirty="0">
                <a:solidFill>
                  <a:srgbClr val="002060"/>
                </a:solidFill>
                <a:latin typeface="Bodoni MT" pitchFamily="18" charset="0"/>
                <a:ea typeface="Roboto Condensed" charset="0"/>
                <a:sym typeface="Arial"/>
              </a:rPr>
              <a:t>allocate EVMs available in an AC to specific polling stations.</a:t>
            </a:r>
          </a:p>
          <a:p>
            <a:pPr fontAlgn="auto">
              <a:lnSpc>
                <a:spcPct val="150000"/>
              </a:lnSpc>
              <a:spcBef>
                <a:spcPts val="0"/>
              </a:spcBef>
              <a:spcAft>
                <a:spcPts val="0"/>
              </a:spcAft>
              <a:buFontTx/>
              <a:buChar char="-"/>
              <a:defRPr/>
            </a:pPr>
            <a:r>
              <a:rPr lang="en-IN" sz="2000" kern="0" dirty="0" smtClean="0">
                <a:solidFill>
                  <a:srgbClr val="002060"/>
                </a:solidFill>
                <a:latin typeface="Bodoni MT" pitchFamily="18" charset="0"/>
                <a:ea typeface="Roboto Condensed" charset="0"/>
                <a:sym typeface="Arial"/>
              </a:rPr>
              <a:t>Done in </a:t>
            </a:r>
            <a:r>
              <a:rPr lang="en-IN" sz="2000" kern="0" dirty="0">
                <a:solidFill>
                  <a:srgbClr val="002060"/>
                </a:solidFill>
                <a:latin typeface="Bodoni MT" pitchFamily="18" charset="0"/>
                <a:ea typeface="Roboto Condensed" charset="0"/>
                <a:sym typeface="Arial"/>
              </a:rPr>
              <a:t>presence of </a:t>
            </a:r>
            <a:r>
              <a:rPr lang="en-IN" sz="2000" kern="0" dirty="0" smtClean="0">
                <a:solidFill>
                  <a:srgbClr val="002060"/>
                </a:solidFill>
                <a:latin typeface="Bodoni MT" pitchFamily="18" charset="0"/>
                <a:ea typeface="Roboto Condensed" charset="0"/>
                <a:sym typeface="Arial"/>
              </a:rPr>
              <a:t>Candidates/Election agents</a:t>
            </a:r>
          </a:p>
          <a:p>
            <a:pPr fontAlgn="auto">
              <a:lnSpc>
                <a:spcPct val="150000"/>
              </a:lnSpc>
              <a:spcBef>
                <a:spcPts val="0"/>
              </a:spcBef>
              <a:spcAft>
                <a:spcPts val="0"/>
              </a:spcAft>
              <a:buFontTx/>
              <a:buChar char="-"/>
              <a:defRPr/>
            </a:pPr>
            <a:r>
              <a:rPr lang="en-IN" sz="2000" kern="0" dirty="0" smtClean="0">
                <a:solidFill>
                  <a:srgbClr val="002060"/>
                </a:solidFill>
                <a:latin typeface="Bodoni MT" pitchFamily="18" charset="0"/>
                <a:ea typeface="Roboto Condensed" charset="0"/>
                <a:sym typeface="Arial"/>
              </a:rPr>
              <a:t> The list is shared </a:t>
            </a:r>
            <a:r>
              <a:rPr lang="en-IN" sz="2000" kern="0" dirty="0" smtClean="0">
                <a:solidFill>
                  <a:srgbClr val="002060"/>
                </a:solidFill>
                <a:latin typeface="Bodoni MT" pitchFamily="18" charset="0"/>
                <a:ea typeface="Roboto Condensed" charset="0"/>
                <a:sym typeface="Arial"/>
              </a:rPr>
              <a:t>with Candidates</a:t>
            </a:r>
            <a:r>
              <a:rPr lang="en-IN" sz="2000" kern="0" dirty="0" smtClean="0">
                <a:solidFill>
                  <a:srgbClr val="002060"/>
                </a:solidFill>
                <a:latin typeface="Bodoni MT" pitchFamily="18" charset="0"/>
                <a:ea typeface="Roboto Condensed" charset="0"/>
                <a:sym typeface="Arial"/>
              </a:rPr>
              <a:t> </a:t>
            </a:r>
            <a:r>
              <a:rPr lang="en-IN" sz="2000" kern="0" dirty="0" smtClean="0">
                <a:solidFill>
                  <a:srgbClr val="002060"/>
                </a:solidFill>
                <a:latin typeface="Bodoni MT" pitchFamily="18" charset="0"/>
                <a:ea typeface="Roboto Condensed" charset="0"/>
                <a:sym typeface="Arial"/>
              </a:rPr>
              <a:t>against acknowledgement</a:t>
            </a:r>
            <a:endParaRPr lang="en-IN" sz="2000" kern="0" dirty="0">
              <a:solidFill>
                <a:srgbClr val="002060"/>
              </a:solidFill>
              <a:latin typeface="Bodoni MT" pitchFamily="18" charset="0"/>
              <a:ea typeface="Roboto Condensed" charset="0"/>
              <a:sym typeface="Arial"/>
            </a:endParaRPr>
          </a:p>
        </p:txBody>
      </p:sp>
    </p:spTree>
    <p:extLst>
      <p:ext uri="{BB962C8B-B14F-4D97-AF65-F5344CB8AC3E}">
        <p14:creationId xmlns:p14="http://schemas.microsoft.com/office/powerpoint/2010/main" val="417885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763000" cy="609599"/>
          </a:xfrm>
        </p:spPr>
        <p:txBody>
          <a:bodyPr>
            <a:noAutofit/>
          </a:bodyPr>
          <a:lstStyle/>
          <a:p>
            <a:r>
              <a:rPr lang="en-US" sz="4000" dirty="0" smtClean="0">
                <a:solidFill>
                  <a:srgbClr val="FFFF00"/>
                </a:solidFill>
                <a:latin typeface="+mn-lt"/>
              </a:rPr>
              <a:t>Commissioning of EVMs &amp;   VVPATs </a:t>
            </a:r>
            <a:endParaRPr lang="en-IN" sz="4000" dirty="0">
              <a:solidFill>
                <a:srgbClr val="FFFF00"/>
              </a:solidFill>
              <a:latin typeface="+mn-lt"/>
            </a:endParaRPr>
          </a:p>
        </p:txBody>
      </p:sp>
      <p:sp>
        <p:nvSpPr>
          <p:cNvPr id="3" name="Subtitle 2"/>
          <p:cNvSpPr>
            <a:spLocks noGrp="1"/>
          </p:cNvSpPr>
          <p:nvPr>
            <p:ph type="subTitle" idx="1"/>
          </p:nvPr>
        </p:nvSpPr>
        <p:spPr>
          <a:xfrm>
            <a:off x="304800" y="914400"/>
            <a:ext cx="8534400" cy="5791200"/>
          </a:xfrm>
          <a:solidFill>
            <a:schemeClr val="accent1">
              <a:lumMod val="50000"/>
            </a:schemeClr>
          </a:solidFill>
        </p:spPr>
        <p:txBody>
          <a:bodyPr>
            <a:noAutofit/>
          </a:bodyPr>
          <a:lstStyle/>
          <a:p>
            <a:pPr marL="457200" indent="-457200" algn="just">
              <a:buFont typeface="Wingdings" pitchFamily="2" charset="2"/>
              <a:buChar char="q"/>
            </a:pPr>
            <a:endParaRPr lang="en-US" sz="2000" dirty="0" smtClean="0">
              <a:solidFill>
                <a:schemeClr val="tx1"/>
              </a:solidFill>
            </a:endParaRPr>
          </a:p>
          <a:p>
            <a:pPr marL="457200" indent="-457200" algn="just">
              <a:buFont typeface="Wingdings" pitchFamily="2" charset="2"/>
              <a:buChar char="q"/>
            </a:pPr>
            <a:r>
              <a:rPr lang="en-US" sz="2000" dirty="0" smtClean="0">
                <a:solidFill>
                  <a:schemeClr val="tx1"/>
                </a:solidFill>
              </a:rPr>
              <a:t>Can be done only </a:t>
            </a:r>
            <a:r>
              <a:rPr lang="en-US" sz="2000" dirty="0" smtClean="0">
                <a:solidFill>
                  <a:srgbClr val="FFC000"/>
                </a:solidFill>
              </a:rPr>
              <a:t>after Withdrawal </a:t>
            </a:r>
            <a:r>
              <a:rPr lang="en-US" sz="2000" dirty="0" smtClean="0">
                <a:solidFill>
                  <a:schemeClr val="tx1"/>
                </a:solidFill>
              </a:rPr>
              <a:t>of Candidature</a:t>
            </a:r>
          </a:p>
          <a:p>
            <a:pPr marL="457200" indent="-457200" algn="just">
              <a:buFont typeface="Wingdings" pitchFamily="2" charset="2"/>
              <a:buChar char="q"/>
            </a:pPr>
            <a:r>
              <a:rPr lang="en-US" sz="2000" dirty="0" smtClean="0">
                <a:solidFill>
                  <a:srgbClr val="FFC000"/>
                </a:solidFill>
              </a:rPr>
              <a:t>Intimation to </a:t>
            </a:r>
            <a:r>
              <a:rPr lang="en-US" sz="2000" dirty="0" smtClean="0">
                <a:solidFill>
                  <a:schemeClr val="tx1"/>
                </a:solidFill>
              </a:rPr>
              <a:t>Candidates with acknowledgement – that they have to oversee, participate ( in mock poll) and put signatures in the registers meant</a:t>
            </a:r>
          </a:p>
          <a:p>
            <a:pPr marL="457200" indent="-457200" algn="just"/>
            <a:r>
              <a:rPr lang="en-US" sz="2000" dirty="0" smtClean="0">
                <a:solidFill>
                  <a:srgbClr val="FFC000"/>
                </a:solidFill>
              </a:rPr>
              <a:t>Arrangements in the premises :</a:t>
            </a:r>
          </a:p>
          <a:p>
            <a:pPr marL="457200" indent="-457200" algn="just"/>
            <a:endParaRPr lang="en-US" sz="2000" dirty="0" smtClean="0">
              <a:solidFill>
                <a:schemeClr val="tx1"/>
              </a:solidFill>
            </a:endParaRPr>
          </a:p>
          <a:p>
            <a:pPr marL="457200" indent="-457200" algn="just">
              <a:buFont typeface="Wingdings" pitchFamily="2" charset="2"/>
              <a:buChar char="q"/>
            </a:pPr>
            <a:r>
              <a:rPr lang="en-US" sz="2000" dirty="0" smtClean="0">
                <a:solidFill>
                  <a:schemeClr val="tx1"/>
                </a:solidFill>
              </a:rPr>
              <a:t>Separate  &amp; </a:t>
            </a:r>
            <a:r>
              <a:rPr lang="en-US" sz="2000" dirty="0" smtClean="0">
                <a:solidFill>
                  <a:srgbClr val="FFC000"/>
                </a:solidFill>
              </a:rPr>
              <a:t>Large Hall </a:t>
            </a:r>
            <a:r>
              <a:rPr lang="en-US" sz="2000" dirty="0" smtClean="0">
                <a:solidFill>
                  <a:schemeClr val="tx1"/>
                </a:solidFill>
              </a:rPr>
              <a:t>for separate A.Cs</a:t>
            </a:r>
          </a:p>
          <a:p>
            <a:pPr marL="457200" indent="-457200" algn="just">
              <a:buFont typeface="Wingdings" pitchFamily="2" charset="2"/>
              <a:buChar char="q"/>
            </a:pPr>
            <a:r>
              <a:rPr lang="en-US" sz="2000" dirty="0" smtClean="0"/>
              <a:t>COVID-19 Standard </a:t>
            </a:r>
            <a:r>
              <a:rPr lang="en-US" sz="2000" dirty="0" smtClean="0">
                <a:solidFill>
                  <a:srgbClr val="FFC000"/>
                </a:solidFill>
              </a:rPr>
              <a:t>protocols </a:t>
            </a:r>
            <a:r>
              <a:rPr lang="en-US" sz="2000" dirty="0" smtClean="0"/>
              <a:t>to be followed</a:t>
            </a:r>
            <a:r>
              <a:rPr lang="en-US" sz="2000" dirty="0" smtClean="0">
                <a:solidFill>
                  <a:schemeClr val="tx1"/>
                </a:solidFill>
              </a:rPr>
              <a:t> </a:t>
            </a:r>
          </a:p>
          <a:p>
            <a:pPr marL="457200" indent="-457200" algn="just">
              <a:buFont typeface="Wingdings" pitchFamily="2" charset="2"/>
              <a:buChar char="q"/>
            </a:pPr>
            <a:r>
              <a:rPr lang="en-US" sz="2000" dirty="0" smtClean="0">
                <a:solidFill>
                  <a:srgbClr val="FFC000"/>
                </a:solidFill>
              </a:rPr>
              <a:t>Single entry &amp; exit</a:t>
            </a:r>
            <a:r>
              <a:rPr lang="en-US" sz="2000" dirty="0" smtClean="0">
                <a:solidFill>
                  <a:schemeClr val="tx1"/>
                </a:solidFill>
              </a:rPr>
              <a:t>, guarded by </a:t>
            </a:r>
            <a:r>
              <a:rPr lang="en-US" sz="2000" dirty="0" smtClean="0">
                <a:solidFill>
                  <a:srgbClr val="FFC000"/>
                </a:solidFill>
              </a:rPr>
              <a:t>armed</a:t>
            </a:r>
            <a:r>
              <a:rPr lang="en-US" sz="2000" dirty="0" smtClean="0">
                <a:solidFill>
                  <a:schemeClr val="tx1"/>
                </a:solidFill>
              </a:rPr>
              <a:t> police, 24 X 7  </a:t>
            </a:r>
            <a:r>
              <a:rPr lang="en-US" sz="2000" dirty="0" smtClean="0">
                <a:solidFill>
                  <a:srgbClr val="FFC000"/>
                </a:solidFill>
              </a:rPr>
              <a:t>CCTV</a:t>
            </a:r>
            <a:r>
              <a:rPr lang="en-US" sz="2000" dirty="0" smtClean="0">
                <a:solidFill>
                  <a:schemeClr val="tx1"/>
                </a:solidFill>
              </a:rPr>
              <a:t> coverage, entry through  </a:t>
            </a:r>
            <a:r>
              <a:rPr lang="en-US" sz="2000" dirty="0" smtClean="0">
                <a:solidFill>
                  <a:srgbClr val="FFC000"/>
                </a:solidFill>
              </a:rPr>
              <a:t>DFMD</a:t>
            </a:r>
            <a:r>
              <a:rPr lang="en-US" sz="2000" dirty="0" smtClean="0">
                <a:solidFill>
                  <a:schemeClr val="tx1"/>
                </a:solidFill>
              </a:rPr>
              <a:t>, frisking and production of I-Card</a:t>
            </a:r>
          </a:p>
          <a:p>
            <a:pPr marL="457200" indent="-457200" algn="just">
              <a:buFont typeface="Wingdings" pitchFamily="2" charset="2"/>
              <a:buChar char="q"/>
            </a:pPr>
            <a:r>
              <a:rPr lang="en-US" sz="2000" dirty="0" smtClean="0">
                <a:solidFill>
                  <a:schemeClr val="tx1"/>
                </a:solidFill>
              </a:rPr>
              <a:t> </a:t>
            </a:r>
            <a:r>
              <a:rPr lang="en-US" sz="2000" dirty="0" smtClean="0">
                <a:solidFill>
                  <a:srgbClr val="FFC000"/>
                </a:solidFill>
              </a:rPr>
              <a:t>Supervision</a:t>
            </a:r>
            <a:r>
              <a:rPr lang="en-US" sz="2000" dirty="0" smtClean="0">
                <a:solidFill>
                  <a:schemeClr val="tx1"/>
                </a:solidFill>
              </a:rPr>
              <a:t> of the preparation </a:t>
            </a:r>
            <a:r>
              <a:rPr lang="en-US" sz="2000" dirty="0" smtClean="0">
                <a:solidFill>
                  <a:srgbClr val="FFC000"/>
                </a:solidFill>
              </a:rPr>
              <a:t>by RO </a:t>
            </a:r>
          </a:p>
          <a:p>
            <a:pPr marL="457200" indent="-457200" algn="just">
              <a:buFont typeface="Wingdings" pitchFamily="2" charset="2"/>
              <a:buChar char="q"/>
            </a:pPr>
            <a:r>
              <a:rPr lang="en-US" sz="2000" dirty="0">
                <a:solidFill>
                  <a:schemeClr val="tx1"/>
                </a:solidFill>
              </a:rPr>
              <a:t> </a:t>
            </a:r>
            <a:r>
              <a:rPr lang="en-US" sz="2000" dirty="0" smtClean="0">
                <a:solidFill>
                  <a:schemeClr val="tx1"/>
                </a:solidFill>
              </a:rPr>
              <a:t>Preparation of EVMs and VVPATs </a:t>
            </a:r>
            <a:r>
              <a:rPr lang="en-US" sz="2000" dirty="0" smtClean="0">
                <a:solidFill>
                  <a:srgbClr val="FFC000"/>
                </a:solidFill>
              </a:rPr>
              <a:t>under videography</a:t>
            </a:r>
          </a:p>
          <a:p>
            <a:pPr marL="457200" indent="-457200" algn="just">
              <a:buFont typeface="Wingdings" pitchFamily="2" charset="2"/>
              <a:buChar char="q"/>
            </a:pPr>
            <a:r>
              <a:rPr lang="en-US" sz="2000" dirty="0" smtClean="0">
                <a:solidFill>
                  <a:schemeClr val="tx1"/>
                </a:solidFill>
              </a:rPr>
              <a:t>Only </a:t>
            </a:r>
            <a:r>
              <a:rPr lang="en-US" sz="2000" dirty="0" smtClean="0">
                <a:solidFill>
                  <a:srgbClr val="FFC000"/>
                </a:solidFill>
              </a:rPr>
              <a:t>authorized Engineers </a:t>
            </a:r>
            <a:r>
              <a:rPr lang="en-US" sz="2000" dirty="0" smtClean="0">
                <a:solidFill>
                  <a:schemeClr val="tx1"/>
                </a:solidFill>
              </a:rPr>
              <a:t>of BEL/ECIL and Officials assigned with duty </a:t>
            </a:r>
          </a:p>
          <a:p>
            <a:pPr marL="457200" indent="-457200" algn="just">
              <a:buFont typeface="Wingdings" pitchFamily="2" charset="2"/>
              <a:buChar char="q"/>
            </a:pPr>
            <a:r>
              <a:rPr lang="en-US" sz="2000" dirty="0" smtClean="0"/>
              <a:t>Separate </a:t>
            </a:r>
            <a:r>
              <a:rPr lang="en-US" sz="2000" dirty="0" smtClean="0">
                <a:solidFill>
                  <a:srgbClr val="FFC000"/>
                </a:solidFill>
              </a:rPr>
              <a:t>Teams</a:t>
            </a:r>
            <a:r>
              <a:rPr lang="en-US" sz="2000" dirty="0" smtClean="0"/>
              <a:t> for each EVM for </a:t>
            </a:r>
            <a:r>
              <a:rPr lang="en-US" sz="2000" dirty="0" smtClean="0">
                <a:solidFill>
                  <a:srgbClr val="FFC000"/>
                </a:solidFill>
              </a:rPr>
              <a:t>Mock Poll</a:t>
            </a:r>
          </a:p>
          <a:p>
            <a:pPr lvl="1" algn="just"/>
            <a:endParaRPr lang="en-IN" sz="2000" dirty="0">
              <a:solidFill>
                <a:schemeClr val="tx1"/>
              </a:solidFill>
            </a:endParaRPr>
          </a:p>
        </p:txBody>
      </p:sp>
    </p:spTree>
    <p:extLst>
      <p:ext uri="{BB962C8B-B14F-4D97-AF65-F5344CB8AC3E}">
        <p14:creationId xmlns:p14="http://schemas.microsoft.com/office/powerpoint/2010/main" val="416458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1"/>
            <a:ext cx="9144000" cy="533399"/>
          </a:xfrm>
        </p:spPr>
        <p:txBody>
          <a:bodyPr>
            <a:noAutofit/>
          </a:bodyPr>
          <a:lstStyle/>
          <a:p>
            <a:r>
              <a:rPr lang="en-US" sz="4000" dirty="0" smtClean="0">
                <a:solidFill>
                  <a:srgbClr val="FFFF00"/>
                </a:solidFill>
                <a:latin typeface="+mn-lt"/>
              </a:rPr>
              <a:t>Commissioning of EVMs and VVPATs</a:t>
            </a:r>
            <a:r>
              <a:rPr lang="en-US" sz="3200" dirty="0" smtClean="0">
                <a:latin typeface="+mn-lt"/>
              </a:rPr>
              <a:t> </a:t>
            </a:r>
            <a:endParaRPr lang="en-IN" sz="3200" dirty="0">
              <a:latin typeface="+mn-lt"/>
            </a:endParaRPr>
          </a:p>
        </p:txBody>
      </p:sp>
      <p:sp>
        <p:nvSpPr>
          <p:cNvPr id="3" name="Subtitle 2"/>
          <p:cNvSpPr>
            <a:spLocks noGrp="1"/>
          </p:cNvSpPr>
          <p:nvPr>
            <p:ph type="subTitle" idx="1"/>
          </p:nvPr>
        </p:nvSpPr>
        <p:spPr>
          <a:xfrm>
            <a:off x="152400" y="609600"/>
            <a:ext cx="8763000" cy="6096000"/>
          </a:xfrm>
          <a:solidFill>
            <a:schemeClr val="accent1">
              <a:lumMod val="50000"/>
            </a:schemeClr>
          </a:solidFill>
        </p:spPr>
        <p:txBody>
          <a:bodyPr>
            <a:normAutofit fontScale="62500" lnSpcReduction="20000"/>
          </a:bodyPr>
          <a:lstStyle/>
          <a:p>
            <a:pPr marL="457200" indent="-457200" algn="just">
              <a:buFont typeface="Wingdings" pitchFamily="2" charset="2"/>
              <a:buChar char="q"/>
            </a:pPr>
            <a:r>
              <a:rPr lang="en-US" sz="2800" b="1" dirty="0" smtClean="0">
                <a:solidFill>
                  <a:schemeClr val="tx1"/>
                </a:solidFill>
              </a:rPr>
              <a:t>Preparation of Units </a:t>
            </a:r>
            <a:r>
              <a:rPr lang="en-US" sz="2800" b="1" dirty="0" smtClean="0">
                <a:solidFill>
                  <a:schemeClr val="tx1"/>
                </a:solidFill>
              </a:rPr>
              <a:t>:</a:t>
            </a:r>
            <a:endParaRPr lang="en-US" sz="2800" b="1" dirty="0" smtClean="0">
              <a:solidFill>
                <a:schemeClr val="tx1"/>
              </a:solidFill>
            </a:endParaRPr>
          </a:p>
          <a:p>
            <a:pPr marL="914400" lvl="1" indent="-457200" algn="just">
              <a:buFont typeface="Wingdings" pitchFamily="2" charset="2"/>
              <a:buChar char="§"/>
            </a:pPr>
            <a:r>
              <a:rPr lang="en-US" sz="2900" dirty="0" smtClean="0">
                <a:solidFill>
                  <a:srgbClr val="FFC000"/>
                </a:solidFill>
              </a:rPr>
              <a:t>Balloting Unit -</a:t>
            </a:r>
          </a:p>
          <a:p>
            <a:pPr marL="1257300" lvl="2" indent="-342900" algn="just">
              <a:buFont typeface="Courier New" pitchFamily="49" charset="0"/>
              <a:buChar char="o"/>
            </a:pPr>
            <a:r>
              <a:rPr lang="en-US" sz="2900" dirty="0" smtClean="0">
                <a:solidFill>
                  <a:schemeClr val="tx1"/>
                </a:solidFill>
              </a:rPr>
              <a:t>Engr. </a:t>
            </a:r>
            <a:r>
              <a:rPr lang="en-US" sz="2900" dirty="0" smtClean="0"/>
              <a:t>to open outer covers  &amp; </a:t>
            </a:r>
            <a:r>
              <a:rPr lang="en-US" sz="2900" dirty="0" smtClean="0">
                <a:solidFill>
                  <a:srgbClr val="FFC000"/>
                </a:solidFill>
              </a:rPr>
              <a:t>certify</a:t>
            </a:r>
            <a:r>
              <a:rPr lang="en-US" sz="2900" dirty="0" smtClean="0"/>
              <a:t> that all parts are original and necessary tests are carried out</a:t>
            </a:r>
            <a:r>
              <a:rPr lang="en-US" sz="2900" dirty="0" smtClean="0">
                <a:solidFill>
                  <a:schemeClr val="tx1"/>
                </a:solidFill>
              </a:rPr>
              <a:t> </a:t>
            </a:r>
          </a:p>
          <a:p>
            <a:pPr marL="1257300" lvl="2" indent="-342900" algn="just">
              <a:buFont typeface="Courier New" pitchFamily="49" charset="0"/>
              <a:buChar char="o"/>
            </a:pPr>
            <a:r>
              <a:rPr lang="en-US" sz="2900" dirty="0" smtClean="0"/>
              <a:t>Placing </a:t>
            </a:r>
            <a:r>
              <a:rPr lang="en-US" sz="2900" dirty="0" smtClean="0">
                <a:solidFill>
                  <a:schemeClr val="tx1"/>
                </a:solidFill>
              </a:rPr>
              <a:t> of </a:t>
            </a:r>
            <a:r>
              <a:rPr lang="en-US" sz="2900" dirty="0" smtClean="0">
                <a:solidFill>
                  <a:srgbClr val="FFC000"/>
                </a:solidFill>
              </a:rPr>
              <a:t>Ballot Paper </a:t>
            </a:r>
            <a:r>
              <a:rPr lang="en-US" sz="2900" dirty="0" smtClean="0"/>
              <a:t>properly </a:t>
            </a:r>
            <a:r>
              <a:rPr lang="en-US" sz="2900" dirty="0" smtClean="0">
                <a:solidFill>
                  <a:schemeClr val="tx1"/>
                </a:solidFill>
              </a:rPr>
              <a:t>below </a:t>
            </a:r>
            <a:r>
              <a:rPr lang="en-US" sz="2900" dirty="0" smtClean="0">
                <a:solidFill>
                  <a:schemeClr val="tx1"/>
                </a:solidFill>
              </a:rPr>
              <a:t>Acrylic Cover</a:t>
            </a:r>
          </a:p>
          <a:p>
            <a:pPr marL="1257300" lvl="2" indent="-342900" algn="just">
              <a:buFont typeface="Courier New" pitchFamily="49" charset="0"/>
              <a:buChar char="o"/>
            </a:pPr>
            <a:r>
              <a:rPr lang="en-US" sz="2900" dirty="0" smtClean="0">
                <a:solidFill>
                  <a:schemeClr val="tx1"/>
                </a:solidFill>
              </a:rPr>
              <a:t>Sealing the Top cover by thread &amp; Address Tag</a:t>
            </a:r>
          </a:p>
          <a:p>
            <a:pPr marL="1257300" lvl="2" indent="-342900" algn="just">
              <a:buFont typeface="Courier New" pitchFamily="49" charset="0"/>
              <a:buChar char="o"/>
            </a:pPr>
            <a:r>
              <a:rPr lang="en-US" sz="2900" dirty="0" smtClean="0">
                <a:solidFill>
                  <a:schemeClr val="tx1"/>
                </a:solidFill>
              </a:rPr>
              <a:t>Setting of </a:t>
            </a:r>
            <a:r>
              <a:rPr lang="en-US" sz="2900" dirty="0" smtClean="0">
                <a:solidFill>
                  <a:srgbClr val="FFC000"/>
                </a:solidFill>
              </a:rPr>
              <a:t>thumb wheel </a:t>
            </a:r>
            <a:r>
              <a:rPr lang="en-US" sz="2900" dirty="0" smtClean="0"/>
              <a:t>and </a:t>
            </a:r>
            <a:r>
              <a:rPr lang="en-US" sz="2900" dirty="0" smtClean="0">
                <a:solidFill>
                  <a:srgbClr val="FFC000"/>
                </a:solidFill>
              </a:rPr>
              <a:t>unmasking</a:t>
            </a:r>
            <a:r>
              <a:rPr lang="en-US" sz="2900" dirty="0" smtClean="0"/>
              <a:t> buttons ( </a:t>
            </a:r>
            <a:r>
              <a:rPr lang="en-US" sz="2900" dirty="0" err="1" smtClean="0"/>
              <a:t>Cand</a:t>
            </a:r>
            <a:r>
              <a:rPr lang="en-US" sz="2900" dirty="0" smtClean="0"/>
              <a:t>.+NOTA)</a:t>
            </a:r>
            <a:endParaRPr lang="en-US" sz="2900" dirty="0"/>
          </a:p>
          <a:p>
            <a:pPr marL="1257300" lvl="2" indent="-342900" algn="just">
              <a:buFont typeface="Courier New" pitchFamily="49" charset="0"/>
              <a:buChar char="o"/>
            </a:pPr>
            <a:r>
              <a:rPr lang="en-US" sz="2900" dirty="0" smtClean="0">
                <a:solidFill>
                  <a:schemeClr val="tx1"/>
                </a:solidFill>
              </a:rPr>
              <a:t>Sealing of BU with </a:t>
            </a:r>
            <a:r>
              <a:rPr lang="en-US" sz="2900" dirty="0" smtClean="0">
                <a:solidFill>
                  <a:srgbClr val="FFC000"/>
                </a:solidFill>
              </a:rPr>
              <a:t>Pink Paper Seal </a:t>
            </a:r>
            <a:r>
              <a:rPr lang="en-US" sz="2900" dirty="0" smtClean="0"/>
              <a:t>&amp; Address Tags ( with seal of R.O.)- 	</a:t>
            </a:r>
            <a:r>
              <a:rPr lang="en-US" sz="2900" dirty="0" smtClean="0">
                <a:solidFill>
                  <a:srgbClr val="FFFF00"/>
                </a:solidFill>
              </a:rPr>
              <a:t>Use latest Pink Paper seals as approved by ECI vide </a:t>
            </a:r>
            <a:r>
              <a:rPr lang="en-US" sz="2900" dirty="0" err="1" smtClean="0">
                <a:solidFill>
                  <a:srgbClr val="FFFF00"/>
                </a:solidFill>
              </a:rPr>
              <a:t>Ltr</a:t>
            </a:r>
            <a:r>
              <a:rPr lang="en-US" sz="2900" dirty="0" smtClean="0">
                <a:solidFill>
                  <a:srgbClr val="FFFF00"/>
                </a:solidFill>
              </a:rPr>
              <a:t>.. </a:t>
            </a:r>
            <a:r>
              <a:rPr lang="en-US" sz="2900" dirty="0" smtClean="0">
                <a:solidFill>
                  <a:srgbClr val="FFFF00"/>
                </a:solidFill>
              </a:rPr>
              <a:t>Dated-20-09-2021</a:t>
            </a:r>
            <a:r>
              <a:rPr lang="en-US" sz="2900" dirty="0" smtClean="0">
                <a:solidFill>
                  <a:srgbClr val="FFFF00"/>
                </a:solidFill>
              </a:rPr>
              <a:t>.</a:t>
            </a:r>
          </a:p>
          <a:p>
            <a:pPr marL="914400" lvl="1" indent="-457200" algn="just"/>
            <a:r>
              <a:rPr lang="en-US" dirty="0" smtClean="0">
                <a:solidFill>
                  <a:srgbClr val="FFC000"/>
                </a:solidFill>
              </a:rPr>
              <a:t> </a:t>
            </a:r>
          </a:p>
          <a:p>
            <a:pPr marL="914400" lvl="1" indent="-457200" algn="just"/>
            <a:r>
              <a:rPr lang="en-US" dirty="0">
                <a:solidFill>
                  <a:srgbClr val="FFC000"/>
                </a:solidFill>
              </a:rPr>
              <a:t>	</a:t>
            </a:r>
            <a:r>
              <a:rPr lang="en-US" sz="3200" dirty="0" smtClean="0">
                <a:solidFill>
                  <a:srgbClr val="FFC000"/>
                </a:solidFill>
              </a:rPr>
              <a:t>Preparation </a:t>
            </a:r>
            <a:r>
              <a:rPr lang="en-US" sz="3200" dirty="0">
                <a:solidFill>
                  <a:srgbClr val="FFC000"/>
                </a:solidFill>
              </a:rPr>
              <a:t>of  VVPAT :</a:t>
            </a:r>
          </a:p>
          <a:p>
            <a:pPr marL="914400" lvl="1" indent="-457200" algn="just"/>
            <a:endParaRPr lang="en-US" sz="3200" dirty="0">
              <a:solidFill>
                <a:srgbClr val="FFC000"/>
              </a:solidFill>
            </a:endParaRPr>
          </a:p>
          <a:p>
            <a:pPr marL="1371600" lvl="2" indent="-457200" algn="just">
              <a:buFont typeface="Courier New" pitchFamily="49" charset="0"/>
              <a:buChar char="o"/>
            </a:pPr>
            <a:r>
              <a:rPr lang="en-US" sz="2900" dirty="0"/>
              <a:t>Installation of </a:t>
            </a:r>
            <a:r>
              <a:rPr lang="en-US" sz="2900" dirty="0">
                <a:solidFill>
                  <a:srgbClr val="FFC000"/>
                </a:solidFill>
              </a:rPr>
              <a:t>paper roll </a:t>
            </a:r>
            <a:r>
              <a:rPr lang="en-US" sz="2900" dirty="0">
                <a:solidFill>
                  <a:srgbClr val="FFFF00"/>
                </a:solidFill>
              </a:rPr>
              <a:t>( Refer Annex-18, </a:t>
            </a:r>
            <a:r>
              <a:rPr lang="en-US" sz="2900" dirty="0" smtClean="0">
                <a:solidFill>
                  <a:srgbClr val="FFFF00"/>
                </a:solidFill>
              </a:rPr>
              <a:t>EVM </a:t>
            </a:r>
            <a:r>
              <a:rPr lang="en-US" sz="2900" dirty="0" err="1" smtClean="0">
                <a:solidFill>
                  <a:srgbClr val="FFFF00"/>
                </a:solidFill>
              </a:rPr>
              <a:t>Mannual</a:t>
            </a:r>
            <a:r>
              <a:rPr lang="en-US" sz="2900" dirty="0">
                <a:solidFill>
                  <a:srgbClr val="FFFF00"/>
                </a:solidFill>
              </a:rPr>
              <a:t>, Aug-2020)</a:t>
            </a:r>
          </a:p>
          <a:p>
            <a:pPr lvl="2" algn="just"/>
            <a:r>
              <a:rPr lang="en-US" sz="2900" dirty="0"/>
              <a:t> </a:t>
            </a:r>
            <a:r>
              <a:rPr lang="en-US" sz="2900" dirty="0" smtClean="0"/>
              <a:t>        and </a:t>
            </a:r>
            <a:r>
              <a:rPr lang="en-US" sz="2900" dirty="0">
                <a:solidFill>
                  <a:srgbClr val="FFC000"/>
                </a:solidFill>
              </a:rPr>
              <a:t>power pack </a:t>
            </a:r>
          </a:p>
          <a:p>
            <a:pPr marL="1371600" lvl="2" indent="-457200" algn="just">
              <a:buFont typeface="Courier New" pitchFamily="49" charset="0"/>
              <a:buChar char="o"/>
            </a:pPr>
            <a:r>
              <a:rPr lang="en-US" sz="2900" dirty="0"/>
              <a:t>Load Sl. Nos., Names &amp; Symbols [ As per Rule - 49 B (4) (c) of C.E.Rules-1961 ] of the Candidates + NOTA by authorized engineer of BEL/ECIL using </a:t>
            </a:r>
            <a:r>
              <a:rPr lang="en-US" sz="2900" dirty="0" smtClean="0"/>
              <a:t>new SLUs. </a:t>
            </a:r>
            <a:endParaRPr lang="en-US" sz="2900" dirty="0"/>
          </a:p>
          <a:p>
            <a:pPr marL="1371600" lvl="2" indent="-457200" algn="just">
              <a:buFont typeface="Courier New" pitchFamily="49" charset="0"/>
              <a:buChar char="o"/>
            </a:pPr>
            <a:r>
              <a:rPr lang="en-US" sz="2900" dirty="0" smtClean="0">
                <a:solidFill>
                  <a:srgbClr val="FFFF00"/>
                </a:solidFill>
              </a:rPr>
              <a:t>New </a:t>
            </a:r>
            <a:r>
              <a:rPr lang="en-US" sz="2900" dirty="0">
                <a:solidFill>
                  <a:srgbClr val="FFFF00"/>
                </a:solidFill>
              </a:rPr>
              <a:t>SLUs (with TV Monitors) </a:t>
            </a:r>
            <a:r>
              <a:rPr lang="en-US" sz="2900" dirty="0" smtClean="0">
                <a:solidFill>
                  <a:srgbClr val="FFFF00"/>
                </a:solidFill>
              </a:rPr>
              <a:t>shall be used - As </a:t>
            </a:r>
            <a:r>
              <a:rPr lang="en-US" sz="2900" dirty="0">
                <a:solidFill>
                  <a:srgbClr val="FFFF00"/>
                </a:solidFill>
              </a:rPr>
              <a:t>per </a:t>
            </a:r>
            <a:r>
              <a:rPr lang="en-US" sz="2900" dirty="0" err="1">
                <a:solidFill>
                  <a:srgbClr val="FFFF00"/>
                </a:solidFill>
              </a:rPr>
              <a:t>Ltr</a:t>
            </a:r>
            <a:r>
              <a:rPr lang="en-US" sz="2900" dirty="0">
                <a:solidFill>
                  <a:srgbClr val="FFFF00"/>
                </a:solidFill>
              </a:rPr>
              <a:t>. No.51/8/INST/2021-EMS, </a:t>
            </a:r>
            <a:r>
              <a:rPr lang="en-US" sz="2900" dirty="0" err="1">
                <a:solidFill>
                  <a:srgbClr val="FFFF00"/>
                </a:solidFill>
              </a:rPr>
              <a:t>Dtd</a:t>
            </a:r>
            <a:r>
              <a:rPr lang="en-US" sz="2900" dirty="0">
                <a:solidFill>
                  <a:srgbClr val="FFFF00"/>
                </a:solidFill>
              </a:rPr>
              <a:t>. 5</a:t>
            </a:r>
            <a:r>
              <a:rPr lang="en-US" sz="2900" baseline="30000" dirty="0">
                <a:solidFill>
                  <a:srgbClr val="FFFF00"/>
                </a:solidFill>
              </a:rPr>
              <a:t>th </a:t>
            </a:r>
            <a:r>
              <a:rPr lang="en-US" sz="2900" dirty="0">
                <a:solidFill>
                  <a:srgbClr val="FFFF00"/>
                </a:solidFill>
              </a:rPr>
              <a:t> Aug, 2021 of Commission.</a:t>
            </a:r>
            <a:endParaRPr lang="en-US" sz="2900" dirty="0"/>
          </a:p>
          <a:p>
            <a:pPr marL="1371600" lvl="2" indent="-457200" algn="just">
              <a:buFont typeface="Courier New" pitchFamily="49" charset="0"/>
              <a:buChar char="o"/>
            </a:pPr>
            <a:r>
              <a:rPr lang="en-US" sz="2900" dirty="0">
                <a:solidFill>
                  <a:srgbClr val="FFC000"/>
                </a:solidFill>
              </a:rPr>
              <a:t>R.O. to check Print</a:t>
            </a:r>
            <a:r>
              <a:rPr lang="en-US" sz="2900" dirty="0"/>
              <a:t> outs and certify on the correctness</a:t>
            </a:r>
          </a:p>
          <a:p>
            <a:pPr marL="1371600" lvl="2" indent="-457200" algn="just">
              <a:buFont typeface="Courier New" pitchFamily="49" charset="0"/>
              <a:buChar char="o"/>
            </a:pPr>
            <a:r>
              <a:rPr lang="en-US" sz="2900" dirty="0">
                <a:solidFill>
                  <a:srgbClr val="FFFF00"/>
                </a:solidFill>
              </a:rPr>
              <a:t>Sealing of Paper Roll </a:t>
            </a:r>
            <a:r>
              <a:rPr lang="en-US" sz="2900" dirty="0"/>
              <a:t>Compartment (not Battery comp</a:t>
            </a:r>
            <a:r>
              <a:rPr lang="en-US" sz="2900" dirty="0" smtClean="0"/>
              <a:t>.) with Address Tag</a:t>
            </a:r>
            <a:endParaRPr lang="en-US" sz="2900" dirty="0"/>
          </a:p>
          <a:p>
            <a:pPr marL="1257300" lvl="2" indent="-342900" algn="just">
              <a:buFont typeface="Courier New" pitchFamily="49" charset="0"/>
              <a:buChar char="o"/>
            </a:pPr>
            <a:endParaRPr lang="en-US" sz="2600" dirty="0" smtClean="0">
              <a:solidFill>
                <a:schemeClr val="tx1"/>
              </a:solidFill>
            </a:endParaRPr>
          </a:p>
          <a:p>
            <a:pPr marL="914400" lvl="1" indent="-457200" algn="just"/>
            <a:r>
              <a:rPr lang="en-US" dirty="0" smtClean="0">
                <a:solidFill>
                  <a:srgbClr val="FFC000"/>
                </a:solidFill>
              </a:rPr>
              <a:t>	</a:t>
            </a:r>
            <a:endParaRPr lang="en-US" sz="2000" dirty="0" smtClean="0"/>
          </a:p>
          <a:p>
            <a:pPr marL="1257300" lvl="2" indent="-342900" algn="just"/>
            <a:endParaRPr lang="en-US" sz="2000" dirty="0" smtClean="0">
              <a:solidFill>
                <a:schemeClr val="tx1"/>
              </a:solidFill>
            </a:endParaRPr>
          </a:p>
          <a:p>
            <a:pPr algn="just"/>
            <a:endParaRPr lang="en-IN" dirty="0">
              <a:solidFill>
                <a:schemeClr val="tx1"/>
              </a:solidFill>
            </a:endParaRPr>
          </a:p>
        </p:txBody>
      </p:sp>
    </p:spTree>
    <p:extLst>
      <p:ext uri="{BB962C8B-B14F-4D97-AF65-F5344CB8AC3E}">
        <p14:creationId xmlns:p14="http://schemas.microsoft.com/office/powerpoint/2010/main" val="2955300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1"/>
            <a:ext cx="9144000" cy="533399"/>
          </a:xfrm>
        </p:spPr>
        <p:txBody>
          <a:bodyPr>
            <a:noAutofit/>
          </a:bodyPr>
          <a:lstStyle/>
          <a:p>
            <a:r>
              <a:rPr lang="en-US" sz="4000" dirty="0" smtClean="0">
                <a:solidFill>
                  <a:srgbClr val="FFFF00"/>
                </a:solidFill>
                <a:latin typeface="+mn-lt"/>
              </a:rPr>
              <a:t>Commissioning of EVMs and VVPATs</a:t>
            </a:r>
            <a:r>
              <a:rPr lang="en-US" sz="3200" dirty="0" smtClean="0">
                <a:latin typeface="+mn-lt"/>
              </a:rPr>
              <a:t> </a:t>
            </a:r>
            <a:endParaRPr lang="en-IN" sz="3200" dirty="0">
              <a:latin typeface="+mn-lt"/>
            </a:endParaRPr>
          </a:p>
        </p:txBody>
      </p:sp>
      <p:sp>
        <p:nvSpPr>
          <p:cNvPr id="3" name="Subtitle 2"/>
          <p:cNvSpPr>
            <a:spLocks noGrp="1"/>
          </p:cNvSpPr>
          <p:nvPr>
            <p:ph type="subTitle" idx="1"/>
          </p:nvPr>
        </p:nvSpPr>
        <p:spPr>
          <a:xfrm>
            <a:off x="228600" y="762000"/>
            <a:ext cx="8686800" cy="5867400"/>
          </a:xfrm>
          <a:solidFill>
            <a:schemeClr val="accent1">
              <a:lumMod val="50000"/>
            </a:schemeClr>
          </a:solidFill>
        </p:spPr>
        <p:txBody>
          <a:bodyPr>
            <a:normAutofit fontScale="92500" lnSpcReduction="20000"/>
          </a:bodyPr>
          <a:lstStyle/>
          <a:p>
            <a:pPr lvl="1" algn="just"/>
            <a:r>
              <a:rPr lang="en-US" sz="2600" dirty="0" smtClean="0">
                <a:solidFill>
                  <a:srgbClr val="FFC000"/>
                </a:solidFill>
              </a:rPr>
              <a:t>Preparation of Control Unit -</a:t>
            </a:r>
            <a:endParaRPr lang="en-US" sz="1900" dirty="0">
              <a:solidFill>
                <a:srgbClr val="FFC000"/>
              </a:solidFill>
            </a:endParaRPr>
          </a:p>
          <a:p>
            <a:pPr marL="1257300" lvl="2" indent="-342900" algn="just">
              <a:buFont typeface="Courier New" pitchFamily="49" charset="0"/>
              <a:buChar char="o"/>
            </a:pPr>
            <a:r>
              <a:rPr lang="en-US" sz="1500" dirty="0"/>
              <a:t> </a:t>
            </a:r>
            <a:r>
              <a:rPr lang="en-US" sz="2200" dirty="0"/>
              <a:t>Installation of  new </a:t>
            </a:r>
            <a:r>
              <a:rPr lang="en-US" sz="2200" dirty="0">
                <a:solidFill>
                  <a:srgbClr val="FFC000"/>
                </a:solidFill>
              </a:rPr>
              <a:t>Power Pack</a:t>
            </a:r>
          </a:p>
          <a:p>
            <a:pPr marL="1257300" lvl="2" indent="-342900" algn="just">
              <a:buFont typeface="Courier New" pitchFamily="49" charset="0"/>
              <a:buChar char="o"/>
            </a:pPr>
            <a:r>
              <a:rPr lang="en-US" sz="2200" dirty="0">
                <a:solidFill>
                  <a:srgbClr val="FFC000"/>
                </a:solidFill>
              </a:rPr>
              <a:t>Candidate Setting </a:t>
            </a:r>
            <a:r>
              <a:rPr lang="en-US" sz="2200" dirty="0"/>
              <a:t>– Connect  CU with VVPAT ( with unlock position)- Connect VVPAT with  BU - </a:t>
            </a:r>
            <a:r>
              <a:rPr lang="en-US" sz="2200" dirty="0">
                <a:solidFill>
                  <a:srgbClr val="FFFF00"/>
                </a:solidFill>
              </a:rPr>
              <a:t>Switch “ON” the CU-Press </a:t>
            </a:r>
            <a:r>
              <a:rPr lang="en-US" sz="2200" dirty="0" err="1">
                <a:solidFill>
                  <a:srgbClr val="FFFF00"/>
                </a:solidFill>
              </a:rPr>
              <a:t>Cand</a:t>
            </a:r>
            <a:r>
              <a:rPr lang="en-US" sz="2200" dirty="0">
                <a:solidFill>
                  <a:srgbClr val="FFFF00"/>
                </a:solidFill>
              </a:rPr>
              <a:t>. Setting button</a:t>
            </a:r>
            <a:r>
              <a:rPr lang="en-US" sz="2200" dirty="0"/>
              <a:t>-Display Panel shows “Set </a:t>
            </a:r>
            <a:r>
              <a:rPr lang="en-US" sz="2200" dirty="0" err="1"/>
              <a:t>Cand</a:t>
            </a:r>
            <a:r>
              <a:rPr lang="en-US" sz="2200" dirty="0"/>
              <a:t>.”</a:t>
            </a:r>
          </a:p>
          <a:p>
            <a:pPr marL="1257300" lvl="2" indent="-342900" algn="just">
              <a:buFont typeface="Courier New" pitchFamily="49" charset="0"/>
              <a:buChar char="o"/>
            </a:pPr>
            <a:r>
              <a:rPr lang="en-US" sz="2200" dirty="0">
                <a:solidFill>
                  <a:srgbClr val="FFC000"/>
                </a:solidFill>
              </a:rPr>
              <a:t>Press </a:t>
            </a:r>
            <a:r>
              <a:rPr lang="en-US" sz="2200" dirty="0"/>
              <a:t>Last </a:t>
            </a:r>
            <a:r>
              <a:rPr lang="en-US" sz="2200" dirty="0" smtClean="0"/>
              <a:t>unmasked</a:t>
            </a:r>
            <a:r>
              <a:rPr lang="en-US" sz="2200" dirty="0" smtClean="0"/>
              <a:t> </a:t>
            </a:r>
            <a:r>
              <a:rPr lang="en-US" sz="2200" dirty="0"/>
              <a:t>button </a:t>
            </a:r>
            <a:r>
              <a:rPr lang="en-US" sz="2200" dirty="0">
                <a:solidFill>
                  <a:srgbClr val="FFC000"/>
                </a:solidFill>
              </a:rPr>
              <a:t>(NOTA) in BU </a:t>
            </a:r>
            <a:r>
              <a:rPr lang="en-US" sz="2200" dirty="0"/>
              <a:t>– Now </a:t>
            </a:r>
            <a:r>
              <a:rPr lang="en-US" sz="2200" dirty="0" err="1"/>
              <a:t>Cand</a:t>
            </a:r>
            <a:r>
              <a:rPr lang="en-US" sz="2200" dirty="0"/>
              <a:t>. is SET </a:t>
            </a:r>
          </a:p>
          <a:p>
            <a:pPr marL="1257300" lvl="2" indent="-342900" algn="just">
              <a:buFont typeface="Courier New" pitchFamily="49" charset="0"/>
              <a:buChar char="o"/>
            </a:pPr>
            <a:r>
              <a:rPr lang="en-US" sz="2200" dirty="0">
                <a:solidFill>
                  <a:srgbClr val="FFC000"/>
                </a:solidFill>
              </a:rPr>
              <a:t>Mock Poll </a:t>
            </a:r>
            <a:r>
              <a:rPr lang="en-US" sz="2200" dirty="0"/>
              <a:t>with 01 vote to each </a:t>
            </a:r>
            <a:r>
              <a:rPr lang="en-US" sz="2200" dirty="0" err="1"/>
              <a:t>cand</a:t>
            </a:r>
            <a:r>
              <a:rPr lang="en-US" sz="2200" dirty="0"/>
              <a:t>.</a:t>
            </a:r>
          </a:p>
          <a:p>
            <a:pPr marL="1257300" lvl="2" indent="-342900" algn="just">
              <a:buFont typeface="Courier New" pitchFamily="49" charset="0"/>
              <a:buChar char="o"/>
            </a:pPr>
            <a:r>
              <a:rPr lang="en-US" sz="2200" dirty="0"/>
              <a:t>Sealing of “Battery” and “Candidate Set” compartment </a:t>
            </a:r>
            <a:r>
              <a:rPr lang="en-US" sz="2200" dirty="0" smtClean="0"/>
              <a:t>separately with </a:t>
            </a:r>
            <a:r>
              <a:rPr lang="en-US" sz="2200" dirty="0"/>
              <a:t>Address </a:t>
            </a:r>
            <a:r>
              <a:rPr lang="en-US" sz="2200" dirty="0" smtClean="0"/>
              <a:t>Tags</a:t>
            </a:r>
            <a:endParaRPr lang="en-US" sz="1300" dirty="0" smtClean="0">
              <a:solidFill>
                <a:srgbClr val="FFC000"/>
              </a:solidFill>
            </a:endParaRPr>
          </a:p>
          <a:p>
            <a:pPr marL="914400" lvl="1" indent="-457200" algn="just"/>
            <a:r>
              <a:rPr lang="en-US" sz="2000" dirty="0" smtClean="0">
                <a:solidFill>
                  <a:srgbClr val="FFC000"/>
                </a:solidFill>
              </a:rPr>
              <a:t>Mock Poll during Commissioning</a:t>
            </a:r>
          </a:p>
          <a:p>
            <a:pPr marL="914400" lvl="1" indent="-457200" algn="just">
              <a:buFont typeface="Courier New" pitchFamily="49" charset="0"/>
              <a:buChar char="o"/>
            </a:pPr>
            <a:r>
              <a:rPr lang="en-US" sz="2000" dirty="0" smtClean="0"/>
              <a:t>Other than 01 vote to each </a:t>
            </a:r>
            <a:r>
              <a:rPr lang="en-US" sz="2000" dirty="0" err="1" smtClean="0"/>
              <a:t>cand</a:t>
            </a:r>
            <a:r>
              <a:rPr lang="en-US" sz="2000" dirty="0" smtClean="0"/>
              <a:t>. in all VVPATs</a:t>
            </a:r>
          </a:p>
          <a:p>
            <a:pPr marL="914400" lvl="1" indent="-457200" algn="just">
              <a:buFont typeface="Courier New" pitchFamily="49" charset="0"/>
              <a:buChar char="o"/>
            </a:pPr>
            <a:r>
              <a:rPr lang="en-US" sz="2000" dirty="0" smtClean="0">
                <a:solidFill>
                  <a:srgbClr val="FFC000"/>
                </a:solidFill>
              </a:rPr>
              <a:t>5% </a:t>
            </a:r>
            <a:r>
              <a:rPr lang="en-US" sz="2000" dirty="0" smtClean="0"/>
              <a:t>EVMs including VVPATs are picked up for test vote </a:t>
            </a:r>
            <a:r>
              <a:rPr lang="en-US" sz="2000" dirty="0" smtClean="0">
                <a:solidFill>
                  <a:srgbClr val="FFC000"/>
                </a:solidFill>
              </a:rPr>
              <a:t>@ 1000 </a:t>
            </a:r>
            <a:r>
              <a:rPr lang="en-US" sz="2000" dirty="0" smtClean="0"/>
              <a:t>votes in each</a:t>
            </a:r>
          </a:p>
          <a:p>
            <a:pPr marL="914400" lvl="1" indent="-457200" algn="just">
              <a:buFont typeface="Courier New" pitchFamily="49" charset="0"/>
              <a:buChar char="o"/>
            </a:pPr>
            <a:r>
              <a:rPr lang="en-US" sz="2000" dirty="0" smtClean="0"/>
              <a:t>Encourage </a:t>
            </a:r>
            <a:r>
              <a:rPr lang="en-US" sz="2000" dirty="0" err="1" smtClean="0"/>
              <a:t>Cand</a:t>
            </a:r>
            <a:r>
              <a:rPr lang="en-US" sz="2000" dirty="0" smtClean="0"/>
              <a:t>. / </a:t>
            </a:r>
            <a:r>
              <a:rPr lang="en-US" sz="2000" dirty="0" smtClean="0">
                <a:solidFill>
                  <a:srgbClr val="FFC000"/>
                </a:solidFill>
              </a:rPr>
              <a:t>Rep</a:t>
            </a:r>
            <a:r>
              <a:rPr lang="en-US" sz="2000" dirty="0" smtClean="0">
                <a:solidFill>
                  <a:srgbClr val="FFC000"/>
                </a:solidFill>
              </a:rPr>
              <a:t>. to randomly </a:t>
            </a:r>
            <a:r>
              <a:rPr lang="en-US" sz="2000" dirty="0" smtClean="0"/>
              <a:t>pick and Do mock poll themselves  &amp; acknowledge in resisters</a:t>
            </a:r>
          </a:p>
          <a:p>
            <a:pPr marL="914400" lvl="1" indent="-457200" algn="just">
              <a:buFont typeface="Courier New" pitchFamily="49" charset="0"/>
              <a:buChar char="o"/>
            </a:pPr>
            <a:r>
              <a:rPr lang="en-US" sz="2000" dirty="0" smtClean="0"/>
              <a:t>Prepare </a:t>
            </a:r>
            <a:r>
              <a:rPr lang="en-US" sz="2000" dirty="0" smtClean="0">
                <a:solidFill>
                  <a:srgbClr val="FFC000"/>
                </a:solidFill>
              </a:rPr>
              <a:t>Mock Poll Certificate </a:t>
            </a:r>
            <a:r>
              <a:rPr lang="en-US" sz="2000" dirty="0" smtClean="0">
                <a:solidFill>
                  <a:srgbClr val="FFFF00"/>
                </a:solidFill>
              </a:rPr>
              <a:t>( as per </a:t>
            </a:r>
            <a:r>
              <a:rPr lang="en-US" sz="2000" dirty="0" smtClean="0">
                <a:solidFill>
                  <a:srgbClr val="FFFF00"/>
                </a:solidFill>
              </a:rPr>
              <a:t>Format-I, Ltr.Dtd.13</a:t>
            </a:r>
            <a:r>
              <a:rPr lang="en-US" sz="2000" baseline="30000" dirty="0" smtClean="0">
                <a:solidFill>
                  <a:srgbClr val="FFFF00"/>
                </a:solidFill>
              </a:rPr>
              <a:t>th</a:t>
            </a:r>
            <a:r>
              <a:rPr lang="en-US" sz="2000" dirty="0" smtClean="0">
                <a:solidFill>
                  <a:srgbClr val="FFFF00"/>
                </a:solidFill>
              </a:rPr>
              <a:t> August,2021 of ECI </a:t>
            </a:r>
            <a:r>
              <a:rPr lang="en-US" sz="2000" dirty="0" smtClean="0">
                <a:solidFill>
                  <a:srgbClr val="FFFF00"/>
                </a:solidFill>
              </a:rPr>
              <a:t>)</a:t>
            </a:r>
            <a:endParaRPr lang="en-US" sz="2000" dirty="0">
              <a:solidFill>
                <a:srgbClr val="FFFF00"/>
              </a:solidFill>
            </a:endParaRPr>
          </a:p>
          <a:p>
            <a:pPr marL="914400" lvl="1" indent="-457200" algn="just">
              <a:buFont typeface="Courier New" pitchFamily="49" charset="0"/>
              <a:buChar char="o"/>
            </a:pPr>
            <a:r>
              <a:rPr lang="en-US" sz="2000" dirty="0" smtClean="0"/>
              <a:t>After </a:t>
            </a:r>
            <a:r>
              <a:rPr lang="en-US" sz="2000" dirty="0" smtClean="0"/>
              <a:t>Commissioning,</a:t>
            </a:r>
            <a:r>
              <a:rPr lang="en-US" sz="2000" dirty="0" smtClean="0">
                <a:solidFill>
                  <a:srgbClr val="FFC000"/>
                </a:solidFill>
              </a:rPr>
              <a:t> store </a:t>
            </a:r>
            <a:r>
              <a:rPr lang="en-US" sz="2000" dirty="0" smtClean="0">
                <a:solidFill>
                  <a:srgbClr val="FFC000"/>
                </a:solidFill>
              </a:rPr>
              <a:t> </a:t>
            </a:r>
            <a:r>
              <a:rPr lang="en-US" sz="2000" dirty="0" smtClean="0"/>
              <a:t>EVMs </a:t>
            </a:r>
            <a:r>
              <a:rPr lang="en-US" sz="2000" dirty="0" smtClean="0"/>
              <a:t>in </a:t>
            </a:r>
            <a:r>
              <a:rPr lang="en-US" sz="2000" dirty="0" smtClean="0"/>
              <a:t>Strong room in presence of </a:t>
            </a:r>
            <a:r>
              <a:rPr lang="en-US" sz="2000" dirty="0" smtClean="0">
                <a:solidFill>
                  <a:srgbClr val="FFC000"/>
                </a:solidFill>
              </a:rPr>
              <a:t>Candidates</a:t>
            </a:r>
          </a:p>
          <a:p>
            <a:pPr marL="914400" lvl="1" indent="-457200" algn="just">
              <a:buFont typeface="Courier New" pitchFamily="49" charset="0"/>
              <a:buChar char="o"/>
            </a:pPr>
            <a:endParaRPr lang="en-US" sz="2000" dirty="0" smtClean="0"/>
          </a:p>
          <a:p>
            <a:pPr marL="914400" lvl="1" indent="-457200" algn="just">
              <a:buFont typeface="Courier New" pitchFamily="49" charset="0"/>
              <a:buChar char="o"/>
            </a:pPr>
            <a:endParaRPr lang="en-US" sz="2000" dirty="0" smtClean="0"/>
          </a:p>
          <a:p>
            <a:pPr marL="914400" lvl="1" indent="-457200" algn="just">
              <a:buFont typeface="Courier New" pitchFamily="49" charset="0"/>
              <a:buChar char="o"/>
            </a:pPr>
            <a:endParaRPr lang="en-US" sz="2000" dirty="0" smtClean="0"/>
          </a:p>
          <a:p>
            <a:pPr marL="1257300" lvl="2" indent="-342900" algn="just"/>
            <a:endParaRPr lang="en-US" sz="2000" dirty="0" smtClean="0"/>
          </a:p>
          <a:p>
            <a:pPr marL="1257300" lvl="2" indent="-342900" algn="just"/>
            <a:endParaRPr lang="en-US" sz="2000" dirty="0" smtClean="0">
              <a:solidFill>
                <a:schemeClr val="tx1"/>
              </a:solidFill>
            </a:endParaRPr>
          </a:p>
          <a:p>
            <a:pPr algn="just"/>
            <a:endParaRPr lang="en-IN" dirty="0">
              <a:solidFill>
                <a:schemeClr val="tx1"/>
              </a:solidFill>
            </a:endParaRPr>
          </a:p>
        </p:txBody>
      </p:sp>
    </p:spTree>
    <p:extLst>
      <p:ext uri="{BB962C8B-B14F-4D97-AF65-F5344CB8AC3E}">
        <p14:creationId xmlns:p14="http://schemas.microsoft.com/office/powerpoint/2010/main" val="2955300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38200"/>
          </a:xfrm>
        </p:spPr>
        <p:txBody>
          <a:bodyPr>
            <a:normAutofit/>
          </a:bodyPr>
          <a:lstStyle/>
          <a:p>
            <a:r>
              <a:rPr lang="en-IN" dirty="0" smtClean="0"/>
              <a:t>			</a:t>
            </a:r>
            <a:r>
              <a:rPr lang="en-IN" dirty="0" smtClean="0">
                <a:latin typeface="+mn-lt"/>
              </a:rPr>
              <a:t>Question </a:t>
            </a:r>
            <a:r>
              <a:rPr lang="en-IN" dirty="0">
                <a:latin typeface="+mn-lt"/>
              </a:rPr>
              <a:t>?</a:t>
            </a:r>
          </a:p>
        </p:txBody>
      </p:sp>
      <p:sp>
        <p:nvSpPr>
          <p:cNvPr id="5" name="Content Placeholder 4"/>
          <p:cNvSpPr>
            <a:spLocks noGrp="1"/>
          </p:cNvSpPr>
          <p:nvPr>
            <p:ph idx="1"/>
          </p:nvPr>
        </p:nvSpPr>
        <p:spPr>
          <a:xfrm>
            <a:off x="457200" y="1066800"/>
            <a:ext cx="8382000" cy="5257800"/>
          </a:xfrm>
        </p:spPr>
        <p:txBody>
          <a:bodyPr>
            <a:normAutofit fontScale="92500"/>
          </a:bodyPr>
          <a:lstStyle/>
          <a:p>
            <a:pPr marL="0" indent="0">
              <a:buNone/>
            </a:pPr>
            <a:r>
              <a:rPr lang="en-IN" dirty="0" smtClean="0">
                <a:solidFill>
                  <a:srgbClr val="FF0000"/>
                </a:solidFill>
              </a:rPr>
              <a:t>(1) Which does not happen during Commissioning of  EVMs ?</a:t>
            </a:r>
            <a:endParaRPr lang="en-IN" dirty="0">
              <a:solidFill>
                <a:srgbClr val="FF0000"/>
              </a:solidFill>
            </a:endParaRPr>
          </a:p>
          <a:p>
            <a:pPr marL="514350" indent="-514350">
              <a:buFont typeface="+mj-lt"/>
              <a:buAutoNum type="alphaUcPeriod"/>
            </a:pPr>
            <a:r>
              <a:rPr lang="en-IN" dirty="0" smtClean="0"/>
              <a:t>Display of Sl. No., Name &amp; Symbol loaded in VVPATs through Monitor</a:t>
            </a:r>
            <a:endParaRPr lang="en-IN" dirty="0"/>
          </a:p>
          <a:p>
            <a:pPr marL="514350" indent="-514350">
              <a:buFont typeface="+mj-lt"/>
              <a:buAutoNum type="alphaUcPeriod"/>
            </a:pPr>
            <a:r>
              <a:rPr lang="en-IN" dirty="0" smtClean="0"/>
              <a:t>Placing of New Battery &amp; Paper Roll in VVPAT</a:t>
            </a:r>
          </a:p>
          <a:p>
            <a:pPr marL="514350" indent="-514350">
              <a:buFont typeface="+mj-lt"/>
              <a:buAutoNum type="alphaUcPeriod"/>
            </a:pPr>
            <a:r>
              <a:rPr lang="en-IN" dirty="0"/>
              <a:t>Fixing of Pink Paper </a:t>
            </a:r>
            <a:r>
              <a:rPr lang="en-IN" dirty="0" smtClean="0"/>
              <a:t>Seal over CU</a:t>
            </a:r>
          </a:p>
          <a:p>
            <a:pPr marL="514350" indent="-514350">
              <a:buFont typeface="+mj-lt"/>
              <a:buAutoNum type="alphaUcPeriod"/>
            </a:pPr>
            <a:r>
              <a:rPr lang="en-IN" dirty="0"/>
              <a:t>1</a:t>
            </a:r>
            <a:r>
              <a:rPr lang="en-IN" dirty="0" smtClean="0"/>
              <a:t>000 Votes casted in each of the 5 % Randomly picked EVMs</a:t>
            </a:r>
          </a:p>
          <a:p>
            <a:pPr marL="0" indent="0">
              <a:buNone/>
            </a:pPr>
            <a:r>
              <a:rPr lang="en-IN" dirty="0" smtClean="0">
                <a:solidFill>
                  <a:srgbClr val="FF0000"/>
                </a:solidFill>
              </a:rPr>
              <a:t>(2) Which is correct </a:t>
            </a:r>
            <a:r>
              <a:rPr lang="en-IN" dirty="0" err="1" smtClean="0">
                <a:solidFill>
                  <a:srgbClr val="FF0000"/>
                </a:solidFill>
              </a:rPr>
              <a:t>w.r.t</a:t>
            </a:r>
            <a:r>
              <a:rPr lang="en-IN" dirty="0" smtClean="0">
                <a:solidFill>
                  <a:srgbClr val="FF0000"/>
                </a:solidFill>
              </a:rPr>
              <a:t>. Preparation of EVMs ?</a:t>
            </a:r>
          </a:p>
          <a:p>
            <a:pPr marL="514350" indent="-514350">
              <a:buAutoNum type="alphaUcPeriod"/>
            </a:pPr>
            <a:r>
              <a:rPr lang="en-IN" dirty="0" smtClean="0"/>
              <a:t>Masking of Candidates’ buttons on BU</a:t>
            </a:r>
          </a:p>
          <a:p>
            <a:pPr marL="514350" indent="-514350">
              <a:buAutoNum type="alphaUcPeriod"/>
            </a:pPr>
            <a:r>
              <a:rPr lang="en-IN" dirty="0" smtClean="0"/>
              <a:t>Placing of Ballot Paper under Acrylic Sheet of CU</a:t>
            </a:r>
          </a:p>
          <a:p>
            <a:pPr marL="514350" indent="-514350">
              <a:buAutoNum type="alphaUcPeriod"/>
            </a:pPr>
            <a:r>
              <a:rPr lang="en-IN" dirty="0" smtClean="0"/>
              <a:t>Placing of Thumb Wheel of VVPAT at correct number</a:t>
            </a:r>
          </a:p>
          <a:p>
            <a:pPr marL="514350" indent="-514350">
              <a:buAutoNum type="alphaUcPeriod"/>
            </a:pPr>
            <a:r>
              <a:rPr lang="en-IN" dirty="0" smtClean="0"/>
              <a:t>Placing of Pink Paper Seal on BU</a:t>
            </a:r>
          </a:p>
          <a:p>
            <a:pPr>
              <a:buFont typeface="Arial" pitchFamily="34" charset="0"/>
              <a:buChar char="•"/>
            </a:pPr>
            <a:endParaRPr lang="en-IN" dirty="0" smtClean="0"/>
          </a:p>
          <a:p>
            <a:pPr>
              <a:buFont typeface="Arial" pitchFamily="34" charset="0"/>
              <a:buChar char="•"/>
            </a:pPr>
            <a:endParaRPr lang="en-IN" dirty="0"/>
          </a:p>
          <a:p>
            <a:endParaRPr lang="en-IN" dirty="0"/>
          </a:p>
        </p:txBody>
      </p:sp>
    </p:spTree>
    <p:extLst>
      <p:ext uri="{BB962C8B-B14F-4D97-AF65-F5344CB8AC3E}">
        <p14:creationId xmlns:p14="http://schemas.microsoft.com/office/powerpoint/2010/main" val="2248574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839200" cy="609600"/>
          </a:xfrm>
        </p:spPr>
        <p:txBody>
          <a:bodyPr>
            <a:normAutofit/>
          </a:bodyPr>
          <a:lstStyle/>
          <a:p>
            <a:pPr algn="ctr"/>
            <a:r>
              <a:rPr lang="en-US" sz="3600" dirty="0" smtClean="0">
                <a:solidFill>
                  <a:srgbClr val="FFFF00"/>
                </a:solidFill>
                <a:latin typeface="+mn-lt"/>
              </a:rPr>
              <a:t>Dispersal of EVMs and VVPATs</a:t>
            </a:r>
            <a:endParaRPr lang="en-IN" sz="3600" dirty="0">
              <a:solidFill>
                <a:srgbClr val="FFFF00"/>
              </a:solidFill>
              <a:latin typeface="+mn-lt"/>
            </a:endParaRPr>
          </a:p>
        </p:txBody>
      </p:sp>
      <p:sp>
        <p:nvSpPr>
          <p:cNvPr id="3" name="Subtitle 2"/>
          <p:cNvSpPr>
            <a:spLocks noGrp="1"/>
          </p:cNvSpPr>
          <p:nvPr>
            <p:ph type="subTitle" idx="1"/>
          </p:nvPr>
        </p:nvSpPr>
        <p:spPr>
          <a:xfrm>
            <a:off x="152400" y="762000"/>
            <a:ext cx="8839200" cy="6096000"/>
          </a:xfrm>
          <a:solidFill>
            <a:schemeClr val="accent1">
              <a:lumMod val="50000"/>
            </a:schemeClr>
          </a:solidFill>
        </p:spPr>
        <p:txBody>
          <a:bodyPr>
            <a:normAutofit fontScale="77500" lnSpcReduction="20000"/>
          </a:bodyPr>
          <a:lstStyle/>
          <a:p>
            <a:pPr marL="457200" indent="-457200" algn="just">
              <a:buFont typeface="Wingdings" pitchFamily="2" charset="2"/>
              <a:buChar char="q"/>
            </a:pPr>
            <a:endParaRPr lang="en-US" sz="2800" dirty="0" smtClean="0">
              <a:solidFill>
                <a:schemeClr val="tx1"/>
              </a:solidFill>
            </a:endParaRPr>
          </a:p>
          <a:p>
            <a:pPr marL="457200" indent="-457200" algn="just">
              <a:buFont typeface="Wingdings" pitchFamily="2" charset="2"/>
              <a:buChar char="q"/>
            </a:pPr>
            <a:r>
              <a:rPr lang="en-US" sz="2800" b="1" dirty="0" smtClean="0">
                <a:solidFill>
                  <a:schemeClr val="tx1"/>
                </a:solidFill>
              </a:rPr>
              <a:t>Advise for Presiding Officer  –</a:t>
            </a:r>
          </a:p>
          <a:p>
            <a:pPr algn="just"/>
            <a:endParaRPr lang="en-US" sz="2800" b="1" dirty="0" smtClean="0">
              <a:solidFill>
                <a:schemeClr val="tx1"/>
              </a:solidFill>
            </a:endParaRPr>
          </a:p>
          <a:p>
            <a:pPr marL="914400" lvl="1" indent="-457200" algn="just">
              <a:buFont typeface="Wingdings" pitchFamily="2" charset="2"/>
              <a:buChar char="§"/>
            </a:pPr>
            <a:r>
              <a:rPr lang="en-US" sz="2900" dirty="0" smtClean="0">
                <a:solidFill>
                  <a:srgbClr val="FFFF00"/>
                </a:solidFill>
              </a:rPr>
              <a:t>To remove BU / CU / VVPAT </a:t>
            </a:r>
            <a:r>
              <a:rPr lang="en-US" sz="2900" dirty="0" smtClean="0"/>
              <a:t>from respective carrying cases</a:t>
            </a:r>
            <a:r>
              <a:rPr lang="en-US" sz="2900" dirty="0" smtClean="0">
                <a:solidFill>
                  <a:srgbClr val="FFFF00"/>
                </a:solidFill>
              </a:rPr>
              <a:t> </a:t>
            </a:r>
            <a:r>
              <a:rPr lang="en-US" sz="2900" dirty="0" smtClean="0"/>
              <a:t>carefully ( Ensure that there is </a:t>
            </a:r>
            <a:r>
              <a:rPr lang="en-US" sz="2900" dirty="0" smtClean="0">
                <a:solidFill>
                  <a:srgbClr val="FFFF00"/>
                </a:solidFill>
              </a:rPr>
              <a:t>no bright Sun/Bulb </a:t>
            </a:r>
            <a:r>
              <a:rPr lang="en-US" sz="2900" dirty="0" smtClean="0"/>
              <a:t>with high lumens over head when opening VVPAT )</a:t>
            </a:r>
          </a:p>
          <a:p>
            <a:pPr marL="914400" lvl="1" indent="-457200" algn="just">
              <a:buFont typeface="Wingdings" pitchFamily="2" charset="2"/>
              <a:buChar char="§"/>
            </a:pPr>
            <a:r>
              <a:rPr lang="en-US" sz="2900" dirty="0" smtClean="0"/>
              <a:t>To verify that </a:t>
            </a:r>
            <a:r>
              <a:rPr lang="en-US" sz="2900" dirty="0" smtClean="0">
                <a:solidFill>
                  <a:srgbClr val="FFFF00"/>
                </a:solidFill>
              </a:rPr>
              <a:t>Pink Paper Seal </a:t>
            </a:r>
            <a:r>
              <a:rPr lang="en-US" sz="2900" dirty="0" smtClean="0"/>
              <a:t>of BU &amp; CU are intact</a:t>
            </a:r>
          </a:p>
          <a:p>
            <a:pPr marL="914400" lvl="1" indent="-457200" algn="just">
              <a:buFont typeface="Wingdings" pitchFamily="2" charset="2"/>
              <a:buChar char="§"/>
            </a:pPr>
            <a:r>
              <a:rPr lang="en-US" sz="2900" dirty="0" err="1" smtClean="0"/>
              <a:t>Balllot</a:t>
            </a:r>
            <a:r>
              <a:rPr lang="en-US" sz="2900" dirty="0" smtClean="0"/>
              <a:t> buttons of BU </a:t>
            </a:r>
            <a:r>
              <a:rPr lang="en-US" sz="2900" dirty="0" err="1" smtClean="0"/>
              <a:t>upto</a:t>
            </a:r>
            <a:r>
              <a:rPr lang="en-US" sz="2900" dirty="0" smtClean="0"/>
              <a:t> NOTA are </a:t>
            </a:r>
            <a:r>
              <a:rPr lang="en-US" sz="2900" dirty="0" smtClean="0">
                <a:solidFill>
                  <a:srgbClr val="FFFF00"/>
                </a:solidFill>
              </a:rPr>
              <a:t>unmasked</a:t>
            </a:r>
          </a:p>
          <a:p>
            <a:pPr marL="914400" lvl="1" indent="-457200" algn="just">
              <a:buFont typeface="Wingdings" pitchFamily="2" charset="2"/>
              <a:buChar char="§"/>
            </a:pPr>
            <a:r>
              <a:rPr lang="en-US" sz="2900" dirty="0" smtClean="0"/>
              <a:t>Thumb Wheel </a:t>
            </a:r>
            <a:r>
              <a:rPr lang="en-US" sz="2900" dirty="0" smtClean="0">
                <a:solidFill>
                  <a:srgbClr val="FFFF00"/>
                </a:solidFill>
              </a:rPr>
              <a:t>of BU is properly set</a:t>
            </a:r>
          </a:p>
          <a:p>
            <a:pPr marL="914400" lvl="1" indent="-457200" algn="just">
              <a:buFont typeface="Wingdings" pitchFamily="2" charset="2"/>
              <a:buChar char="§"/>
            </a:pPr>
            <a:r>
              <a:rPr lang="en-US" sz="2900" dirty="0" smtClean="0"/>
              <a:t>To verify machine </a:t>
            </a:r>
            <a:r>
              <a:rPr lang="en-US" sz="3100" dirty="0" smtClean="0">
                <a:solidFill>
                  <a:srgbClr val="FFFF00"/>
                </a:solidFill>
              </a:rPr>
              <a:t>no. on the metal </a:t>
            </a:r>
            <a:r>
              <a:rPr lang="en-US" sz="2900" dirty="0" smtClean="0"/>
              <a:t>plates</a:t>
            </a:r>
          </a:p>
          <a:p>
            <a:pPr marL="914400" lvl="1" indent="-457200" algn="just">
              <a:buFont typeface="Wingdings" pitchFamily="2" charset="2"/>
              <a:buChar char="§"/>
            </a:pPr>
            <a:r>
              <a:rPr lang="en-US" sz="2900" dirty="0" smtClean="0"/>
              <a:t>To compare P.S. no. in Address Tags of BU/CU/VVPAT  with that </a:t>
            </a:r>
            <a:r>
              <a:rPr lang="en-US" sz="2900" dirty="0" smtClean="0">
                <a:solidFill>
                  <a:srgbClr val="FFFF00"/>
                </a:solidFill>
              </a:rPr>
              <a:t>of allotted one</a:t>
            </a:r>
          </a:p>
          <a:p>
            <a:pPr marL="914400" lvl="1" indent="-457200" algn="just">
              <a:buFont typeface="Wingdings" pitchFamily="2" charset="2"/>
              <a:buChar char="§"/>
            </a:pPr>
            <a:r>
              <a:rPr lang="en-US" sz="2900" dirty="0" smtClean="0"/>
              <a:t>In case of discrepancy – Bring it to the knowledge of R,O,/A.R.O.</a:t>
            </a:r>
          </a:p>
          <a:p>
            <a:pPr marL="914400" lvl="1" indent="-457200" algn="just">
              <a:buFont typeface="Wingdings" pitchFamily="2" charset="2"/>
              <a:buChar char="§"/>
            </a:pPr>
            <a:r>
              <a:rPr lang="en-US" sz="2900" dirty="0" smtClean="0">
                <a:solidFill>
                  <a:srgbClr val="FFFF00"/>
                </a:solidFill>
              </a:rPr>
              <a:t>Switch ON the CU </a:t>
            </a:r>
            <a:r>
              <a:rPr lang="en-US" sz="2900" dirty="0" smtClean="0"/>
              <a:t>without connecting BU/VVPAT – Check Candidates/Battery status etc.</a:t>
            </a:r>
          </a:p>
          <a:p>
            <a:pPr marL="914400" lvl="1" indent="-457200" algn="just">
              <a:buFont typeface="Wingdings" pitchFamily="2" charset="2"/>
              <a:buChar char="§"/>
            </a:pPr>
            <a:r>
              <a:rPr lang="en-US" sz="2900" dirty="0" smtClean="0"/>
              <a:t>Ensure - </a:t>
            </a:r>
            <a:r>
              <a:rPr lang="en-US" sz="2900" dirty="0" smtClean="0">
                <a:solidFill>
                  <a:srgbClr val="FFFF00"/>
                </a:solidFill>
              </a:rPr>
              <a:t>No Testing with VVPAT</a:t>
            </a:r>
            <a:r>
              <a:rPr lang="en-US" sz="2900" dirty="0">
                <a:solidFill>
                  <a:srgbClr val="FFFF00"/>
                </a:solidFill>
              </a:rPr>
              <a:t> </a:t>
            </a:r>
            <a:r>
              <a:rPr lang="en-US" sz="2900" dirty="0" smtClean="0"/>
              <a:t>( Paper  </a:t>
            </a:r>
            <a:r>
              <a:rPr lang="en-US" sz="2900" dirty="0"/>
              <a:t>Roll lock set - Horizontal</a:t>
            </a:r>
            <a:r>
              <a:rPr lang="en-US" sz="2900" dirty="0" smtClean="0"/>
              <a:t> )– From Dispersal till start of Mock Poll.</a:t>
            </a:r>
            <a:endParaRPr lang="en-US" sz="2900" b="1" dirty="0" smtClean="0"/>
          </a:p>
        </p:txBody>
      </p:sp>
    </p:spTree>
    <p:extLst>
      <p:ext uri="{BB962C8B-B14F-4D97-AF65-F5344CB8AC3E}">
        <p14:creationId xmlns:p14="http://schemas.microsoft.com/office/powerpoint/2010/main" val="1633414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839200" cy="609600"/>
          </a:xfrm>
        </p:spPr>
        <p:txBody>
          <a:bodyPr>
            <a:normAutofit/>
          </a:bodyPr>
          <a:lstStyle/>
          <a:p>
            <a:pPr algn="ctr"/>
            <a:r>
              <a:rPr lang="en-US" sz="3600" dirty="0" smtClean="0">
                <a:solidFill>
                  <a:srgbClr val="FFFF00"/>
                </a:solidFill>
                <a:latin typeface="+mn-lt"/>
              </a:rPr>
              <a:t>Dispersal of EVMs and VVPATs</a:t>
            </a:r>
            <a:endParaRPr lang="en-IN" sz="3600" dirty="0">
              <a:solidFill>
                <a:srgbClr val="FFFF00"/>
              </a:solidFill>
              <a:latin typeface="+mn-lt"/>
            </a:endParaRPr>
          </a:p>
        </p:txBody>
      </p:sp>
      <p:sp>
        <p:nvSpPr>
          <p:cNvPr id="3" name="Subtitle 2"/>
          <p:cNvSpPr>
            <a:spLocks noGrp="1"/>
          </p:cNvSpPr>
          <p:nvPr>
            <p:ph type="subTitle" idx="1"/>
          </p:nvPr>
        </p:nvSpPr>
        <p:spPr>
          <a:xfrm>
            <a:off x="152400" y="762000"/>
            <a:ext cx="8839200" cy="6096000"/>
          </a:xfrm>
          <a:solidFill>
            <a:schemeClr val="accent1">
              <a:lumMod val="50000"/>
            </a:schemeClr>
          </a:solidFill>
        </p:spPr>
        <p:txBody>
          <a:bodyPr>
            <a:normAutofit fontScale="77500" lnSpcReduction="20000"/>
          </a:bodyPr>
          <a:lstStyle/>
          <a:p>
            <a:pPr marL="457200" indent="-457200" algn="just">
              <a:buFont typeface="Wingdings" pitchFamily="2" charset="2"/>
              <a:buChar char="q"/>
            </a:pPr>
            <a:endParaRPr lang="en-US" sz="2800" dirty="0" smtClean="0">
              <a:solidFill>
                <a:schemeClr val="tx1"/>
              </a:solidFill>
            </a:endParaRPr>
          </a:p>
          <a:p>
            <a:pPr marL="457200" indent="-457200" algn="just">
              <a:buFont typeface="Wingdings" pitchFamily="2" charset="2"/>
              <a:buChar char="q"/>
            </a:pPr>
            <a:r>
              <a:rPr lang="en-US" sz="2800" b="1" dirty="0" smtClean="0">
                <a:solidFill>
                  <a:schemeClr val="tx1"/>
                </a:solidFill>
              </a:rPr>
              <a:t>Advise for Presiding Officer  –</a:t>
            </a:r>
          </a:p>
          <a:p>
            <a:pPr algn="just"/>
            <a:endParaRPr lang="en-US" sz="2800" b="1" dirty="0" smtClean="0">
              <a:solidFill>
                <a:schemeClr val="tx1"/>
              </a:solidFill>
            </a:endParaRPr>
          </a:p>
          <a:p>
            <a:pPr marL="914400" lvl="1" indent="-457200" algn="just">
              <a:buFont typeface="Wingdings" pitchFamily="2" charset="2"/>
              <a:buChar char="§"/>
            </a:pPr>
            <a:r>
              <a:rPr lang="en-US" sz="2900" dirty="0" smtClean="0"/>
              <a:t>To Go through Brochure for Pres. Officer  vide </a:t>
            </a:r>
            <a:r>
              <a:rPr lang="en-US" sz="2900" dirty="0" smtClean="0">
                <a:solidFill>
                  <a:srgbClr val="FFFF00"/>
                </a:solidFill>
              </a:rPr>
              <a:t>Annnexure-13 of </a:t>
            </a:r>
            <a:r>
              <a:rPr lang="en-US" sz="2900" dirty="0" smtClean="0"/>
              <a:t>the Manual of EVM &amp; VVPAT-August,2020 </a:t>
            </a:r>
            <a:r>
              <a:rPr lang="en-US" sz="2900" dirty="0" smtClean="0">
                <a:solidFill>
                  <a:srgbClr val="FFFF00"/>
                </a:solidFill>
              </a:rPr>
              <a:t>( Pg-115)</a:t>
            </a:r>
          </a:p>
          <a:p>
            <a:pPr marL="914400" lvl="1" indent="-457200" algn="just">
              <a:buFont typeface="Wingdings" pitchFamily="2" charset="2"/>
              <a:buChar char="§"/>
            </a:pPr>
            <a:r>
              <a:rPr lang="en-US" sz="2900" dirty="0" smtClean="0"/>
              <a:t>To go through </a:t>
            </a:r>
            <a:r>
              <a:rPr lang="en-US" sz="2900" dirty="0" smtClean="0">
                <a:solidFill>
                  <a:srgbClr val="FFFF00"/>
                </a:solidFill>
              </a:rPr>
              <a:t>Trouble shooting manuals </a:t>
            </a:r>
            <a:r>
              <a:rPr lang="en-US" sz="2900" b="1" dirty="0" smtClean="0">
                <a:solidFill>
                  <a:srgbClr val="FFFF00"/>
                </a:solidFill>
              </a:rPr>
              <a:t>(Annexure-22),  </a:t>
            </a:r>
            <a:r>
              <a:rPr lang="en-US" sz="2900" b="1" dirty="0" smtClean="0"/>
              <a:t>Aug, 2020 Manual </a:t>
            </a:r>
            <a:r>
              <a:rPr lang="en-US" sz="2900" b="1" dirty="0" smtClean="0">
                <a:solidFill>
                  <a:srgbClr val="FFFF00"/>
                </a:solidFill>
              </a:rPr>
              <a:t>( Pg-136)</a:t>
            </a:r>
          </a:p>
          <a:p>
            <a:pPr marL="914400" lvl="1" indent="-457200" algn="just">
              <a:buFont typeface="Wingdings" pitchFamily="2" charset="2"/>
              <a:buChar char="§"/>
            </a:pPr>
            <a:r>
              <a:rPr lang="en-US" sz="2900" dirty="0" smtClean="0">
                <a:solidFill>
                  <a:schemeClr val="tx1"/>
                </a:solidFill>
              </a:rPr>
              <a:t>To  obtain ( along with other Poll materials ) - adequate nos. of </a:t>
            </a:r>
            <a:r>
              <a:rPr lang="en-US" sz="2900" dirty="0" smtClean="0">
                <a:solidFill>
                  <a:srgbClr val="FFFF00"/>
                </a:solidFill>
              </a:rPr>
              <a:t>Black envelops, plastic box &amp; Pink </a:t>
            </a:r>
            <a:r>
              <a:rPr lang="en-US" sz="2900" dirty="0" smtClean="0"/>
              <a:t>paper seals</a:t>
            </a:r>
            <a:r>
              <a:rPr lang="en-US" sz="2900" dirty="0" smtClean="0">
                <a:solidFill>
                  <a:srgbClr val="FFFF00"/>
                </a:solidFill>
              </a:rPr>
              <a:t>, Address </a:t>
            </a:r>
            <a:r>
              <a:rPr lang="en-US" sz="2900" dirty="0" smtClean="0"/>
              <a:t>tags,</a:t>
            </a:r>
            <a:r>
              <a:rPr lang="en-US" sz="2900" dirty="0" smtClean="0">
                <a:solidFill>
                  <a:srgbClr val="FFFF00"/>
                </a:solidFill>
              </a:rPr>
              <a:t> Green </a:t>
            </a:r>
            <a:r>
              <a:rPr lang="en-US" sz="2900" dirty="0" smtClean="0"/>
              <a:t>Paper seal</a:t>
            </a:r>
            <a:r>
              <a:rPr lang="en-US" sz="2900" dirty="0" smtClean="0">
                <a:solidFill>
                  <a:srgbClr val="FFFF00"/>
                </a:solidFill>
              </a:rPr>
              <a:t>, Special Tag,</a:t>
            </a:r>
            <a:r>
              <a:rPr lang="en-US" sz="2900" dirty="0" smtClean="0">
                <a:solidFill>
                  <a:schemeClr val="tx1"/>
                </a:solidFill>
              </a:rPr>
              <a:t> Small roll of </a:t>
            </a:r>
            <a:r>
              <a:rPr lang="en-US" sz="2900" dirty="0" smtClean="0">
                <a:solidFill>
                  <a:srgbClr val="FFFF00"/>
                </a:solidFill>
              </a:rPr>
              <a:t>½ inch </a:t>
            </a:r>
            <a:r>
              <a:rPr lang="en-US" sz="2900" dirty="0" smtClean="0">
                <a:solidFill>
                  <a:schemeClr val="tx1"/>
                </a:solidFill>
              </a:rPr>
              <a:t>Transparent Cello Tape (to securely fix the cables with Table -legs),Declaration Form-U/R-49 MA</a:t>
            </a:r>
          </a:p>
          <a:p>
            <a:pPr marL="914400" lvl="1" indent="-457200" algn="just">
              <a:buFont typeface="Wingdings" pitchFamily="2" charset="2"/>
              <a:buChar char="§"/>
            </a:pPr>
            <a:endParaRPr lang="en-US" sz="2900" dirty="0" smtClean="0">
              <a:solidFill>
                <a:schemeClr val="tx1"/>
              </a:solidFill>
            </a:endParaRPr>
          </a:p>
          <a:p>
            <a:pPr marL="457200" indent="-457200" algn="just">
              <a:buFont typeface="Wingdings" pitchFamily="2" charset="2"/>
              <a:buChar char="q"/>
            </a:pPr>
            <a:r>
              <a:rPr lang="en-US" sz="2900" b="1" dirty="0"/>
              <a:t>Intermediate Strong Room (P-2/P-3 dispatch and P+1 arrival)</a:t>
            </a:r>
          </a:p>
          <a:p>
            <a:pPr marL="914400" lvl="1" indent="-457200" algn="just">
              <a:buFont typeface="Wingdings" pitchFamily="2" charset="2"/>
              <a:buChar char="§"/>
            </a:pPr>
            <a:r>
              <a:rPr lang="en-US" sz="2900" dirty="0"/>
              <a:t>Earmark strong room in Govt. building at the cluster points and intimate Candidates </a:t>
            </a:r>
          </a:p>
          <a:p>
            <a:pPr marL="914400" lvl="1" indent="-457200" algn="just">
              <a:buFont typeface="Wingdings" pitchFamily="2" charset="2"/>
              <a:buChar char="§"/>
            </a:pPr>
            <a:r>
              <a:rPr lang="en-US" sz="2900" dirty="0"/>
              <a:t>Sealing of the strong room by Sector Officer/Agents</a:t>
            </a:r>
          </a:p>
          <a:p>
            <a:pPr marL="914400" lvl="1" indent="-457200" algn="just">
              <a:buFont typeface="Wingdings" pitchFamily="2" charset="2"/>
              <a:buChar char="§"/>
            </a:pPr>
            <a:r>
              <a:rPr lang="en-US" sz="2900" dirty="0"/>
              <a:t> 1/2 Section CAPF security</a:t>
            </a:r>
          </a:p>
          <a:p>
            <a:pPr marL="914400" lvl="1" indent="-457200" algn="just">
              <a:buFont typeface="Wingdings" pitchFamily="2" charset="2"/>
              <a:buChar char="§"/>
            </a:pPr>
            <a:r>
              <a:rPr lang="en-US" sz="2900" dirty="0"/>
              <a:t>Maintenance of log </a:t>
            </a:r>
            <a:r>
              <a:rPr lang="en-US" sz="2900" dirty="0" smtClean="0"/>
              <a:t>book</a:t>
            </a:r>
            <a:endParaRPr lang="en-US" sz="2500" dirty="0"/>
          </a:p>
        </p:txBody>
      </p:sp>
    </p:spTree>
    <p:extLst>
      <p:ext uri="{BB962C8B-B14F-4D97-AF65-F5344CB8AC3E}">
        <p14:creationId xmlns:p14="http://schemas.microsoft.com/office/powerpoint/2010/main" val="1418420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05800" cy="5410200"/>
          </a:xfrm>
        </p:spPr>
        <p:txBody>
          <a:bodyPr>
            <a:normAutofit/>
          </a:bodyPr>
          <a:lstStyle/>
          <a:p>
            <a:pPr algn="ctr"/>
            <a:r>
              <a:rPr lang="en-IN" dirty="0" smtClean="0">
                <a:latin typeface="+mn-lt"/>
              </a:rPr>
              <a:t>What is the first thing to arrive in and the last thing to leave the district in an  Election process ?</a:t>
            </a:r>
            <a:br>
              <a:rPr lang="en-IN" dirty="0" smtClean="0">
                <a:latin typeface="+mn-lt"/>
              </a:rPr>
            </a:br>
            <a:r>
              <a:rPr lang="en-IN" dirty="0">
                <a:latin typeface="+mn-lt"/>
              </a:rPr>
              <a:t/>
            </a:r>
            <a:br>
              <a:rPr lang="en-IN" dirty="0">
                <a:latin typeface="+mn-lt"/>
              </a:rPr>
            </a:br>
            <a:endParaRPr lang="en-IN" sz="3100"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3088822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839200" cy="533400"/>
          </a:xfrm>
        </p:spPr>
        <p:txBody>
          <a:bodyPr>
            <a:normAutofit fontScale="90000"/>
          </a:bodyPr>
          <a:lstStyle/>
          <a:p>
            <a:pPr algn="ctr"/>
            <a:r>
              <a:rPr lang="en-US" sz="3600" dirty="0" smtClean="0">
                <a:solidFill>
                  <a:srgbClr val="FFFF00"/>
                </a:solidFill>
                <a:latin typeface="Bookman Old Style" pitchFamily="18" charset="0"/>
              </a:rPr>
              <a:t>Voting Compartment &amp; Pacing of EVMs</a:t>
            </a:r>
            <a:endParaRPr lang="en-IN" sz="3600" dirty="0">
              <a:solidFill>
                <a:srgbClr val="FFFF00"/>
              </a:solidFill>
              <a:latin typeface="Bookman Old Style" pitchFamily="18" charset="0"/>
            </a:endParaRPr>
          </a:p>
        </p:txBody>
      </p:sp>
      <p:sp>
        <p:nvSpPr>
          <p:cNvPr id="3" name="Subtitle 2"/>
          <p:cNvSpPr>
            <a:spLocks noGrp="1"/>
          </p:cNvSpPr>
          <p:nvPr>
            <p:ph type="subTitle" idx="1"/>
          </p:nvPr>
        </p:nvSpPr>
        <p:spPr>
          <a:xfrm>
            <a:off x="152400" y="609600"/>
            <a:ext cx="8839200" cy="6096000"/>
          </a:xfrm>
          <a:solidFill>
            <a:srgbClr val="002776"/>
          </a:solidFill>
        </p:spPr>
        <p:txBody>
          <a:bodyPr>
            <a:normAutofit fontScale="70000" lnSpcReduction="20000"/>
          </a:bodyPr>
          <a:lstStyle/>
          <a:p>
            <a:pPr marL="457200" indent="-457200" algn="just">
              <a:buFont typeface="Wingdings" pitchFamily="2" charset="2"/>
              <a:buChar char="q"/>
            </a:pPr>
            <a:endParaRPr lang="en-US" sz="2800" dirty="0" smtClean="0">
              <a:solidFill>
                <a:schemeClr val="tx1"/>
              </a:solidFill>
            </a:endParaRPr>
          </a:p>
          <a:p>
            <a:pPr marL="457200" indent="-457200" algn="just">
              <a:buFont typeface="Wingdings" pitchFamily="2" charset="2"/>
              <a:buChar char="q"/>
            </a:pPr>
            <a:r>
              <a:rPr lang="en-US" sz="3200" b="1" dirty="0" smtClean="0"/>
              <a:t>Work </a:t>
            </a:r>
            <a:r>
              <a:rPr lang="en-US" sz="3200" b="1" dirty="0" smtClean="0">
                <a:solidFill>
                  <a:schemeClr val="tx1"/>
                </a:solidFill>
              </a:rPr>
              <a:t> for Presiding Officer  </a:t>
            </a:r>
            <a:r>
              <a:rPr lang="en-US" sz="2800" b="1" dirty="0" smtClean="0">
                <a:solidFill>
                  <a:schemeClr val="tx1"/>
                </a:solidFill>
              </a:rPr>
              <a:t>–</a:t>
            </a:r>
          </a:p>
          <a:p>
            <a:pPr algn="just"/>
            <a:endParaRPr lang="en-US" sz="2800" b="1" dirty="0" smtClean="0">
              <a:solidFill>
                <a:schemeClr val="tx1"/>
              </a:solidFill>
            </a:endParaRPr>
          </a:p>
          <a:p>
            <a:pPr marL="914400" lvl="1" indent="-457200" algn="just">
              <a:buFont typeface="Wingdings" pitchFamily="2" charset="2"/>
              <a:buChar char="§"/>
            </a:pPr>
            <a:r>
              <a:rPr lang="en-US" sz="3400" dirty="0" smtClean="0"/>
              <a:t>To </a:t>
            </a:r>
            <a:r>
              <a:rPr lang="en-US" sz="3200" dirty="0" smtClean="0"/>
              <a:t>Go through </a:t>
            </a:r>
            <a:r>
              <a:rPr lang="en-US" sz="3200" dirty="0" smtClean="0">
                <a:solidFill>
                  <a:srgbClr val="FFFF00"/>
                </a:solidFill>
              </a:rPr>
              <a:t>Ch.-10 ( Pg-44) and </a:t>
            </a:r>
            <a:r>
              <a:rPr lang="en-US" sz="3200" dirty="0" err="1" smtClean="0">
                <a:solidFill>
                  <a:srgbClr val="FFFF00"/>
                </a:solidFill>
              </a:rPr>
              <a:t>Annnexure</a:t>
            </a:r>
            <a:r>
              <a:rPr lang="en-US" sz="3200" dirty="0" smtClean="0">
                <a:solidFill>
                  <a:srgbClr val="FFFF00"/>
                </a:solidFill>
              </a:rPr>
              <a:t>- </a:t>
            </a:r>
            <a:r>
              <a:rPr lang="en-US" sz="3200" dirty="0">
                <a:solidFill>
                  <a:srgbClr val="FFFF00"/>
                </a:solidFill>
              </a:rPr>
              <a:t>20 </a:t>
            </a:r>
            <a:r>
              <a:rPr lang="en-US" sz="3200" dirty="0"/>
              <a:t>( </a:t>
            </a:r>
            <a:r>
              <a:rPr lang="en-US" sz="3200" dirty="0" smtClean="0"/>
              <a:t>Pg-128) of the Manual of EVM &amp; VVPAT-August,2020 </a:t>
            </a:r>
          </a:p>
          <a:p>
            <a:pPr marL="914400" lvl="1" indent="-457200" algn="just">
              <a:buFont typeface="Wingdings" pitchFamily="2" charset="2"/>
              <a:buChar char="§"/>
            </a:pPr>
            <a:r>
              <a:rPr lang="en-US" sz="3200" dirty="0" smtClean="0"/>
              <a:t>A </a:t>
            </a:r>
            <a:r>
              <a:rPr lang="en-US" sz="3200" dirty="0" smtClean="0">
                <a:solidFill>
                  <a:srgbClr val="FFFF00"/>
                </a:solidFill>
              </a:rPr>
              <a:t>Three-fold corrugated Opaque plastic </a:t>
            </a:r>
            <a:r>
              <a:rPr lang="en-US" sz="3200" dirty="0" smtClean="0"/>
              <a:t>sheet having dimension of </a:t>
            </a:r>
            <a:r>
              <a:rPr lang="en-US" sz="3200" dirty="0" smtClean="0">
                <a:solidFill>
                  <a:srgbClr val="FFFF00"/>
                </a:solidFill>
              </a:rPr>
              <a:t>24” X 24” X 30” </a:t>
            </a:r>
            <a:r>
              <a:rPr lang="en-US" sz="3200" dirty="0" smtClean="0"/>
              <a:t>is supplied to each Polling party ( for using  single BU ). For each addl. BU, there shall be </a:t>
            </a:r>
            <a:r>
              <a:rPr lang="en-US" sz="3200" dirty="0" smtClean="0">
                <a:solidFill>
                  <a:srgbClr val="FFFF00"/>
                </a:solidFill>
              </a:rPr>
              <a:t>addition of 12”</a:t>
            </a:r>
            <a:r>
              <a:rPr lang="en-US" sz="3200" dirty="0" smtClean="0"/>
              <a:t> to the width.</a:t>
            </a:r>
          </a:p>
          <a:p>
            <a:pPr marL="914400" lvl="1" indent="-457200" algn="just">
              <a:buFont typeface="Wingdings" pitchFamily="2" charset="2"/>
              <a:buChar char="§"/>
            </a:pPr>
            <a:r>
              <a:rPr lang="en-US" sz="3200" dirty="0" smtClean="0"/>
              <a:t>Place the </a:t>
            </a:r>
            <a:r>
              <a:rPr lang="en-US" sz="3200" dirty="0" smtClean="0">
                <a:solidFill>
                  <a:srgbClr val="FFFF00"/>
                </a:solidFill>
              </a:rPr>
              <a:t>BU(s) and VVPAT inside </a:t>
            </a:r>
            <a:r>
              <a:rPr lang="en-US" sz="3200" dirty="0" smtClean="0"/>
              <a:t>the Voting Compartment</a:t>
            </a:r>
          </a:p>
          <a:p>
            <a:pPr marL="914400" lvl="1" indent="-457200" algn="just">
              <a:buFont typeface="Wingdings" pitchFamily="2" charset="2"/>
              <a:buChar char="§"/>
            </a:pPr>
            <a:r>
              <a:rPr lang="en-US" sz="3200" dirty="0"/>
              <a:t>Place the </a:t>
            </a:r>
            <a:r>
              <a:rPr lang="en-US" sz="3200" dirty="0">
                <a:solidFill>
                  <a:srgbClr val="FFFF00"/>
                </a:solidFill>
              </a:rPr>
              <a:t>Control Unit at the disposal of 3</a:t>
            </a:r>
            <a:r>
              <a:rPr lang="en-US" sz="3200" baseline="30000" dirty="0">
                <a:solidFill>
                  <a:srgbClr val="FFFF00"/>
                </a:solidFill>
              </a:rPr>
              <a:t>rd</a:t>
            </a:r>
            <a:r>
              <a:rPr lang="en-US" sz="3200" dirty="0">
                <a:solidFill>
                  <a:srgbClr val="FFFF00"/>
                </a:solidFill>
              </a:rPr>
              <a:t> P.O</a:t>
            </a:r>
            <a:r>
              <a:rPr lang="en-US" sz="3200" dirty="0" smtClean="0">
                <a:solidFill>
                  <a:srgbClr val="FFFF00"/>
                </a:solidFill>
              </a:rPr>
              <a:t>.</a:t>
            </a:r>
          </a:p>
          <a:p>
            <a:pPr marL="914400" lvl="1" indent="-457200" algn="just">
              <a:buFont typeface="Wingdings" pitchFamily="2" charset="2"/>
              <a:buChar char="§"/>
            </a:pPr>
            <a:r>
              <a:rPr lang="en-US" sz="3200" dirty="0" smtClean="0"/>
              <a:t>Connect BU with VVPAT, connect VVPAT with CU</a:t>
            </a:r>
          </a:p>
          <a:p>
            <a:pPr marL="914400" lvl="1" indent="-457200" algn="just">
              <a:buFont typeface="Wingdings" pitchFamily="2" charset="2"/>
              <a:buChar char="§"/>
            </a:pPr>
            <a:r>
              <a:rPr lang="en-US" sz="3200" dirty="0"/>
              <a:t>E</a:t>
            </a:r>
            <a:r>
              <a:rPr lang="en-US" sz="3200" dirty="0" smtClean="0"/>
              <a:t>nsure </a:t>
            </a:r>
            <a:r>
              <a:rPr lang="en-US" sz="3200" dirty="0"/>
              <a:t>that </a:t>
            </a:r>
            <a:r>
              <a:rPr lang="en-US" sz="3200" dirty="0">
                <a:solidFill>
                  <a:srgbClr val="FFFF00"/>
                </a:solidFill>
              </a:rPr>
              <a:t>wires are properly </a:t>
            </a:r>
            <a:r>
              <a:rPr lang="en-US" sz="3200" dirty="0"/>
              <a:t>connected to  the destination latches </a:t>
            </a:r>
            <a:r>
              <a:rPr lang="en-US" sz="3200" dirty="0" smtClean="0"/>
              <a:t>and are </a:t>
            </a:r>
            <a:r>
              <a:rPr lang="en-US" sz="3200" dirty="0" smtClean="0">
                <a:solidFill>
                  <a:srgbClr val="FFFF00"/>
                </a:solidFill>
              </a:rPr>
              <a:t>not </a:t>
            </a:r>
            <a:r>
              <a:rPr lang="en-US" sz="3200" dirty="0">
                <a:solidFill>
                  <a:srgbClr val="FFFF00"/>
                </a:solidFill>
              </a:rPr>
              <a:t>hanging </a:t>
            </a:r>
            <a:r>
              <a:rPr lang="en-US" sz="3200" dirty="0" smtClean="0"/>
              <a:t>by putting </a:t>
            </a:r>
            <a:r>
              <a:rPr lang="en-US" sz="3200" dirty="0"/>
              <a:t>pressure on the </a:t>
            </a:r>
            <a:r>
              <a:rPr lang="en-US" sz="3200" dirty="0" smtClean="0"/>
              <a:t>latches</a:t>
            </a:r>
            <a:endParaRPr lang="en-US" sz="4500" dirty="0" smtClean="0"/>
          </a:p>
          <a:p>
            <a:pPr marL="914400" lvl="1" indent="-457200" algn="just">
              <a:buFont typeface="Wingdings" pitchFamily="2" charset="2"/>
              <a:buChar char="§"/>
            </a:pPr>
            <a:r>
              <a:rPr lang="en-US" sz="3200" dirty="0" smtClean="0"/>
              <a:t>Fix the hanging cables between BU and VVPAT   to the legs of the Table ( of </a:t>
            </a:r>
            <a:r>
              <a:rPr lang="en-US" sz="3200" dirty="0" smtClean="0">
                <a:solidFill>
                  <a:srgbClr val="FFFF00"/>
                </a:solidFill>
              </a:rPr>
              <a:t>30” height) using ½” Cello Tape</a:t>
            </a:r>
          </a:p>
          <a:p>
            <a:pPr marL="914400" lvl="1" indent="-457200" algn="just">
              <a:buFont typeface="Wingdings" pitchFamily="2" charset="2"/>
              <a:buChar char="§"/>
            </a:pPr>
            <a:r>
              <a:rPr lang="en-US" sz="3200" dirty="0" smtClean="0"/>
              <a:t>Also ensure that cables in no way do obstruct movement of Voters</a:t>
            </a:r>
          </a:p>
          <a:p>
            <a:pPr marL="914400" lvl="1" indent="-457200" algn="just">
              <a:buFont typeface="Wingdings" pitchFamily="2" charset="2"/>
              <a:buChar char="§"/>
            </a:pPr>
            <a:r>
              <a:rPr lang="en-US" sz="3200" dirty="0" smtClean="0"/>
              <a:t>Ensure that no direct light </a:t>
            </a:r>
            <a:r>
              <a:rPr lang="en-US" sz="3200" dirty="0" smtClean="0">
                <a:solidFill>
                  <a:srgbClr val="FFFF00"/>
                </a:solidFill>
              </a:rPr>
              <a:t>from open window or high wattage </a:t>
            </a:r>
            <a:r>
              <a:rPr lang="en-US" sz="3200" dirty="0" smtClean="0"/>
              <a:t>incandescent bulb/Tube light is overhead the VVPAT</a:t>
            </a:r>
          </a:p>
          <a:p>
            <a:pPr marL="914400" lvl="1" indent="-457200" algn="just">
              <a:buFont typeface="Wingdings" pitchFamily="2" charset="2"/>
              <a:buChar char="§"/>
            </a:pPr>
            <a:endParaRPr lang="en-US" sz="2900" dirty="0" smtClean="0">
              <a:solidFill>
                <a:schemeClr val="tx1"/>
              </a:solidFill>
            </a:endParaRPr>
          </a:p>
          <a:p>
            <a:pPr marL="914400" lvl="1" indent="-457200" algn="just">
              <a:buFont typeface="Wingdings" pitchFamily="2" charset="2"/>
              <a:buChar char="§"/>
            </a:pPr>
            <a:endParaRPr lang="en-US" sz="2900" dirty="0" smtClean="0">
              <a:solidFill>
                <a:schemeClr val="tx1"/>
              </a:solidFill>
            </a:endParaRPr>
          </a:p>
          <a:p>
            <a:pPr marL="914400" lvl="1" indent="-457200" algn="just">
              <a:buFont typeface="Wingdings" pitchFamily="2" charset="2"/>
              <a:buChar char="§"/>
            </a:pPr>
            <a:endParaRPr lang="en-US" sz="2900" dirty="0" smtClean="0">
              <a:solidFill>
                <a:schemeClr val="tx1"/>
              </a:solidFill>
            </a:endParaRPr>
          </a:p>
        </p:txBody>
      </p:sp>
    </p:spTree>
    <p:extLst>
      <p:ext uri="{BB962C8B-B14F-4D97-AF65-F5344CB8AC3E}">
        <p14:creationId xmlns:p14="http://schemas.microsoft.com/office/powerpoint/2010/main" val="221696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61999"/>
          </a:xfrm>
        </p:spPr>
        <p:txBody>
          <a:bodyPr>
            <a:normAutofit fontScale="90000"/>
          </a:bodyPr>
          <a:lstStyle/>
          <a:p>
            <a:pPr algn="ctr"/>
            <a:r>
              <a:rPr lang="en-US" dirty="0" smtClean="0">
                <a:solidFill>
                  <a:srgbClr val="FFFF00"/>
                </a:solidFill>
                <a:latin typeface="+mn-lt"/>
              </a:rPr>
              <a:t>Poll Day Protocols</a:t>
            </a:r>
            <a:endParaRPr lang="en-IN" dirty="0">
              <a:solidFill>
                <a:srgbClr val="FFFF00"/>
              </a:solidFill>
              <a:latin typeface="+mn-lt"/>
            </a:endParaRPr>
          </a:p>
        </p:txBody>
      </p:sp>
      <p:sp>
        <p:nvSpPr>
          <p:cNvPr id="3" name="Subtitle 2"/>
          <p:cNvSpPr>
            <a:spLocks noGrp="1"/>
          </p:cNvSpPr>
          <p:nvPr>
            <p:ph type="subTitle" idx="1"/>
          </p:nvPr>
        </p:nvSpPr>
        <p:spPr>
          <a:xfrm>
            <a:off x="228600" y="762000"/>
            <a:ext cx="8686800" cy="5943600"/>
          </a:xfrm>
          <a:solidFill>
            <a:schemeClr val="tx2">
              <a:lumMod val="10000"/>
            </a:schemeClr>
          </a:solidFill>
        </p:spPr>
        <p:txBody>
          <a:bodyPr>
            <a:normAutofit fontScale="92500" lnSpcReduction="20000"/>
          </a:bodyPr>
          <a:lstStyle/>
          <a:p>
            <a:pPr marL="457200" indent="-457200" algn="just">
              <a:buFont typeface="Wingdings" pitchFamily="2" charset="2"/>
              <a:buChar char="q"/>
            </a:pPr>
            <a:r>
              <a:rPr lang="en-US" sz="2800" b="1" dirty="0" smtClean="0">
                <a:solidFill>
                  <a:srgbClr val="FFC000"/>
                </a:solidFill>
              </a:rPr>
              <a:t>MOCK POLL : No Poll can be held without Mock Poll</a:t>
            </a:r>
          </a:p>
          <a:p>
            <a:pPr algn="just"/>
            <a:endParaRPr lang="en-US" sz="2800" b="1" dirty="0" smtClean="0">
              <a:solidFill>
                <a:srgbClr val="FFC000"/>
              </a:solidFill>
            </a:endParaRPr>
          </a:p>
          <a:p>
            <a:pPr marL="800100" lvl="1" indent="-342900" algn="just">
              <a:buFont typeface="Arial" pitchFamily="34" charset="0"/>
              <a:buChar char="•"/>
            </a:pPr>
            <a:r>
              <a:rPr lang="en-US" dirty="0"/>
              <a:t>To Go through Brochure for Pres. Officer  vide </a:t>
            </a:r>
            <a:r>
              <a:rPr lang="en-US" dirty="0">
                <a:solidFill>
                  <a:srgbClr val="FFFF00"/>
                </a:solidFill>
              </a:rPr>
              <a:t>Pg-116-118 </a:t>
            </a:r>
            <a:r>
              <a:rPr lang="en-US" dirty="0" smtClean="0">
                <a:solidFill>
                  <a:srgbClr val="FFFF00"/>
                </a:solidFill>
              </a:rPr>
              <a:t>of Annnexure-13 </a:t>
            </a:r>
            <a:r>
              <a:rPr lang="en-US" dirty="0"/>
              <a:t>of the </a:t>
            </a:r>
            <a:r>
              <a:rPr lang="en-US" dirty="0" smtClean="0"/>
              <a:t>Manual </a:t>
            </a:r>
            <a:r>
              <a:rPr lang="en-US" dirty="0"/>
              <a:t>of EVM &amp; </a:t>
            </a:r>
            <a:r>
              <a:rPr lang="en-US" dirty="0" smtClean="0"/>
              <a:t>VVPAT-August,2020</a:t>
            </a:r>
          </a:p>
          <a:p>
            <a:pPr marL="800100" lvl="1" indent="-342900" algn="just">
              <a:buFont typeface="Arial" pitchFamily="34" charset="0"/>
              <a:buChar char="•"/>
            </a:pPr>
            <a:r>
              <a:rPr lang="en-US" dirty="0" smtClean="0">
                <a:solidFill>
                  <a:srgbClr val="FFFF00"/>
                </a:solidFill>
              </a:rPr>
              <a:t>BU,VVPAT in Voting Compartment </a:t>
            </a:r>
            <a:r>
              <a:rPr lang="en-US" dirty="0" smtClean="0"/>
              <a:t>and </a:t>
            </a:r>
            <a:r>
              <a:rPr lang="en-US" dirty="0" smtClean="0">
                <a:solidFill>
                  <a:srgbClr val="FFFF00"/>
                </a:solidFill>
              </a:rPr>
              <a:t>CU on table of 3</a:t>
            </a:r>
            <a:r>
              <a:rPr lang="en-US" baseline="30000" dirty="0" smtClean="0">
                <a:solidFill>
                  <a:srgbClr val="FFFF00"/>
                </a:solidFill>
              </a:rPr>
              <a:t>rd</a:t>
            </a:r>
            <a:r>
              <a:rPr lang="en-US" dirty="0" smtClean="0">
                <a:solidFill>
                  <a:srgbClr val="FFFF00"/>
                </a:solidFill>
              </a:rPr>
              <a:t> PO </a:t>
            </a:r>
            <a:r>
              <a:rPr lang="en-US" dirty="0" smtClean="0"/>
              <a:t>should be placed before Mock Poll and should not be disturbed after Mock Poll </a:t>
            </a:r>
          </a:p>
          <a:p>
            <a:pPr marL="800100" lvl="1" indent="-342900" algn="just">
              <a:buFont typeface="Arial" pitchFamily="34" charset="0"/>
              <a:buChar char="•"/>
            </a:pPr>
            <a:r>
              <a:rPr lang="en-US" dirty="0" smtClean="0"/>
              <a:t>Keep Paper roll </a:t>
            </a:r>
            <a:r>
              <a:rPr lang="en-US" dirty="0" smtClean="0">
                <a:solidFill>
                  <a:srgbClr val="FFFF00"/>
                </a:solidFill>
              </a:rPr>
              <a:t>knob to “Vertical</a:t>
            </a:r>
            <a:r>
              <a:rPr lang="en-US" dirty="0" smtClean="0"/>
              <a:t>” Position and switch </a:t>
            </a:r>
            <a:r>
              <a:rPr lang="en-US" dirty="0" smtClean="0">
                <a:solidFill>
                  <a:srgbClr val="FFC000"/>
                </a:solidFill>
              </a:rPr>
              <a:t>ON the CU </a:t>
            </a:r>
            <a:r>
              <a:rPr lang="en-US" dirty="0" smtClean="0"/>
              <a:t>– Observe that there is no ERROR msg. in the CU display and  the Test slips ( including </a:t>
            </a:r>
            <a:r>
              <a:rPr lang="en-US" dirty="0" smtClean="0">
                <a:solidFill>
                  <a:srgbClr val="FFFF00"/>
                </a:solidFill>
              </a:rPr>
              <a:t>08 point Test Slip</a:t>
            </a:r>
            <a:r>
              <a:rPr lang="en-US" dirty="0" smtClean="0"/>
              <a:t>) comes out in the VVPAT as  normal</a:t>
            </a:r>
            <a:endParaRPr lang="en-US" sz="2400" dirty="0" smtClean="0">
              <a:solidFill>
                <a:schemeClr val="tx1"/>
              </a:solidFill>
            </a:endParaRPr>
          </a:p>
          <a:p>
            <a:pPr marL="800100" lvl="1" indent="-342900" algn="just">
              <a:buFont typeface="Arial" pitchFamily="34" charset="0"/>
              <a:buChar char="•"/>
            </a:pPr>
            <a:r>
              <a:rPr lang="en-US" sz="2400" dirty="0" smtClean="0">
                <a:solidFill>
                  <a:schemeClr val="tx1"/>
                </a:solidFill>
              </a:rPr>
              <a:t>Start Mock Poll </a:t>
            </a:r>
            <a:r>
              <a:rPr lang="en-US" sz="2400" dirty="0" smtClean="0">
                <a:solidFill>
                  <a:srgbClr val="FFFF00"/>
                </a:solidFill>
              </a:rPr>
              <a:t>90 minutes </a:t>
            </a:r>
            <a:r>
              <a:rPr lang="en-US" sz="2400" dirty="0" smtClean="0">
                <a:solidFill>
                  <a:schemeClr val="tx1"/>
                </a:solidFill>
              </a:rPr>
              <a:t>before scheduled poll time, if 2 or more polling agents available. Otherwise, wait for 15 minutes</a:t>
            </a:r>
          </a:p>
          <a:p>
            <a:pPr marL="800100" lvl="1" indent="-342900" algn="just">
              <a:buFont typeface="Arial" pitchFamily="34" charset="0"/>
              <a:buChar char="•"/>
            </a:pPr>
            <a:r>
              <a:rPr lang="en-US" dirty="0" smtClean="0"/>
              <a:t>Show the </a:t>
            </a:r>
            <a:r>
              <a:rPr lang="en-US" dirty="0" smtClean="0">
                <a:solidFill>
                  <a:srgbClr val="FFFF00"/>
                </a:solidFill>
              </a:rPr>
              <a:t>CU Total ( Zero) and empty chamber</a:t>
            </a:r>
            <a:r>
              <a:rPr lang="en-US" dirty="0" smtClean="0"/>
              <a:t> of VVPAT to Agents</a:t>
            </a:r>
            <a:endParaRPr lang="en-US" sz="2400" dirty="0" smtClean="0">
              <a:solidFill>
                <a:schemeClr val="tx1"/>
              </a:solidFill>
            </a:endParaRPr>
          </a:p>
          <a:p>
            <a:pPr marL="800100" lvl="1" indent="-342900" algn="just">
              <a:buFont typeface="Arial" pitchFamily="34" charset="0"/>
              <a:buChar char="•"/>
            </a:pPr>
            <a:r>
              <a:rPr lang="en-US" dirty="0" smtClean="0"/>
              <a:t>Give</a:t>
            </a:r>
            <a:r>
              <a:rPr lang="en-US" sz="2400" dirty="0" smtClean="0">
                <a:solidFill>
                  <a:schemeClr val="tx1"/>
                </a:solidFill>
              </a:rPr>
              <a:t> at least </a:t>
            </a:r>
            <a:r>
              <a:rPr lang="en-US" sz="2400" dirty="0" smtClean="0">
                <a:solidFill>
                  <a:srgbClr val="FFFF00"/>
                </a:solidFill>
              </a:rPr>
              <a:t>50 votes </a:t>
            </a:r>
            <a:r>
              <a:rPr lang="en-US" sz="2400" dirty="0" smtClean="0">
                <a:solidFill>
                  <a:schemeClr val="tx1"/>
                </a:solidFill>
              </a:rPr>
              <a:t>(ensure votes recorded for each of the contesting candidates including NOTA) &amp; </a:t>
            </a:r>
            <a:r>
              <a:rPr lang="en-US" sz="2400" dirty="0" smtClean="0">
                <a:solidFill>
                  <a:srgbClr val="FFFF00"/>
                </a:solidFill>
              </a:rPr>
              <a:t>Press “CLOSE”</a:t>
            </a:r>
          </a:p>
          <a:p>
            <a:pPr marL="800100" lvl="1" indent="-342900" algn="just">
              <a:buFont typeface="Arial" pitchFamily="34" charset="0"/>
              <a:buChar char="•"/>
            </a:pPr>
            <a:r>
              <a:rPr lang="en-US" sz="2400" dirty="0" smtClean="0">
                <a:solidFill>
                  <a:schemeClr val="tx1"/>
                </a:solidFill>
              </a:rPr>
              <a:t>Press </a:t>
            </a:r>
            <a:r>
              <a:rPr lang="en-US" sz="2400" dirty="0" smtClean="0">
                <a:solidFill>
                  <a:srgbClr val="FFFF00"/>
                </a:solidFill>
              </a:rPr>
              <a:t>RESULT</a:t>
            </a:r>
            <a:r>
              <a:rPr lang="en-US" sz="2400" dirty="0" smtClean="0">
                <a:solidFill>
                  <a:schemeClr val="tx1"/>
                </a:solidFill>
              </a:rPr>
              <a:t> &amp; note down Mock Poll votes to each Candidates</a:t>
            </a:r>
          </a:p>
          <a:p>
            <a:pPr marL="800100" lvl="1" indent="-342900" algn="just">
              <a:buFont typeface="Arial" pitchFamily="34" charset="0"/>
              <a:buChar char="•"/>
            </a:pPr>
            <a:r>
              <a:rPr lang="en-US" sz="2400" dirty="0" smtClean="0">
                <a:solidFill>
                  <a:schemeClr val="tx1"/>
                </a:solidFill>
              </a:rPr>
              <a:t>Remove VVPAT mock slips from VVPAT and tally with CU result.</a:t>
            </a:r>
          </a:p>
        </p:txBody>
      </p:sp>
    </p:spTree>
    <p:extLst>
      <p:ext uri="{BB962C8B-B14F-4D97-AF65-F5344CB8AC3E}">
        <p14:creationId xmlns:p14="http://schemas.microsoft.com/office/powerpoint/2010/main" val="2568127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61999"/>
          </a:xfrm>
        </p:spPr>
        <p:txBody>
          <a:bodyPr>
            <a:noAutofit/>
          </a:bodyPr>
          <a:lstStyle/>
          <a:p>
            <a:pPr algn="ctr"/>
            <a:r>
              <a:rPr lang="en-US" sz="3600" dirty="0" smtClean="0">
                <a:solidFill>
                  <a:srgbClr val="FFFF00"/>
                </a:solidFill>
                <a:latin typeface="+mn-lt"/>
              </a:rPr>
              <a:t>Poll Day Protocols : Mock Poll……..</a:t>
            </a:r>
            <a:endParaRPr lang="en-IN" sz="3600" dirty="0">
              <a:solidFill>
                <a:srgbClr val="FFFF00"/>
              </a:solidFill>
              <a:latin typeface="+mn-lt"/>
            </a:endParaRPr>
          </a:p>
        </p:txBody>
      </p:sp>
      <p:sp>
        <p:nvSpPr>
          <p:cNvPr id="3" name="Subtitle 2"/>
          <p:cNvSpPr>
            <a:spLocks noGrp="1"/>
          </p:cNvSpPr>
          <p:nvPr>
            <p:ph type="subTitle" idx="1"/>
          </p:nvPr>
        </p:nvSpPr>
        <p:spPr>
          <a:xfrm>
            <a:off x="304800" y="762000"/>
            <a:ext cx="8534400" cy="5943600"/>
          </a:xfrm>
          <a:solidFill>
            <a:schemeClr val="tx2">
              <a:lumMod val="10000"/>
            </a:schemeClr>
          </a:solidFill>
        </p:spPr>
        <p:txBody>
          <a:bodyPr>
            <a:normAutofit fontScale="92500" lnSpcReduction="10000"/>
          </a:bodyPr>
          <a:lstStyle/>
          <a:p>
            <a:pPr algn="just"/>
            <a:endParaRPr lang="en-US" sz="2800" b="1" dirty="0" smtClean="0">
              <a:solidFill>
                <a:srgbClr val="FFC000"/>
              </a:solidFill>
            </a:endParaRPr>
          </a:p>
          <a:p>
            <a:pPr marL="800100" lvl="1" indent="-342900" algn="just">
              <a:buFont typeface="Arial" pitchFamily="34" charset="0"/>
              <a:buChar char="•"/>
            </a:pPr>
            <a:r>
              <a:rPr lang="en-US" dirty="0" smtClean="0">
                <a:solidFill>
                  <a:srgbClr val="FFFF00"/>
                </a:solidFill>
              </a:rPr>
              <a:t>Compare both the Results and show </a:t>
            </a:r>
            <a:r>
              <a:rPr lang="en-US" dirty="0" smtClean="0"/>
              <a:t>to Agents, </a:t>
            </a:r>
            <a:r>
              <a:rPr lang="en-US" dirty="0" smtClean="0">
                <a:solidFill>
                  <a:srgbClr val="FFFF00"/>
                </a:solidFill>
              </a:rPr>
              <a:t>prepare</a:t>
            </a:r>
            <a:r>
              <a:rPr lang="en-US" dirty="0" smtClean="0"/>
              <a:t> the Mock Poll Certificate </a:t>
            </a:r>
            <a:r>
              <a:rPr lang="en-US" dirty="0"/>
              <a:t>&amp; get their </a:t>
            </a:r>
            <a:r>
              <a:rPr lang="en-US" dirty="0">
                <a:solidFill>
                  <a:srgbClr val="FFFF00"/>
                </a:solidFill>
              </a:rPr>
              <a:t>signatures </a:t>
            </a:r>
            <a:r>
              <a:rPr lang="en-US" dirty="0"/>
              <a:t>in prescribed </a:t>
            </a:r>
            <a:r>
              <a:rPr lang="en-US" dirty="0">
                <a:solidFill>
                  <a:srgbClr val="FFFF00"/>
                </a:solidFill>
              </a:rPr>
              <a:t>Mock Poll Certificate (Part-I)</a:t>
            </a:r>
            <a:r>
              <a:rPr lang="en-US" dirty="0"/>
              <a:t> as per ECI Ltr.No.51; 13</a:t>
            </a:r>
            <a:r>
              <a:rPr lang="en-US" baseline="30000" dirty="0"/>
              <a:t>th</a:t>
            </a:r>
            <a:r>
              <a:rPr lang="en-US" dirty="0"/>
              <a:t> August,2021. </a:t>
            </a:r>
            <a:endParaRPr lang="en-US" sz="2400" dirty="0" smtClean="0">
              <a:solidFill>
                <a:srgbClr val="FFFF00"/>
              </a:solidFill>
            </a:endParaRPr>
          </a:p>
          <a:p>
            <a:pPr marL="800100" lvl="1" indent="-342900" algn="just">
              <a:buFont typeface="Arial" pitchFamily="34" charset="0"/>
              <a:buChar char="•"/>
            </a:pPr>
            <a:r>
              <a:rPr lang="en-US" sz="2400" dirty="0" smtClean="0">
                <a:solidFill>
                  <a:srgbClr val="FFFF00"/>
                </a:solidFill>
              </a:rPr>
              <a:t>Stamp</a:t>
            </a:r>
            <a:r>
              <a:rPr lang="en-US" sz="2400" dirty="0" smtClean="0">
                <a:solidFill>
                  <a:schemeClr val="tx1"/>
                </a:solidFill>
              </a:rPr>
              <a:t> VVPAT mock slips with stamp ‘MOCK POLL SLIP’.</a:t>
            </a:r>
          </a:p>
          <a:p>
            <a:pPr marL="800100" lvl="1" indent="-342900" algn="just">
              <a:buFont typeface="Arial" pitchFamily="34" charset="0"/>
              <a:buChar char="•"/>
            </a:pPr>
            <a:r>
              <a:rPr lang="en-US" dirty="0" smtClean="0"/>
              <a:t>Insert </a:t>
            </a:r>
            <a:r>
              <a:rPr lang="en-US" sz="2400" dirty="0" smtClean="0">
                <a:solidFill>
                  <a:schemeClr val="tx1"/>
                </a:solidFill>
              </a:rPr>
              <a:t>slips in a Bio-degradable opaque </a:t>
            </a:r>
            <a:r>
              <a:rPr lang="en-US" dirty="0"/>
              <a:t>p</a:t>
            </a:r>
            <a:r>
              <a:rPr lang="en-US" sz="2400" dirty="0" smtClean="0">
                <a:solidFill>
                  <a:schemeClr val="tx1"/>
                </a:solidFill>
              </a:rPr>
              <a:t>lastic pouch / </a:t>
            </a:r>
            <a:r>
              <a:rPr lang="en-US" sz="2400" dirty="0" smtClean="0">
                <a:solidFill>
                  <a:srgbClr val="FFFF00"/>
                </a:solidFill>
              </a:rPr>
              <a:t>black envelope </a:t>
            </a:r>
            <a:r>
              <a:rPr lang="en-US" sz="2400" dirty="0" smtClean="0">
                <a:solidFill>
                  <a:schemeClr val="tx1"/>
                </a:solidFill>
              </a:rPr>
              <a:t>and seal it in </a:t>
            </a:r>
            <a:r>
              <a:rPr lang="en-US" sz="2400" dirty="0" smtClean="0">
                <a:solidFill>
                  <a:srgbClr val="FFFF00"/>
                </a:solidFill>
              </a:rPr>
              <a:t>Plastic</a:t>
            </a:r>
            <a:r>
              <a:rPr lang="en-US" sz="2400" dirty="0" smtClean="0">
                <a:solidFill>
                  <a:schemeClr val="tx1"/>
                </a:solidFill>
              </a:rPr>
              <a:t> Box &amp; </a:t>
            </a:r>
            <a:r>
              <a:rPr lang="en-US" dirty="0" smtClean="0"/>
              <a:t>seal</a:t>
            </a:r>
            <a:r>
              <a:rPr lang="en-US" sz="2400" dirty="0" smtClean="0">
                <a:solidFill>
                  <a:schemeClr val="tx1"/>
                </a:solidFill>
              </a:rPr>
              <a:t> </a:t>
            </a:r>
            <a:r>
              <a:rPr lang="en-US" dirty="0" smtClean="0"/>
              <a:t>it</a:t>
            </a:r>
            <a:r>
              <a:rPr lang="en-US" sz="2400" dirty="0" smtClean="0">
                <a:solidFill>
                  <a:schemeClr val="tx1"/>
                </a:solidFill>
              </a:rPr>
              <a:t> </a:t>
            </a:r>
            <a:r>
              <a:rPr lang="en-US" sz="2400" dirty="0" smtClean="0">
                <a:solidFill>
                  <a:srgbClr val="FFFF00"/>
                </a:solidFill>
              </a:rPr>
              <a:t>with Pink </a:t>
            </a:r>
            <a:r>
              <a:rPr lang="en-US" sz="2400" dirty="0" smtClean="0">
                <a:solidFill>
                  <a:schemeClr val="tx1"/>
                </a:solidFill>
              </a:rPr>
              <a:t>Paper Seal.</a:t>
            </a:r>
          </a:p>
          <a:p>
            <a:pPr marL="800100" lvl="1" indent="-342900" algn="just">
              <a:buFont typeface="Arial" pitchFamily="34" charset="0"/>
              <a:buChar char="•"/>
            </a:pPr>
            <a:r>
              <a:rPr lang="en-US" sz="2400" dirty="0" smtClean="0">
                <a:solidFill>
                  <a:srgbClr val="FFFF00"/>
                </a:solidFill>
              </a:rPr>
              <a:t>Clear </a:t>
            </a:r>
            <a:r>
              <a:rPr lang="en-US" sz="2400" dirty="0" smtClean="0">
                <a:solidFill>
                  <a:schemeClr val="tx1"/>
                </a:solidFill>
              </a:rPr>
              <a:t> mock poll result from CU &amp; </a:t>
            </a:r>
            <a:r>
              <a:rPr lang="en-US" sz="2400" dirty="0" smtClean="0">
                <a:solidFill>
                  <a:srgbClr val="FFFF00"/>
                </a:solidFill>
              </a:rPr>
              <a:t>Switch it OFF</a:t>
            </a:r>
          </a:p>
          <a:p>
            <a:pPr marL="800100" lvl="1" indent="-342900" algn="just">
              <a:buFont typeface="Arial" pitchFamily="34" charset="0"/>
              <a:buChar char="•"/>
            </a:pPr>
            <a:r>
              <a:rPr lang="en-US" dirty="0" smtClean="0"/>
              <a:t>Ask the Polling </a:t>
            </a:r>
            <a:r>
              <a:rPr lang="en-US" dirty="0" smtClean="0">
                <a:solidFill>
                  <a:srgbClr val="FFFF00"/>
                </a:solidFill>
              </a:rPr>
              <a:t>Officers to Sign in the </a:t>
            </a:r>
            <a:r>
              <a:rPr lang="en-US" sz="2400" dirty="0" smtClean="0">
                <a:solidFill>
                  <a:srgbClr val="FFFF00"/>
                </a:solidFill>
              </a:rPr>
              <a:t>Mock Poll Certificate</a:t>
            </a:r>
          </a:p>
          <a:p>
            <a:pPr marL="800100" lvl="1" indent="-342900" algn="just">
              <a:buFont typeface="Arial" pitchFamily="34" charset="0"/>
              <a:buChar char="•"/>
            </a:pPr>
            <a:r>
              <a:rPr lang="en-US" dirty="0" smtClean="0"/>
              <a:t>F</a:t>
            </a:r>
            <a:r>
              <a:rPr lang="en-US" sz="2400" dirty="0" smtClean="0"/>
              <a:t>ix </a:t>
            </a:r>
            <a:r>
              <a:rPr lang="en-US" dirty="0"/>
              <a:t>G</a:t>
            </a:r>
            <a:r>
              <a:rPr lang="en-US" sz="2400" dirty="0" smtClean="0"/>
              <a:t>reen paper seal </a:t>
            </a:r>
            <a:r>
              <a:rPr lang="en-US" sz="2400" dirty="0" smtClean="0">
                <a:solidFill>
                  <a:srgbClr val="FFFF00"/>
                </a:solidFill>
              </a:rPr>
              <a:t>(newly approved – ECI </a:t>
            </a:r>
            <a:r>
              <a:rPr lang="en-US" sz="2400" dirty="0" err="1" smtClean="0">
                <a:solidFill>
                  <a:srgbClr val="FFFF00"/>
                </a:solidFill>
              </a:rPr>
              <a:t>Ltr</a:t>
            </a:r>
            <a:r>
              <a:rPr lang="en-US" sz="2400" dirty="0" smtClean="0">
                <a:solidFill>
                  <a:srgbClr val="FFFF00"/>
                </a:solidFill>
              </a:rPr>
              <a:t>. No.52/Dtd.30 July,2021)</a:t>
            </a:r>
            <a:r>
              <a:rPr lang="en-US" sz="2400" dirty="0" smtClean="0"/>
              <a:t> inside the inner  door  of the Result section</a:t>
            </a:r>
          </a:p>
          <a:p>
            <a:pPr marL="800100" lvl="1" indent="-342900" algn="just">
              <a:buFont typeface="Arial" pitchFamily="34" charset="0"/>
              <a:buChar char="•"/>
            </a:pPr>
            <a:r>
              <a:rPr lang="en-US" sz="2400" dirty="0" smtClean="0"/>
              <a:t>Seal inner  result  section with  </a:t>
            </a:r>
            <a:r>
              <a:rPr lang="en-US" sz="2400" dirty="0" err="1" smtClean="0"/>
              <a:t>Spl</a:t>
            </a:r>
            <a:r>
              <a:rPr lang="en-US" sz="2400" dirty="0" smtClean="0"/>
              <a:t>. Tag.</a:t>
            </a:r>
          </a:p>
          <a:p>
            <a:pPr marL="800100" lvl="1" indent="-342900" algn="just">
              <a:buFont typeface="Arial" pitchFamily="34" charset="0"/>
              <a:buChar char="•"/>
            </a:pPr>
            <a:r>
              <a:rPr lang="en-US" dirty="0" smtClean="0"/>
              <a:t>Seal outer  cover  of Result section with address Tag </a:t>
            </a:r>
          </a:p>
          <a:p>
            <a:pPr marL="800100" lvl="1" indent="-342900" algn="just">
              <a:buFont typeface="Arial" pitchFamily="34" charset="0"/>
              <a:buChar char="•"/>
            </a:pPr>
            <a:r>
              <a:rPr lang="en-US" dirty="0" smtClean="0">
                <a:solidFill>
                  <a:srgbClr val="FFFF00"/>
                </a:solidFill>
              </a:rPr>
              <a:t>Seal the outer door </a:t>
            </a:r>
            <a:r>
              <a:rPr lang="en-US" dirty="0" smtClean="0"/>
              <a:t>of result section of CU with self adhesive </a:t>
            </a:r>
            <a:r>
              <a:rPr lang="en-US" dirty="0" smtClean="0">
                <a:solidFill>
                  <a:srgbClr val="FFFF00"/>
                </a:solidFill>
              </a:rPr>
              <a:t>Green Paper  seal</a:t>
            </a:r>
            <a:r>
              <a:rPr lang="en-US" dirty="0">
                <a:solidFill>
                  <a:srgbClr val="FFFF00"/>
                </a:solidFill>
              </a:rPr>
              <a:t>. </a:t>
            </a:r>
            <a:r>
              <a:rPr lang="en-US" dirty="0"/>
              <a:t>There shall be </a:t>
            </a:r>
            <a:r>
              <a:rPr lang="en-US" dirty="0">
                <a:solidFill>
                  <a:srgbClr val="FF0000"/>
                </a:solidFill>
              </a:rPr>
              <a:t>no use of A B C D </a:t>
            </a:r>
            <a:r>
              <a:rPr lang="en-US" dirty="0" smtClean="0"/>
              <a:t>(Outer Paper Strip</a:t>
            </a:r>
            <a:r>
              <a:rPr lang="en-US" dirty="0"/>
              <a:t>) seal </a:t>
            </a:r>
            <a:r>
              <a:rPr lang="en-US" dirty="0" smtClean="0"/>
              <a:t>anymore ( </a:t>
            </a:r>
            <a:r>
              <a:rPr lang="en-US" dirty="0" err="1" smtClean="0"/>
              <a:t>Ltr</a:t>
            </a:r>
            <a:r>
              <a:rPr lang="en-US" dirty="0" smtClean="0"/>
              <a:t>. No.52/Dtd.20-09-2021 – ECI)</a:t>
            </a:r>
            <a:endParaRPr lang="en-US" sz="2400" dirty="0" smtClean="0"/>
          </a:p>
        </p:txBody>
      </p:sp>
    </p:spTree>
    <p:extLst>
      <p:ext uri="{BB962C8B-B14F-4D97-AF65-F5344CB8AC3E}">
        <p14:creationId xmlns:p14="http://schemas.microsoft.com/office/powerpoint/2010/main" val="746582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609599"/>
          </a:xfrm>
        </p:spPr>
        <p:txBody>
          <a:bodyPr>
            <a:normAutofit fontScale="90000"/>
          </a:bodyPr>
          <a:lstStyle/>
          <a:p>
            <a:pPr algn="ctr"/>
            <a:r>
              <a:rPr lang="en-US" sz="4000" dirty="0" smtClean="0">
                <a:solidFill>
                  <a:srgbClr val="FFFF00"/>
                </a:solidFill>
                <a:latin typeface="+mn-lt"/>
              </a:rPr>
              <a:t/>
            </a:r>
            <a:br>
              <a:rPr lang="en-US" sz="4000" dirty="0" smtClean="0">
                <a:solidFill>
                  <a:srgbClr val="FFFF00"/>
                </a:solidFill>
                <a:latin typeface="+mn-lt"/>
              </a:rPr>
            </a:br>
            <a:r>
              <a:rPr lang="en-US" sz="4000" dirty="0">
                <a:solidFill>
                  <a:srgbClr val="FFFF00"/>
                </a:solidFill>
                <a:latin typeface="+mn-lt"/>
              </a:rPr>
              <a:t/>
            </a:r>
            <a:br>
              <a:rPr lang="en-US" sz="4000" dirty="0">
                <a:solidFill>
                  <a:srgbClr val="FFFF00"/>
                </a:solidFill>
                <a:latin typeface="+mn-lt"/>
              </a:rPr>
            </a:br>
            <a:r>
              <a:rPr lang="en-US" sz="4000" dirty="0" smtClean="0">
                <a:solidFill>
                  <a:srgbClr val="FFFF00"/>
                </a:solidFill>
                <a:latin typeface="+mn-lt"/>
              </a:rPr>
              <a:t>Poll Day Protocols : Mock Poll……</a:t>
            </a:r>
            <a:endParaRPr lang="en-IN" sz="4400" dirty="0">
              <a:solidFill>
                <a:srgbClr val="FFFF00"/>
              </a:solidFill>
              <a:latin typeface="+mn-lt"/>
            </a:endParaRPr>
          </a:p>
        </p:txBody>
      </p:sp>
      <p:sp>
        <p:nvSpPr>
          <p:cNvPr id="3" name="Subtitle 2"/>
          <p:cNvSpPr>
            <a:spLocks noGrp="1"/>
          </p:cNvSpPr>
          <p:nvPr>
            <p:ph type="subTitle" idx="1"/>
          </p:nvPr>
        </p:nvSpPr>
        <p:spPr>
          <a:xfrm>
            <a:off x="152400" y="609600"/>
            <a:ext cx="8839200" cy="6096000"/>
          </a:xfrm>
          <a:solidFill>
            <a:schemeClr val="tx2">
              <a:lumMod val="10000"/>
            </a:schemeClr>
          </a:solidFill>
        </p:spPr>
        <p:txBody>
          <a:bodyPr>
            <a:normAutofit fontScale="47500" lnSpcReduction="20000"/>
          </a:bodyPr>
          <a:lstStyle/>
          <a:p>
            <a:pPr algn="just"/>
            <a:endParaRPr lang="en-US" sz="2800" b="1" dirty="0" smtClean="0">
              <a:solidFill>
                <a:srgbClr val="FFC000"/>
              </a:solidFill>
            </a:endParaRPr>
          </a:p>
          <a:p>
            <a:pPr lvl="1" algn="just"/>
            <a:r>
              <a:rPr lang="en-US" sz="4400" dirty="0" smtClean="0">
                <a:solidFill>
                  <a:srgbClr val="FFFF00"/>
                </a:solidFill>
              </a:rPr>
              <a:t>Procedure of Sealing of the outer door of result section of CU with self adhesive Green Paper  seal :</a:t>
            </a:r>
          </a:p>
          <a:p>
            <a:pPr lvl="1" algn="just"/>
            <a:r>
              <a:rPr lang="en-US" sz="4400" dirty="0">
                <a:solidFill>
                  <a:srgbClr val="FFFF00"/>
                </a:solidFill>
              </a:rPr>
              <a:t>	</a:t>
            </a:r>
            <a:r>
              <a:rPr lang="en-US" sz="4400" dirty="0" smtClean="0"/>
              <a:t>- The New Green Paper Seal has a white side, which has two </a:t>
            </a:r>
            <a:r>
              <a:rPr lang="en-US" sz="4400" dirty="0" err="1" smtClean="0"/>
              <a:t>colour</a:t>
            </a:r>
            <a:r>
              <a:rPr lang="en-US" sz="4400" dirty="0" smtClean="0"/>
              <a:t> 	 marks – </a:t>
            </a:r>
            <a:r>
              <a:rPr lang="en-US" sz="4400" dirty="0" smtClean="0">
                <a:solidFill>
                  <a:srgbClr val="FF0000"/>
                </a:solidFill>
              </a:rPr>
              <a:t>Red</a:t>
            </a:r>
            <a:r>
              <a:rPr lang="en-US" sz="4400" dirty="0" smtClean="0"/>
              <a:t> and </a:t>
            </a:r>
            <a:r>
              <a:rPr lang="en-US" sz="4400" dirty="0" smtClean="0">
                <a:solidFill>
                  <a:srgbClr val="00B050"/>
                </a:solidFill>
              </a:rPr>
              <a:t>Green</a:t>
            </a:r>
            <a:r>
              <a:rPr lang="en-US" sz="4400" dirty="0" smtClean="0"/>
              <a:t> </a:t>
            </a:r>
          </a:p>
          <a:p>
            <a:pPr lvl="1" algn="just"/>
            <a:r>
              <a:rPr lang="en-US" sz="4400" dirty="0"/>
              <a:t>	</a:t>
            </a:r>
            <a:r>
              <a:rPr lang="en-US" sz="4400" dirty="0" smtClean="0"/>
              <a:t>- Insert the seal into the Inner door of the Result Section in such a 	   way that Green </a:t>
            </a:r>
            <a:r>
              <a:rPr lang="en-US" sz="4400" dirty="0" err="1" smtClean="0"/>
              <a:t>colour</a:t>
            </a:r>
            <a:r>
              <a:rPr lang="en-US" sz="4400" dirty="0" smtClean="0"/>
              <a:t> remains visible on top of Result button   	   &amp; Red </a:t>
            </a:r>
            <a:r>
              <a:rPr lang="en-US" sz="4400" dirty="0" err="1" smtClean="0"/>
              <a:t>colour</a:t>
            </a:r>
            <a:r>
              <a:rPr lang="en-US" sz="4400" dirty="0" smtClean="0"/>
              <a:t> remains 	  visible on top of Print button of CU</a:t>
            </a:r>
          </a:p>
          <a:p>
            <a:pPr lvl="1" algn="just"/>
            <a:r>
              <a:rPr lang="en-US" sz="4400" dirty="0"/>
              <a:t>	</a:t>
            </a:r>
            <a:r>
              <a:rPr lang="en-US" sz="4400" dirty="0" smtClean="0"/>
              <a:t>- After closing Outer Door, the loose ends of Green Paper  Seal 	with 	self adhesive </a:t>
            </a:r>
            <a:r>
              <a:rPr lang="en-US" sz="4400" dirty="0" smtClean="0">
                <a:solidFill>
                  <a:srgbClr val="FFFF00"/>
                </a:solidFill>
              </a:rPr>
              <a:t>A and B remains protruded </a:t>
            </a:r>
            <a:r>
              <a:rPr lang="en-US" sz="4400" dirty="0" smtClean="0"/>
              <a:t>towards Up &amp; 	Down</a:t>
            </a:r>
          </a:p>
          <a:p>
            <a:pPr lvl="1" algn="just"/>
            <a:r>
              <a:rPr lang="en-US" sz="4400" dirty="0"/>
              <a:t>	</a:t>
            </a:r>
            <a:r>
              <a:rPr lang="en-US" sz="4400" dirty="0" smtClean="0"/>
              <a:t>- Remove Wax paper from A, and paste it over the outer door</a:t>
            </a:r>
          </a:p>
          <a:p>
            <a:pPr lvl="1" algn="just"/>
            <a:r>
              <a:rPr lang="en-US" sz="4400" dirty="0"/>
              <a:t>	</a:t>
            </a:r>
            <a:r>
              <a:rPr lang="en-US" sz="4400" dirty="0" smtClean="0"/>
              <a:t>- </a:t>
            </a:r>
            <a:r>
              <a:rPr lang="en-US" sz="4400" dirty="0"/>
              <a:t>Remove Wax paper from </a:t>
            </a:r>
            <a:r>
              <a:rPr lang="en-US" sz="4400" dirty="0" smtClean="0"/>
              <a:t>B, </a:t>
            </a:r>
            <a:r>
              <a:rPr lang="en-US" sz="4400" dirty="0"/>
              <a:t>and paste it over the outer </a:t>
            </a:r>
            <a:r>
              <a:rPr lang="en-US" sz="4400" dirty="0" smtClean="0"/>
              <a:t>door (on top 	   of the underlying A.</a:t>
            </a:r>
            <a:endParaRPr lang="en-US" sz="4400" dirty="0" smtClean="0">
              <a:solidFill>
                <a:srgbClr val="FFFF00"/>
              </a:solidFill>
            </a:endParaRPr>
          </a:p>
          <a:p>
            <a:pPr marL="800100" lvl="1" indent="-342900" algn="just">
              <a:buFont typeface="Arial" pitchFamily="34" charset="0"/>
              <a:buChar char="•"/>
            </a:pPr>
            <a:r>
              <a:rPr lang="en-US" sz="4400" dirty="0" smtClean="0">
                <a:solidFill>
                  <a:srgbClr val="FFFF00"/>
                </a:solidFill>
              </a:rPr>
              <a:t>Seal the VVPAT drop box</a:t>
            </a:r>
            <a:r>
              <a:rPr lang="en-US" sz="4400" dirty="0" smtClean="0">
                <a:solidFill>
                  <a:srgbClr val="FFFF00"/>
                </a:solidFill>
              </a:rPr>
              <a:t>.</a:t>
            </a:r>
          </a:p>
          <a:p>
            <a:pPr lvl="1" algn="just"/>
            <a:endParaRPr lang="en-US" sz="4400" dirty="0" smtClean="0">
              <a:solidFill>
                <a:srgbClr val="FFFF00"/>
              </a:solidFill>
            </a:endParaRPr>
          </a:p>
          <a:p>
            <a:pPr marL="800100" lvl="1" indent="-342900" algn="just">
              <a:buFont typeface="Arial" pitchFamily="34" charset="0"/>
              <a:buChar char="•"/>
            </a:pPr>
            <a:r>
              <a:rPr lang="en-US" sz="4400" dirty="0" smtClean="0">
                <a:solidFill>
                  <a:srgbClr val="FFFF00"/>
                </a:solidFill>
              </a:rPr>
              <a:t>Replacement Protocol – </a:t>
            </a:r>
            <a:r>
              <a:rPr lang="en-US" sz="4400" dirty="0" smtClean="0"/>
              <a:t>In case of any of the units-BU / CU /VVPAT goes out of order, Replace the corresponding Unit Only.</a:t>
            </a:r>
            <a:r>
              <a:rPr lang="en-US" sz="4400" dirty="0"/>
              <a:t> </a:t>
            </a:r>
            <a:r>
              <a:rPr lang="en-US" sz="4400" dirty="0" smtClean="0"/>
              <a:t>( Inform the unique IDs to Sector Officer for updating in E.M.S.)</a:t>
            </a:r>
          </a:p>
          <a:p>
            <a:pPr marL="800100" lvl="1" indent="-342900" algn="just">
              <a:buFont typeface="Arial" pitchFamily="34" charset="0"/>
              <a:buChar char="•"/>
            </a:pPr>
            <a:r>
              <a:rPr lang="en-US" sz="4400" dirty="0" smtClean="0">
                <a:solidFill>
                  <a:srgbClr val="FFFF00"/>
                </a:solidFill>
              </a:rPr>
              <a:t>Sector </a:t>
            </a:r>
            <a:r>
              <a:rPr lang="en-US" sz="4400" dirty="0">
                <a:solidFill>
                  <a:srgbClr val="FFFF00"/>
                </a:solidFill>
              </a:rPr>
              <a:t>Officer to collect report from Pr. O. in </a:t>
            </a:r>
            <a:r>
              <a:rPr lang="en-US" sz="4400" dirty="0" smtClean="0">
                <a:solidFill>
                  <a:srgbClr val="FFFF00"/>
                </a:solidFill>
              </a:rPr>
              <a:t>Part-IV</a:t>
            </a:r>
            <a:r>
              <a:rPr lang="en-US" sz="4400" dirty="0">
                <a:solidFill>
                  <a:srgbClr val="FFFF00"/>
                </a:solidFill>
              </a:rPr>
              <a:t>, </a:t>
            </a:r>
            <a:r>
              <a:rPr lang="en-US" sz="4400" dirty="0"/>
              <a:t>ECI </a:t>
            </a:r>
            <a:r>
              <a:rPr lang="en-US" sz="4400" dirty="0" err="1"/>
              <a:t>Ltr</a:t>
            </a:r>
            <a:r>
              <a:rPr lang="en-US" sz="4400" dirty="0"/>
              <a:t>. No. 51/ 13</a:t>
            </a:r>
            <a:r>
              <a:rPr lang="en-US" sz="4400" baseline="30000" dirty="0"/>
              <a:t>th</a:t>
            </a:r>
            <a:r>
              <a:rPr lang="en-US" sz="4400" dirty="0"/>
              <a:t> August, 2021 on details of EVM(s) replaced during Poll,  and hand over to Returning Officer</a:t>
            </a:r>
            <a:r>
              <a:rPr lang="en-US" sz="4400" dirty="0" smtClean="0"/>
              <a:t>.</a:t>
            </a:r>
            <a:endParaRPr lang="en-US" sz="4400" dirty="0"/>
          </a:p>
          <a:p>
            <a:pPr marL="800100" lvl="1" indent="-342900" algn="just">
              <a:buFont typeface="Arial" pitchFamily="34" charset="0"/>
              <a:buChar char="•"/>
            </a:pPr>
            <a:endParaRPr lang="en-US" sz="2400" dirty="0" smtClean="0">
              <a:solidFill>
                <a:srgbClr val="FFC000"/>
              </a:solidFill>
            </a:endParaRPr>
          </a:p>
        </p:txBody>
      </p:sp>
    </p:spTree>
    <p:extLst>
      <p:ext uri="{BB962C8B-B14F-4D97-AF65-F5344CB8AC3E}">
        <p14:creationId xmlns:p14="http://schemas.microsoft.com/office/powerpoint/2010/main" val="2377352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39200" cy="609599"/>
          </a:xfrm>
        </p:spPr>
        <p:txBody>
          <a:bodyPr>
            <a:noAutofit/>
          </a:bodyPr>
          <a:lstStyle/>
          <a:p>
            <a:pPr algn="ctr"/>
            <a:r>
              <a:rPr lang="en-US" sz="2800" dirty="0" smtClean="0">
                <a:solidFill>
                  <a:srgbClr val="FFFF00"/>
                </a:solidFill>
                <a:latin typeface="Arial Rounded MT Bold" pitchFamily="34" charset="0"/>
              </a:rPr>
              <a:t>Procedure to Seal with Modified Green Paper Seal</a:t>
            </a:r>
            <a:endParaRPr lang="en-IN" sz="2800" dirty="0">
              <a:solidFill>
                <a:srgbClr val="FFFF00"/>
              </a:solidFill>
              <a:latin typeface="Arial Rounded MT Bold" pitchFamily="34" charset="0"/>
            </a:endParaRPr>
          </a:p>
        </p:txBody>
      </p:sp>
      <p:sp>
        <p:nvSpPr>
          <p:cNvPr id="3" name="Subtitle 2"/>
          <p:cNvSpPr>
            <a:spLocks noGrp="1"/>
          </p:cNvSpPr>
          <p:nvPr>
            <p:ph type="subTitle" idx="1"/>
          </p:nvPr>
        </p:nvSpPr>
        <p:spPr>
          <a:xfrm>
            <a:off x="304800" y="609600"/>
            <a:ext cx="8686800" cy="6096000"/>
          </a:xfrm>
          <a:solidFill>
            <a:schemeClr val="tx2">
              <a:lumMod val="10000"/>
            </a:schemeClr>
          </a:solidFill>
        </p:spPr>
        <p:txBody>
          <a:bodyPr>
            <a:normAutofit fontScale="77500" lnSpcReduction="20000"/>
          </a:bodyPr>
          <a:lstStyle/>
          <a:p>
            <a:pPr marL="457200" indent="-457200" algn="just">
              <a:buFont typeface="Wingdings" pitchFamily="2" charset="2"/>
              <a:buChar char="q"/>
            </a:pPr>
            <a:r>
              <a:rPr lang="en-US" sz="2800" b="1" dirty="0" smtClean="0">
                <a:solidFill>
                  <a:srgbClr val="FFC000"/>
                </a:solidFill>
              </a:rPr>
              <a:t>MOCK POLL :</a:t>
            </a:r>
          </a:p>
          <a:p>
            <a:pPr algn="just"/>
            <a:endParaRPr lang="en-US" sz="2800" b="1" dirty="0" smtClean="0">
              <a:solidFill>
                <a:srgbClr val="FFC000"/>
              </a:solidFill>
            </a:endParaRPr>
          </a:p>
          <a:p>
            <a:pPr lvl="1" algn="just"/>
            <a:r>
              <a:rPr lang="en-US" dirty="0" smtClean="0">
                <a:solidFill>
                  <a:srgbClr val="FFFF00"/>
                </a:solidFill>
              </a:rPr>
              <a:t>Procedure of Sealing of the outer door of result section of CU with self adhesive Green Paper  seal :</a:t>
            </a:r>
          </a:p>
          <a:p>
            <a:pPr lvl="1" algn="just"/>
            <a:r>
              <a:rPr lang="en-US" dirty="0">
                <a:solidFill>
                  <a:srgbClr val="FFFF00"/>
                </a:solidFill>
              </a:rPr>
              <a:t>	</a:t>
            </a:r>
            <a:r>
              <a:rPr lang="en-US" dirty="0" smtClean="0"/>
              <a:t>- The New Green Paper Seal has a white side, which has two </a:t>
            </a:r>
            <a:r>
              <a:rPr lang="en-US" dirty="0" err="1" smtClean="0"/>
              <a:t>colour</a:t>
            </a:r>
            <a:r>
              <a:rPr lang="en-US" dirty="0" smtClean="0"/>
              <a:t> 	 	marks – Red and Green </a:t>
            </a:r>
          </a:p>
          <a:p>
            <a:pPr lvl="1" algn="just"/>
            <a:r>
              <a:rPr lang="en-US" sz="2400" dirty="0"/>
              <a:t>	</a:t>
            </a:r>
            <a:r>
              <a:rPr lang="en-US" sz="2400" dirty="0" smtClean="0"/>
              <a:t>- Insert the seal into the Inner door of the Result Section in such a 	way 	that – Green </a:t>
            </a:r>
            <a:r>
              <a:rPr lang="en-US" sz="2400" dirty="0" err="1" smtClean="0"/>
              <a:t>colour</a:t>
            </a:r>
            <a:r>
              <a:rPr lang="en-US" sz="2400" dirty="0" smtClean="0"/>
              <a:t> remains visible on top of Result button &amp; 	Red 	</a:t>
            </a:r>
            <a:r>
              <a:rPr lang="en-US" sz="2400" dirty="0" err="1" smtClean="0"/>
              <a:t>colour</a:t>
            </a:r>
            <a:r>
              <a:rPr lang="en-US" sz="2400" dirty="0" smtClean="0"/>
              <a:t> remains visible on top of Print button of CU</a:t>
            </a:r>
          </a:p>
          <a:p>
            <a:pPr lvl="1" algn="just"/>
            <a:r>
              <a:rPr lang="en-US" dirty="0"/>
              <a:t>	</a:t>
            </a:r>
            <a:r>
              <a:rPr lang="en-US" dirty="0" smtClean="0"/>
              <a:t>- After closing of Outer Door, the loose ends of the Green Paper 	Seal 	with self adhesive A and B remains protruded towards Up &amp; 	Down</a:t>
            </a:r>
          </a:p>
          <a:p>
            <a:pPr lvl="1" algn="just"/>
            <a:r>
              <a:rPr lang="en-US" dirty="0"/>
              <a:t>	</a:t>
            </a:r>
            <a:r>
              <a:rPr lang="en-US" dirty="0" smtClean="0"/>
              <a:t>- Remove Wax paper from A, and paste it over the outer door</a:t>
            </a:r>
          </a:p>
          <a:p>
            <a:pPr lvl="1" algn="just"/>
            <a:r>
              <a:rPr lang="en-US" dirty="0"/>
              <a:t>	</a:t>
            </a:r>
            <a:r>
              <a:rPr lang="en-US" dirty="0" smtClean="0"/>
              <a:t>- </a:t>
            </a:r>
            <a:r>
              <a:rPr lang="en-US" dirty="0"/>
              <a:t>Remove Wax paper from </a:t>
            </a:r>
            <a:r>
              <a:rPr lang="en-US" dirty="0" smtClean="0"/>
              <a:t>B, </a:t>
            </a:r>
            <a:r>
              <a:rPr lang="en-US" dirty="0"/>
              <a:t>and paste it over the outer </a:t>
            </a:r>
            <a:r>
              <a:rPr lang="en-US" dirty="0" smtClean="0"/>
              <a:t>door (on 	top 	of the underlying A.</a:t>
            </a:r>
            <a:endParaRPr lang="en-US" sz="2400" dirty="0" smtClean="0">
              <a:solidFill>
                <a:srgbClr val="FFFF00"/>
              </a:solidFill>
            </a:endParaRPr>
          </a:p>
          <a:p>
            <a:pPr marL="800100" lvl="1" indent="-342900" algn="just">
              <a:buFont typeface="Arial" pitchFamily="34" charset="0"/>
              <a:buChar char="•"/>
            </a:pPr>
            <a:r>
              <a:rPr lang="en-US" sz="2400" dirty="0" smtClean="0">
                <a:solidFill>
                  <a:srgbClr val="FFFF00"/>
                </a:solidFill>
              </a:rPr>
              <a:t>Seal the VVPAT drop box.</a:t>
            </a:r>
          </a:p>
          <a:p>
            <a:pPr marL="800100" lvl="1" indent="-342900" algn="just">
              <a:buFont typeface="Arial" pitchFamily="34" charset="0"/>
              <a:buChar char="•"/>
            </a:pPr>
            <a:r>
              <a:rPr lang="en-US" dirty="0" smtClean="0">
                <a:solidFill>
                  <a:srgbClr val="FFFF00"/>
                </a:solidFill>
              </a:rPr>
              <a:t>Replacement Protocol – </a:t>
            </a:r>
            <a:r>
              <a:rPr lang="en-US" dirty="0" smtClean="0"/>
              <a:t>In case of any of the units-BU / CU /VVPAT goes out of order, Replace the corresponding Unit Only.</a:t>
            </a:r>
            <a:r>
              <a:rPr lang="en-US" dirty="0"/>
              <a:t> </a:t>
            </a:r>
            <a:r>
              <a:rPr lang="en-US" dirty="0" smtClean="0"/>
              <a:t>( Inform the unique IDs to Sector Officer for updating in E.M.S.)</a:t>
            </a:r>
          </a:p>
          <a:p>
            <a:pPr marL="800100" lvl="1" indent="-342900" algn="just">
              <a:buFont typeface="Arial" pitchFamily="34" charset="0"/>
              <a:buChar char="•"/>
            </a:pPr>
            <a:r>
              <a:rPr lang="en-US" dirty="0" smtClean="0">
                <a:solidFill>
                  <a:srgbClr val="FFFF00"/>
                </a:solidFill>
              </a:rPr>
              <a:t>Sector </a:t>
            </a:r>
            <a:r>
              <a:rPr lang="en-US" dirty="0">
                <a:solidFill>
                  <a:srgbClr val="FFFF00"/>
                </a:solidFill>
              </a:rPr>
              <a:t>Officer to collect report from Pr. O. in </a:t>
            </a:r>
            <a:r>
              <a:rPr lang="en-US" dirty="0" smtClean="0">
                <a:solidFill>
                  <a:srgbClr val="FFFF00"/>
                </a:solidFill>
              </a:rPr>
              <a:t>Part-IV</a:t>
            </a:r>
            <a:r>
              <a:rPr lang="en-US" dirty="0">
                <a:solidFill>
                  <a:srgbClr val="FFFF00"/>
                </a:solidFill>
              </a:rPr>
              <a:t>, </a:t>
            </a:r>
            <a:r>
              <a:rPr lang="en-US" dirty="0"/>
              <a:t>ECI </a:t>
            </a:r>
            <a:r>
              <a:rPr lang="en-US" dirty="0" err="1"/>
              <a:t>Ltr</a:t>
            </a:r>
            <a:r>
              <a:rPr lang="en-US" dirty="0"/>
              <a:t>. No. 51/ 13</a:t>
            </a:r>
            <a:r>
              <a:rPr lang="en-US" baseline="30000" dirty="0"/>
              <a:t>th</a:t>
            </a:r>
            <a:r>
              <a:rPr lang="en-US" dirty="0"/>
              <a:t> August, 2021 on details of EVM(s) replaced during Poll,  and hand over to Returning Officer</a:t>
            </a:r>
            <a:r>
              <a:rPr lang="en-US" dirty="0" smtClean="0"/>
              <a:t>.</a:t>
            </a:r>
            <a:endParaRPr lang="en-US" dirty="0"/>
          </a:p>
          <a:p>
            <a:pPr marL="800100" lvl="1" indent="-342900" algn="just">
              <a:buFont typeface="Arial" pitchFamily="34" charset="0"/>
              <a:buChar char="•"/>
            </a:pPr>
            <a:endParaRPr lang="en-US" sz="2400" dirty="0" smtClean="0">
              <a:solidFill>
                <a:srgbClr val="FFC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1"/>
            <a:ext cx="88392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202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normAutofit fontScale="90000"/>
          </a:bodyPr>
          <a:lstStyle/>
          <a:p>
            <a:pPr algn="ctr"/>
            <a:r>
              <a:rPr lang="en-US" sz="4800" b="1" dirty="0">
                <a:solidFill>
                  <a:srgbClr val="7030A0"/>
                </a:solidFill>
                <a:latin typeface="+mn-lt"/>
              </a:rPr>
              <a:t>Case Study</a:t>
            </a:r>
            <a:endParaRPr lang="en-IN" b="1" dirty="0">
              <a:solidFill>
                <a:srgbClr val="7030A0"/>
              </a:solidFill>
              <a:latin typeface="+mn-lt"/>
            </a:endParaRPr>
          </a:p>
        </p:txBody>
      </p:sp>
      <p:sp>
        <p:nvSpPr>
          <p:cNvPr id="5" name="Content Placeholder 4"/>
          <p:cNvSpPr>
            <a:spLocks noGrp="1"/>
          </p:cNvSpPr>
          <p:nvPr>
            <p:ph idx="1"/>
          </p:nvPr>
        </p:nvSpPr>
        <p:spPr>
          <a:xfrm>
            <a:off x="457200" y="1295400"/>
            <a:ext cx="8229600" cy="5029200"/>
          </a:xfrm>
          <a:solidFill>
            <a:schemeClr val="bg2"/>
          </a:solidFill>
        </p:spPr>
        <p:txBody>
          <a:bodyPr>
            <a:normAutofit/>
          </a:bodyPr>
          <a:lstStyle/>
          <a:p>
            <a:pPr marL="0" lvl="1" indent="0" algn="just">
              <a:buClr>
                <a:schemeClr val="accent3"/>
              </a:buClr>
              <a:buSzPct val="95000"/>
              <a:buNone/>
            </a:pPr>
            <a:endParaRPr lang="en-US" dirty="0" smtClean="0"/>
          </a:p>
          <a:p>
            <a:pPr marL="457200" lvl="1" indent="-457200" algn="just">
              <a:buClr>
                <a:schemeClr val="accent3"/>
              </a:buClr>
              <a:buSzPct val="95000"/>
              <a:buFont typeface="+mj-lt"/>
              <a:buAutoNum type="arabicPeriod"/>
            </a:pPr>
            <a:r>
              <a:rPr lang="en-US" dirty="0" smtClean="0"/>
              <a:t>VVPAT </a:t>
            </a:r>
            <a:r>
              <a:rPr lang="en-US" dirty="0"/>
              <a:t>Machine during the Mock Poll found showing Error. Sector Officer contacted ARO in charge of Commissioning. The later verified &amp; confirmed that  1000 voting was cast during Mock Poll on the same VVPAT and it was working perfectly </a:t>
            </a:r>
            <a:r>
              <a:rPr lang="en-US" dirty="0" smtClean="0"/>
              <a:t>!!!</a:t>
            </a:r>
          </a:p>
          <a:p>
            <a:pPr marL="457200" lvl="1" indent="-457200" algn="just">
              <a:buClr>
                <a:schemeClr val="accent3"/>
              </a:buClr>
              <a:buSzPct val="95000"/>
              <a:buFont typeface="+mj-lt"/>
              <a:buAutoNum type="arabicPeriod"/>
            </a:pPr>
            <a:endParaRPr lang="en-US" dirty="0"/>
          </a:p>
          <a:p>
            <a:pPr marL="457200" lvl="1" indent="-457200" algn="just">
              <a:buClr>
                <a:schemeClr val="accent3"/>
              </a:buClr>
              <a:buSzPct val="95000"/>
              <a:buFont typeface="+mj-lt"/>
              <a:buAutoNum type="arabicPeriod"/>
            </a:pPr>
            <a:r>
              <a:rPr lang="en-US" dirty="0" smtClean="0"/>
              <a:t>On </a:t>
            </a:r>
            <a:r>
              <a:rPr lang="en-US" dirty="0"/>
              <a:t>the Day of </a:t>
            </a:r>
            <a:r>
              <a:rPr lang="en-US" dirty="0" smtClean="0"/>
              <a:t>Poll, </a:t>
            </a:r>
            <a:r>
              <a:rPr lang="en-US" dirty="0"/>
              <a:t>during Mock </a:t>
            </a:r>
            <a:r>
              <a:rPr lang="en-US" dirty="0" smtClean="0"/>
              <a:t>Poll </a:t>
            </a:r>
            <a:r>
              <a:rPr lang="en-US" dirty="0"/>
              <a:t>at 6.30 a.m. two </a:t>
            </a:r>
            <a:r>
              <a:rPr lang="en-US" dirty="0" smtClean="0"/>
              <a:t> complains were received </a:t>
            </a:r>
            <a:r>
              <a:rPr lang="en-US" dirty="0"/>
              <a:t>from two different Sector Officers </a:t>
            </a:r>
            <a:r>
              <a:rPr lang="en-US" dirty="0" smtClean="0"/>
              <a:t>that </a:t>
            </a:r>
            <a:r>
              <a:rPr lang="en-US" dirty="0"/>
              <a:t>VVPAT Machines are printing wrong Paper slips. </a:t>
            </a:r>
            <a:r>
              <a:rPr lang="en-US" dirty="0" smtClean="0"/>
              <a:t>That </a:t>
            </a:r>
            <a:r>
              <a:rPr lang="en-US" dirty="0"/>
              <a:t>is printing is not reciprocal to the buttons </a:t>
            </a:r>
            <a:r>
              <a:rPr lang="en-US" dirty="0" smtClean="0"/>
              <a:t>pressed </a:t>
            </a:r>
            <a:r>
              <a:rPr lang="en-US" dirty="0"/>
              <a:t>in the Ballot Units.</a:t>
            </a:r>
          </a:p>
          <a:p>
            <a:pPr marL="274320" lvl="1" indent="-274320" algn="just">
              <a:buClr>
                <a:schemeClr val="accent3"/>
              </a:buClr>
              <a:buSzPct val="95000"/>
            </a:pPr>
            <a:endParaRPr lang="en-US" dirty="0"/>
          </a:p>
          <a:p>
            <a:endParaRPr lang="en-IN" dirty="0"/>
          </a:p>
        </p:txBody>
      </p:sp>
    </p:spTree>
    <p:extLst>
      <p:ext uri="{BB962C8B-B14F-4D97-AF65-F5344CB8AC3E}">
        <p14:creationId xmlns:p14="http://schemas.microsoft.com/office/powerpoint/2010/main" val="3019132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pPr algn="ctr"/>
            <a:r>
              <a:rPr lang="en-US" dirty="0">
                <a:solidFill>
                  <a:srgbClr val="FFFF00"/>
                </a:solidFill>
                <a:latin typeface="+mn-lt"/>
              </a:rPr>
              <a:t>Poll Day Protocols</a:t>
            </a:r>
            <a:endParaRPr lang="en-IN" dirty="0">
              <a:latin typeface="+mn-lt"/>
            </a:endParaRPr>
          </a:p>
        </p:txBody>
      </p:sp>
      <p:sp>
        <p:nvSpPr>
          <p:cNvPr id="3" name="Subtitle 2"/>
          <p:cNvSpPr>
            <a:spLocks noGrp="1"/>
          </p:cNvSpPr>
          <p:nvPr>
            <p:ph type="subTitle" idx="1"/>
          </p:nvPr>
        </p:nvSpPr>
        <p:spPr>
          <a:xfrm>
            <a:off x="228600" y="685800"/>
            <a:ext cx="8686800" cy="6096000"/>
          </a:xfrm>
          <a:solidFill>
            <a:schemeClr val="accent1">
              <a:lumMod val="50000"/>
            </a:schemeClr>
          </a:solidFill>
        </p:spPr>
        <p:txBody>
          <a:bodyPr>
            <a:normAutofit fontScale="92500" lnSpcReduction="20000"/>
          </a:bodyPr>
          <a:lstStyle/>
          <a:p>
            <a:pPr algn="just"/>
            <a:r>
              <a:rPr lang="en-US" sz="2800" b="1" dirty="0" smtClean="0">
                <a:solidFill>
                  <a:srgbClr val="FFC000"/>
                </a:solidFill>
              </a:rPr>
              <a:t>Start of actual poll on schedule time</a:t>
            </a:r>
          </a:p>
          <a:p>
            <a:pPr algn="just"/>
            <a:endParaRPr lang="en-US" sz="2800" b="1" dirty="0" smtClean="0">
              <a:solidFill>
                <a:srgbClr val="FFC000"/>
              </a:solidFill>
            </a:endParaRPr>
          </a:p>
          <a:p>
            <a:pPr marR="45720" lvl="1" indent="-457200" algn="just">
              <a:buClr>
                <a:schemeClr val="accent3"/>
              </a:buClr>
              <a:buSzPct val="95000"/>
              <a:buFont typeface="Wingdings" pitchFamily="2" charset="2"/>
              <a:buChar char="q"/>
            </a:pPr>
            <a:r>
              <a:rPr lang="en-US" dirty="0">
                <a:solidFill>
                  <a:srgbClr val="FFFF00"/>
                </a:solidFill>
              </a:rPr>
              <a:t>Presiding Officer to refer Brochure </a:t>
            </a:r>
            <a:r>
              <a:rPr lang="en-US" dirty="0" smtClean="0">
                <a:solidFill>
                  <a:srgbClr val="FFFF00"/>
                </a:solidFill>
              </a:rPr>
              <a:t>on handling EVMs during Poll and Closure of Poll from </a:t>
            </a:r>
            <a:r>
              <a:rPr lang="en-US" dirty="0">
                <a:solidFill>
                  <a:srgbClr val="FFFF00"/>
                </a:solidFill>
              </a:rPr>
              <a:t>Manual of EVM &amp; VVPAT-August,2020 ( Pg-119</a:t>
            </a:r>
            <a:r>
              <a:rPr lang="en-US" dirty="0" smtClean="0">
                <a:solidFill>
                  <a:srgbClr val="FFFF00"/>
                </a:solidFill>
              </a:rPr>
              <a:t>)</a:t>
            </a:r>
            <a:endParaRPr lang="en-US" sz="2800" b="1" dirty="0" smtClean="0">
              <a:solidFill>
                <a:srgbClr val="FFC000"/>
              </a:solidFill>
            </a:endParaRPr>
          </a:p>
          <a:p>
            <a:pPr marL="914400" lvl="1" indent="-457200" algn="just">
              <a:buFont typeface="Courier New" pitchFamily="49" charset="0"/>
              <a:buChar char="o"/>
            </a:pPr>
            <a:r>
              <a:rPr lang="en-US" sz="2400" dirty="0" smtClean="0">
                <a:solidFill>
                  <a:srgbClr val="FFFF00"/>
                </a:solidFill>
              </a:rPr>
              <a:t>Before the first voter signs in Register of Voter </a:t>
            </a:r>
            <a:r>
              <a:rPr lang="en-US" sz="2400" dirty="0" smtClean="0"/>
              <a:t>in Form-17A, PO-1 shall check with </a:t>
            </a:r>
            <a:r>
              <a:rPr lang="en-US" sz="2400" dirty="0" err="1" smtClean="0"/>
              <a:t>Pr.O</a:t>
            </a:r>
            <a:r>
              <a:rPr lang="en-US" sz="2400" dirty="0" smtClean="0"/>
              <a:t>. and record in INK in Form-17A that </a:t>
            </a:r>
            <a:r>
              <a:rPr lang="en-US" sz="2400" dirty="0" smtClean="0">
                <a:solidFill>
                  <a:srgbClr val="FF0000"/>
                </a:solidFill>
              </a:rPr>
              <a:t>“Total in CU checked and found to be Zero”</a:t>
            </a:r>
          </a:p>
          <a:p>
            <a:pPr marL="914400" lvl="1" indent="-457200" algn="just"/>
            <a:r>
              <a:rPr lang="en-US" sz="2400" b="1" dirty="0" smtClean="0">
                <a:solidFill>
                  <a:srgbClr val="FFC000"/>
                </a:solidFill>
              </a:rPr>
              <a:t>Responsibility of Presiding Officer  during Poll</a:t>
            </a:r>
          </a:p>
          <a:p>
            <a:pPr marL="914400" lvl="1" indent="-457200" algn="just">
              <a:buFont typeface="Courier New" pitchFamily="49" charset="0"/>
              <a:buChar char="o"/>
            </a:pPr>
            <a:r>
              <a:rPr lang="en-US" dirty="0" smtClean="0"/>
              <a:t>Keep ready a </a:t>
            </a:r>
            <a:r>
              <a:rPr lang="en-US" dirty="0" smtClean="0">
                <a:solidFill>
                  <a:srgbClr val="FFFF00"/>
                </a:solidFill>
              </a:rPr>
              <a:t>Dummy Ballot </a:t>
            </a:r>
            <a:r>
              <a:rPr lang="en-US" dirty="0" smtClean="0"/>
              <a:t>( having dummy names/dummy symbols) unit for  demonstrating people needing assistance</a:t>
            </a:r>
          </a:p>
          <a:p>
            <a:pPr marL="914400" lvl="1" indent="-457200" algn="just">
              <a:buFont typeface="Courier New" pitchFamily="49" charset="0"/>
              <a:buChar char="o"/>
            </a:pPr>
            <a:r>
              <a:rPr lang="en-US" dirty="0" smtClean="0"/>
              <a:t>Also to keep ready a </a:t>
            </a:r>
            <a:r>
              <a:rPr lang="en-US" dirty="0" smtClean="0">
                <a:solidFill>
                  <a:srgbClr val="FFFF00"/>
                </a:solidFill>
              </a:rPr>
              <a:t>Dummy Braille Ballot </a:t>
            </a:r>
            <a:r>
              <a:rPr lang="en-US" dirty="0" smtClean="0"/>
              <a:t>for visually challenged voters</a:t>
            </a:r>
          </a:p>
          <a:p>
            <a:pPr marL="914400" lvl="1" indent="-457200" algn="just">
              <a:buFont typeface="Courier New" pitchFamily="49" charset="0"/>
              <a:buChar char="o"/>
            </a:pPr>
            <a:r>
              <a:rPr lang="en-US" sz="2400" dirty="0" smtClean="0">
                <a:solidFill>
                  <a:srgbClr val="FFFF00"/>
                </a:solidFill>
              </a:rPr>
              <a:t>Inspect</a:t>
            </a:r>
            <a:r>
              <a:rPr lang="en-US" sz="2400" dirty="0" smtClean="0"/>
              <a:t>  BU in presence of Agents from </a:t>
            </a:r>
            <a:r>
              <a:rPr lang="en-US" sz="2400" dirty="0" smtClean="0">
                <a:solidFill>
                  <a:srgbClr val="FFFF00"/>
                </a:solidFill>
              </a:rPr>
              <a:t>time to time </a:t>
            </a:r>
            <a:r>
              <a:rPr lang="en-US" sz="2400" dirty="0" smtClean="0"/>
              <a:t>and also when a voter is suspected to be doing mischief inside the compartment</a:t>
            </a:r>
          </a:p>
          <a:p>
            <a:pPr marL="914400" lvl="1" indent="-457200" algn="just">
              <a:buFont typeface="Courier New" pitchFamily="49" charset="0"/>
              <a:buChar char="o"/>
            </a:pPr>
            <a:r>
              <a:rPr lang="en-US" dirty="0" smtClean="0"/>
              <a:t>Pres. Officer may refer to </a:t>
            </a:r>
            <a:r>
              <a:rPr lang="en-US" dirty="0" smtClean="0">
                <a:solidFill>
                  <a:srgbClr val="FFFF00"/>
                </a:solidFill>
              </a:rPr>
              <a:t>Annexure-22 at Pg.-136</a:t>
            </a:r>
            <a:r>
              <a:rPr lang="en-US" dirty="0" smtClean="0"/>
              <a:t> of Manual, Aug-2020 on Handling of BU/CU/VVPAT </a:t>
            </a:r>
            <a:r>
              <a:rPr lang="en-US" dirty="0">
                <a:solidFill>
                  <a:srgbClr val="FFFF00"/>
                </a:solidFill>
              </a:rPr>
              <a:t>F</a:t>
            </a:r>
            <a:r>
              <a:rPr lang="en-US" dirty="0" smtClean="0">
                <a:solidFill>
                  <a:srgbClr val="FFFF00"/>
                </a:solidFill>
              </a:rPr>
              <a:t>ailures / Errors  </a:t>
            </a:r>
            <a:r>
              <a:rPr lang="en-US" dirty="0" smtClean="0"/>
              <a:t>during  Poll</a:t>
            </a:r>
          </a:p>
          <a:p>
            <a:pPr marL="914400" lvl="1" indent="-457200" algn="just"/>
            <a:endParaRPr lang="en-US" dirty="0" smtClean="0">
              <a:solidFill>
                <a:schemeClr val="tx1"/>
              </a:solidFill>
            </a:endParaRPr>
          </a:p>
        </p:txBody>
      </p:sp>
    </p:spTree>
    <p:extLst>
      <p:ext uri="{BB962C8B-B14F-4D97-AF65-F5344CB8AC3E}">
        <p14:creationId xmlns:p14="http://schemas.microsoft.com/office/powerpoint/2010/main" val="1542549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pPr algn="ctr"/>
            <a:r>
              <a:rPr lang="en-US" dirty="0">
                <a:solidFill>
                  <a:srgbClr val="FFFF00"/>
                </a:solidFill>
                <a:latin typeface="+mn-lt"/>
              </a:rPr>
              <a:t>Poll Day Protocols</a:t>
            </a:r>
            <a:endParaRPr lang="en-IN" dirty="0">
              <a:latin typeface="+mn-lt"/>
            </a:endParaRPr>
          </a:p>
        </p:txBody>
      </p:sp>
      <p:sp>
        <p:nvSpPr>
          <p:cNvPr id="3" name="Subtitle 2"/>
          <p:cNvSpPr>
            <a:spLocks noGrp="1"/>
          </p:cNvSpPr>
          <p:nvPr>
            <p:ph type="subTitle" idx="1"/>
          </p:nvPr>
        </p:nvSpPr>
        <p:spPr>
          <a:xfrm>
            <a:off x="228600" y="685800"/>
            <a:ext cx="8686800" cy="6096000"/>
          </a:xfrm>
          <a:solidFill>
            <a:schemeClr val="accent1">
              <a:lumMod val="50000"/>
            </a:schemeClr>
          </a:solidFill>
        </p:spPr>
        <p:txBody>
          <a:bodyPr>
            <a:normAutofit/>
          </a:bodyPr>
          <a:lstStyle/>
          <a:p>
            <a:pPr marL="914400" lvl="1" indent="-457200" algn="just"/>
            <a:endParaRPr lang="en-US" b="1" dirty="0" smtClean="0">
              <a:solidFill>
                <a:srgbClr val="FFC000"/>
              </a:solidFill>
            </a:endParaRPr>
          </a:p>
          <a:p>
            <a:pPr marL="914400" lvl="1" indent="-457200" algn="just"/>
            <a:r>
              <a:rPr lang="en-US" b="1" dirty="0" smtClean="0">
                <a:solidFill>
                  <a:srgbClr val="FFC000"/>
                </a:solidFill>
              </a:rPr>
              <a:t>In Case of Complain U/R-49MA</a:t>
            </a:r>
          </a:p>
          <a:p>
            <a:pPr marL="914400" lvl="1" indent="-457200" algn="just">
              <a:buFont typeface="Wingdings" pitchFamily="2" charset="2"/>
              <a:buChar char="§"/>
            </a:pPr>
            <a:r>
              <a:rPr lang="en-US" dirty="0" smtClean="0"/>
              <a:t>Take </a:t>
            </a:r>
            <a:r>
              <a:rPr lang="en-US" dirty="0" smtClean="0">
                <a:solidFill>
                  <a:srgbClr val="FFFF00"/>
                </a:solidFill>
              </a:rPr>
              <a:t>declaration</a:t>
            </a:r>
            <a:r>
              <a:rPr lang="en-US" dirty="0" smtClean="0"/>
              <a:t> from Voter</a:t>
            </a:r>
          </a:p>
          <a:p>
            <a:pPr marL="914400" lvl="1" indent="-457200" algn="just">
              <a:buFont typeface="Wingdings" pitchFamily="2" charset="2"/>
              <a:buChar char="§"/>
            </a:pPr>
            <a:r>
              <a:rPr lang="en-US" dirty="0" smtClean="0"/>
              <a:t>Make a </a:t>
            </a:r>
            <a:r>
              <a:rPr lang="en-US" dirty="0" smtClean="0">
                <a:solidFill>
                  <a:srgbClr val="FFFF00"/>
                </a:solidFill>
              </a:rPr>
              <a:t>second entry</a:t>
            </a:r>
            <a:r>
              <a:rPr lang="en-US" dirty="0" smtClean="0"/>
              <a:t> in 17-A and permit the Elector to record a Test vote</a:t>
            </a:r>
          </a:p>
          <a:p>
            <a:pPr marL="914400" lvl="1" indent="-457200" algn="just">
              <a:buFont typeface="Wingdings" pitchFamily="2" charset="2"/>
              <a:buChar char="§"/>
            </a:pPr>
            <a:r>
              <a:rPr lang="en-US" dirty="0" smtClean="0">
                <a:solidFill>
                  <a:srgbClr val="FFFF00"/>
                </a:solidFill>
              </a:rPr>
              <a:t>Observe</a:t>
            </a:r>
            <a:r>
              <a:rPr lang="en-US" dirty="0" smtClean="0"/>
              <a:t> printing  in presence of agents</a:t>
            </a:r>
          </a:p>
          <a:p>
            <a:pPr marL="914400" lvl="1" indent="-457200" algn="just">
              <a:buFont typeface="Wingdings" pitchFamily="2" charset="2"/>
              <a:buChar char="§"/>
            </a:pPr>
            <a:r>
              <a:rPr lang="en-US" dirty="0" smtClean="0"/>
              <a:t>If Voter is True – </a:t>
            </a:r>
            <a:r>
              <a:rPr lang="en-US" dirty="0" smtClean="0">
                <a:solidFill>
                  <a:srgbClr val="FFFF00"/>
                </a:solidFill>
              </a:rPr>
              <a:t>Stop</a:t>
            </a:r>
            <a:r>
              <a:rPr lang="en-US" dirty="0" smtClean="0"/>
              <a:t> further voting</a:t>
            </a:r>
          </a:p>
          <a:p>
            <a:pPr marL="914400" lvl="1" indent="-457200" algn="just">
              <a:buFont typeface="Wingdings" pitchFamily="2" charset="2"/>
              <a:buChar char="§"/>
            </a:pPr>
            <a:r>
              <a:rPr lang="en-US" dirty="0" smtClean="0">
                <a:solidFill>
                  <a:srgbClr val="FFFF00"/>
                </a:solidFill>
              </a:rPr>
              <a:t>If Voter is false </a:t>
            </a:r>
            <a:r>
              <a:rPr lang="en-US" dirty="0" smtClean="0"/>
              <a:t>– Mention the name of the Candidate to whom the test vote has gone; in the  </a:t>
            </a:r>
            <a:r>
              <a:rPr lang="en-US" dirty="0" smtClean="0">
                <a:solidFill>
                  <a:srgbClr val="FFFF00"/>
                </a:solidFill>
              </a:rPr>
              <a:t>remark col. Of the Second entry in 17 A and obtain sign</a:t>
            </a:r>
            <a:r>
              <a:rPr lang="en-US" dirty="0" smtClean="0"/>
              <a:t>./thumb of the Voter there</a:t>
            </a:r>
          </a:p>
          <a:p>
            <a:pPr marL="914400" lvl="1" indent="-457200" algn="just">
              <a:buFont typeface="Wingdings" pitchFamily="2" charset="2"/>
              <a:buChar char="§"/>
            </a:pPr>
            <a:r>
              <a:rPr lang="en-US" dirty="0" smtClean="0"/>
              <a:t>Enter the same in </a:t>
            </a:r>
            <a:r>
              <a:rPr lang="en-US" dirty="0" smtClean="0">
                <a:solidFill>
                  <a:srgbClr val="FFFF00"/>
                </a:solidFill>
              </a:rPr>
              <a:t>item.6 of Part-I, 17 C</a:t>
            </a:r>
            <a:endParaRPr lang="en-US" dirty="0" smtClean="0">
              <a:solidFill>
                <a:srgbClr val="FFC000"/>
              </a:solidFill>
            </a:endParaRPr>
          </a:p>
          <a:p>
            <a:pPr lvl="1" algn="just"/>
            <a:endParaRPr lang="en-US" dirty="0" smtClean="0">
              <a:solidFill>
                <a:srgbClr val="FFC000"/>
              </a:solidFill>
            </a:endParaRPr>
          </a:p>
          <a:p>
            <a:pPr marL="914400" lvl="1" indent="-457200" algn="just"/>
            <a:endParaRPr lang="en-US" dirty="0" smtClean="0">
              <a:solidFill>
                <a:schemeClr val="tx1"/>
              </a:solidFill>
            </a:endParaRPr>
          </a:p>
        </p:txBody>
      </p:sp>
    </p:spTree>
    <p:extLst>
      <p:ext uri="{BB962C8B-B14F-4D97-AF65-F5344CB8AC3E}">
        <p14:creationId xmlns:p14="http://schemas.microsoft.com/office/powerpoint/2010/main" val="1174122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pPr algn="ctr"/>
            <a:r>
              <a:rPr lang="en-US" dirty="0">
                <a:solidFill>
                  <a:srgbClr val="FFFF00"/>
                </a:solidFill>
                <a:latin typeface="+mn-lt"/>
              </a:rPr>
              <a:t>Poll Day Protocols</a:t>
            </a:r>
            <a:endParaRPr lang="en-IN" dirty="0">
              <a:latin typeface="+mn-lt"/>
            </a:endParaRPr>
          </a:p>
        </p:txBody>
      </p:sp>
      <p:sp>
        <p:nvSpPr>
          <p:cNvPr id="3" name="Subtitle 2"/>
          <p:cNvSpPr>
            <a:spLocks noGrp="1"/>
          </p:cNvSpPr>
          <p:nvPr>
            <p:ph type="subTitle" idx="1"/>
          </p:nvPr>
        </p:nvSpPr>
        <p:spPr>
          <a:xfrm>
            <a:off x="228600" y="685800"/>
            <a:ext cx="8686800" cy="6096000"/>
          </a:xfrm>
          <a:solidFill>
            <a:schemeClr val="accent1">
              <a:lumMod val="50000"/>
            </a:schemeClr>
          </a:solidFill>
        </p:spPr>
        <p:txBody>
          <a:bodyPr>
            <a:normAutofit lnSpcReduction="10000"/>
          </a:bodyPr>
          <a:lstStyle/>
          <a:p>
            <a:pPr marL="914400" lvl="1" indent="-457200" algn="just"/>
            <a:endParaRPr lang="en-US" dirty="0" smtClean="0">
              <a:solidFill>
                <a:srgbClr val="FFFF00"/>
              </a:solidFill>
            </a:endParaRPr>
          </a:p>
          <a:p>
            <a:pPr lvl="1" algn="just"/>
            <a:r>
              <a:rPr lang="en-US" dirty="0" smtClean="0">
                <a:solidFill>
                  <a:srgbClr val="FFFF00"/>
                </a:solidFill>
              </a:rPr>
              <a:t>In case a Voter denies to Vote : After signing Register: 17-A</a:t>
            </a:r>
          </a:p>
          <a:p>
            <a:pPr marL="914400" lvl="1" indent="-457200" algn="just">
              <a:buFont typeface="Wingdings" pitchFamily="2" charset="2"/>
              <a:buChar char="§"/>
            </a:pPr>
            <a:r>
              <a:rPr lang="en-US" dirty="0" smtClean="0"/>
              <a:t>(During Poll) :</a:t>
            </a:r>
          </a:p>
          <a:p>
            <a:pPr marL="914400" lvl="1" indent="-457200" algn="just">
              <a:buFont typeface="Wingdings" pitchFamily="2" charset="2"/>
              <a:buChar char="§"/>
            </a:pPr>
            <a:r>
              <a:rPr lang="en-US" dirty="0" smtClean="0">
                <a:solidFill>
                  <a:srgbClr val="FFC000"/>
                </a:solidFill>
              </a:rPr>
              <a:t>Write “ Refused to Vote / Left without Voting” in the Remarks col. In 17-A</a:t>
            </a:r>
          </a:p>
          <a:p>
            <a:pPr marL="914400" lvl="1" indent="-457200" algn="just">
              <a:buFont typeface="Wingdings" pitchFamily="2" charset="2"/>
              <a:buChar char="§"/>
            </a:pPr>
            <a:r>
              <a:rPr lang="en-US" dirty="0" smtClean="0">
                <a:solidFill>
                  <a:srgbClr val="FFC000"/>
                </a:solidFill>
              </a:rPr>
              <a:t>Obtain the sign./thumb impression of that Voter</a:t>
            </a:r>
          </a:p>
          <a:p>
            <a:pPr marL="914400" lvl="1" indent="-457200" algn="just">
              <a:buFont typeface="Wingdings" pitchFamily="2" charset="2"/>
              <a:buChar char="§"/>
            </a:pPr>
            <a:r>
              <a:rPr lang="en-US" dirty="0" smtClean="0">
                <a:solidFill>
                  <a:srgbClr val="FFC000"/>
                </a:solidFill>
              </a:rPr>
              <a:t>If Ballot button of CU is pressed by that time - Allow another voter to vote as usual</a:t>
            </a:r>
          </a:p>
          <a:p>
            <a:pPr marL="914400" lvl="1" indent="-457200" algn="just">
              <a:buFont typeface="Wingdings" pitchFamily="2" charset="2"/>
              <a:buChar char="§"/>
            </a:pPr>
            <a:r>
              <a:rPr lang="en-US" dirty="0" smtClean="0"/>
              <a:t>Alternatively</a:t>
            </a:r>
            <a:r>
              <a:rPr lang="en-US" dirty="0" smtClean="0">
                <a:solidFill>
                  <a:srgbClr val="FFC000"/>
                </a:solidFill>
              </a:rPr>
              <a:t> – Switch OFF the CU and again switch ON -  This will make the  Ballot button functional </a:t>
            </a:r>
          </a:p>
          <a:p>
            <a:pPr marL="914400" lvl="1" indent="-457200" algn="just">
              <a:buFont typeface="Wingdings" pitchFamily="2" charset="2"/>
              <a:buChar char="§"/>
            </a:pPr>
            <a:r>
              <a:rPr lang="en-US" dirty="0" smtClean="0"/>
              <a:t>( When the last Voter denies) </a:t>
            </a:r>
          </a:p>
          <a:p>
            <a:pPr marL="914400" lvl="1" indent="-457200" algn="just">
              <a:buFont typeface="Wingdings" pitchFamily="2" charset="2"/>
              <a:buChar char="§"/>
            </a:pPr>
            <a:r>
              <a:rPr lang="en-US" dirty="0" smtClean="0">
                <a:solidFill>
                  <a:srgbClr val="FFC000"/>
                </a:solidFill>
              </a:rPr>
              <a:t>Switch OFF the CU</a:t>
            </a:r>
          </a:p>
          <a:p>
            <a:pPr marL="914400" lvl="1" indent="-457200" algn="just">
              <a:buFont typeface="Wingdings" pitchFamily="2" charset="2"/>
              <a:buChar char="§"/>
            </a:pPr>
            <a:r>
              <a:rPr lang="en-US" dirty="0" smtClean="0">
                <a:solidFill>
                  <a:srgbClr val="FFC000"/>
                </a:solidFill>
              </a:rPr>
              <a:t>Disconnect from VVPAT</a:t>
            </a:r>
          </a:p>
          <a:p>
            <a:pPr marL="914400" lvl="1" indent="-457200" algn="just">
              <a:buFont typeface="Wingdings" pitchFamily="2" charset="2"/>
              <a:buChar char="§"/>
            </a:pPr>
            <a:r>
              <a:rPr lang="en-US" dirty="0" smtClean="0">
                <a:solidFill>
                  <a:srgbClr val="FFC000"/>
                </a:solidFill>
              </a:rPr>
              <a:t>Again Switch ON the CU</a:t>
            </a:r>
          </a:p>
          <a:p>
            <a:pPr marL="914400" lvl="1" indent="-457200" algn="just">
              <a:buFont typeface="Wingdings" pitchFamily="2" charset="2"/>
              <a:buChar char="§"/>
            </a:pPr>
            <a:r>
              <a:rPr lang="en-US" dirty="0" smtClean="0">
                <a:solidFill>
                  <a:srgbClr val="FFC000"/>
                </a:solidFill>
              </a:rPr>
              <a:t>The Busy lamp will go off. Now you can press CLOSE.  </a:t>
            </a:r>
          </a:p>
          <a:p>
            <a:pPr marL="914400" lvl="1" indent="-457200" algn="just">
              <a:buFont typeface="Wingdings" pitchFamily="2" charset="2"/>
              <a:buChar char="§"/>
            </a:pPr>
            <a:endParaRPr lang="en-US" dirty="0" smtClean="0">
              <a:solidFill>
                <a:srgbClr val="FFC000"/>
              </a:solidFill>
            </a:endParaRPr>
          </a:p>
          <a:p>
            <a:pPr marL="914400" lvl="1" indent="-457200" algn="just">
              <a:buFont typeface="Wingdings" pitchFamily="2" charset="2"/>
              <a:buChar char="§"/>
            </a:pPr>
            <a:endParaRPr lang="en-US" dirty="0" smtClean="0">
              <a:solidFill>
                <a:srgbClr val="FFC000"/>
              </a:solidFill>
            </a:endParaRPr>
          </a:p>
          <a:p>
            <a:pPr marL="914400" lvl="1" indent="-457200" algn="just">
              <a:buFont typeface="Wingdings" pitchFamily="2" charset="2"/>
              <a:buChar char="§"/>
            </a:pPr>
            <a:endParaRPr lang="en-US" dirty="0" smtClean="0">
              <a:solidFill>
                <a:srgbClr val="FFC000"/>
              </a:solidFill>
            </a:endParaRPr>
          </a:p>
          <a:p>
            <a:pPr marL="914400" lvl="1" indent="-457200" algn="just">
              <a:buFont typeface="Wingdings" pitchFamily="2" charset="2"/>
              <a:buChar char="§"/>
            </a:pPr>
            <a:endParaRPr lang="en-US" dirty="0" smtClean="0">
              <a:solidFill>
                <a:srgbClr val="FFC000"/>
              </a:solidFill>
            </a:endParaRPr>
          </a:p>
          <a:p>
            <a:pPr marL="914400" lvl="1" indent="-457200" algn="just">
              <a:buFont typeface="Wingdings" pitchFamily="2" charset="2"/>
              <a:buChar char="§"/>
            </a:pPr>
            <a:endParaRPr lang="en-US" dirty="0" smtClean="0">
              <a:solidFill>
                <a:srgbClr val="FFC000"/>
              </a:solidFill>
            </a:endParaRPr>
          </a:p>
          <a:p>
            <a:pPr lvl="1" algn="just"/>
            <a:endParaRPr lang="en-US" dirty="0" smtClean="0">
              <a:solidFill>
                <a:srgbClr val="FFC000"/>
              </a:solidFill>
            </a:endParaRPr>
          </a:p>
          <a:p>
            <a:pPr marL="914400" lvl="1" indent="-457200" algn="just"/>
            <a:endParaRPr lang="en-US" dirty="0" smtClean="0">
              <a:solidFill>
                <a:schemeClr val="tx1"/>
              </a:solidFill>
            </a:endParaRPr>
          </a:p>
        </p:txBody>
      </p:sp>
    </p:spTree>
    <p:extLst>
      <p:ext uri="{BB962C8B-B14F-4D97-AF65-F5344CB8AC3E}">
        <p14:creationId xmlns:p14="http://schemas.microsoft.com/office/powerpoint/2010/main" val="5097098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609599"/>
          </a:xfrm>
        </p:spPr>
        <p:txBody>
          <a:bodyPr>
            <a:noAutofit/>
          </a:bodyPr>
          <a:lstStyle/>
          <a:p>
            <a:pPr algn="ctr"/>
            <a:r>
              <a:rPr lang="en-US" sz="4400" dirty="0">
                <a:solidFill>
                  <a:srgbClr val="FFFF00"/>
                </a:solidFill>
                <a:latin typeface="+mn-lt"/>
              </a:rPr>
              <a:t>Poll Day Protocols</a:t>
            </a:r>
            <a:endParaRPr lang="en-IN" sz="4400" dirty="0">
              <a:latin typeface="+mn-lt"/>
            </a:endParaRPr>
          </a:p>
        </p:txBody>
      </p:sp>
      <p:sp>
        <p:nvSpPr>
          <p:cNvPr id="3" name="Subtitle 2"/>
          <p:cNvSpPr>
            <a:spLocks noGrp="1"/>
          </p:cNvSpPr>
          <p:nvPr>
            <p:ph type="subTitle" idx="1"/>
          </p:nvPr>
        </p:nvSpPr>
        <p:spPr>
          <a:xfrm>
            <a:off x="152400" y="533400"/>
            <a:ext cx="8839200" cy="6248400"/>
          </a:xfrm>
          <a:solidFill>
            <a:schemeClr val="accent1">
              <a:lumMod val="50000"/>
            </a:schemeClr>
          </a:solidFill>
        </p:spPr>
        <p:txBody>
          <a:bodyPr>
            <a:noAutofit/>
          </a:bodyPr>
          <a:lstStyle/>
          <a:p>
            <a:pPr marL="914400" lvl="1" indent="-457200" algn="just"/>
            <a:r>
              <a:rPr lang="en-US" sz="1800" b="1" dirty="0" smtClean="0">
                <a:solidFill>
                  <a:srgbClr val="FFC000"/>
                </a:solidFill>
              </a:rPr>
              <a:t>If </a:t>
            </a:r>
            <a:r>
              <a:rPr lang="en-US" sz="1800" b="1" dirty="0" smtClean="0">
                <a:solidFill>
                  <a:srgbClr val="FFC000"/>
                </a:solidFill>
              </a:rPr>
              <a:t>Printed VVPAT slip </a:t>
            </a:r>
            <a:r>
              <a:rPr lang="en-US" sz="1800" b="1" dirty="0" smtClean="0">
                <a:solidFill>
                  <a:srgbClr val="FFC000"/>
                </a:solidFill>
              </a:rPr>
              <a:t>remains hanging </a:t>
            </a:r>
            <a:r>
              <a:rPr lang="en-US" sz="1800" b="1" dirty="0" smtClean="0">
                <a:solidFill>
                  <a:srgbClr val="FFC000"/>
                </a:solidFill>
              </a:rPr>
              <a:t> :</a:t>
            </a:r>
            <a:endParaRPr lang="en-US" sz="1800" b="1" dirty="0" smtClean="0">
              <a:solidFill>
                <a:srgbClr val="FFC000"/>
              </a:solidFill>
            </a:endParaRPr>
          </a:p>
          <a:p>
            <a:pPr marL="914400" lvl="1" indent="-457200" algn="just">
              <a:buFont typeface="Wingdings" pitchFamily="2" charset="2"/>
              <a:buChar char="§"/>
            </a:pPr>
            <a:r>
              <a:rPr lang="en-US" sz="2000" dirty="0" smtClean="0"/>
              <a:t>Do not attempt to cut or pull down the slip</a:t>
            </a:r>
          </a:p>
          <a:p>
            <a:pPr marL="914400" lvl="1" indent="-457200" algn="just">
              <a:buFont typeface="Wingdings" pitchFamily="2" charset="2"/>
              <a:buChar char="§"/>
            </a:pPr>
            <a:r>
              <a:rPr lang="en-US" sz="2000" dirty="0" smtClean="0"/>
              <a:t>There is </a:t>
            </a:r>
            <a:r>
              <a:rPr lang="en-US" sz="2000" dirty="0" smtClean="0">
                <a:solidFill>
                  <a:srgbClr val="FFFF00"/>
                </a:solidFill>
              </a:rPr>
              <a:t>no vote recorded </a:t>
            </a:r>
            <a:r>
              <a:rPr lang="en-US" sz="2000" dirty="0" smtClean="0"/>
              <a:t>in </a:t>
            </a:r>
            <a:r>
              <a:rPr lang="en-US" sz="2000" dirty="0" smtClean="0"/>
              <a:t>the memory of  </a:t>
            </a:r>
            <a:r>
              <a:rPr lang="en-US" sz="2000" dirty="0" smtClean="0"/>
              <a:t>CU</a:t>
            </a:r>
          </a:p>
          <a:p>
            <a:pPr marL="914400" lvl="1" indent="-457200" algn="just">
              <a:buFont typeface="Wingdings" pitchFamily="2" charset="2"/>
              <a:buChar char="§"/>
            </a:pPr>
            <a:r>
              <a:rPr lang="en-US" sz="2000" dirty="0" smtClean="0"/>
              <a:t>The details of the incidence i.e. Time of occurrence, total votes </a:t>
            </a:r>
            <a:r>
              <a:rPr lang="en-US" sz="2000" dirty="0" err="1" smtClean="0"/>
              <a:t>befor</a:t>
            </a:r>
            <a:r>
              <a:rPr lang="en-US" sz="2000" dirty="0" smtClean="0"/>
              <a:t> occurrence, name &amp; sl.no. of the voter, whether s/he voted or left after replacement etc. - be noted </a:t>
            </a:r>
            <a:r>
              <a:rPr lang="en-US" sz="2000" dirty="0" smtClean="0">
                <a:solidFill>
                  <a:srgbClr val="FFFF00"/>
                </a:solidFill>
              </a:rPr>
              <a:t>in Presiding Officer’s Diary</a:t>
            </a:r>
          </a:p>
          <a:p>
            <a:pPr marL="914400" lvl="1" indent="-457200" algn="just">
              <a:buFont typeface="Wingdings" pitchFamily="2" charset="2"/>
              <a:buChar char="§"/>
            </a:pPr>
            <a:r>
              <a:rPr lang="en-US" sz="2000" dirty="0" smtClean="0"/>
              <a:t>After change of VVPAT, the voter should be </a:t>
            </a:r>
            <a:r>
              <a:rPr lang="en-US" sz="2000" dirty="0" smtClean="0">
                <a:solidFill>
                  <a:srgbClr val="FFFF00"/>
                </a:solidFill>
              </a:rPr>
              <a:t>allowed to cast </a:t>
            </a:r>
            <a:r>
              <a:rPr lang="en-US" sz="2000" dirty="0" smtClean="0"/>
              <a:t>her  vote</a:t>
            </a:r>
            <a:endParaRPr lang="en-US" sz="2000" dirty="0"/>
          </a:p>
          <a:p>
            <a:pPr marL="457200" indent="-457200" algn="just">
              <a:buFont typeface="Wingdings" pitchFamily="2" charset="2"/>
              <a:buChar char="q"/>
            </a:pPr>
            <a:r>
              <a:rPr lang="en-US" sz="2000" dirty="0" smtClean="0">
                <a:solidFill>
                  <a:schemeClr val="tx1"/>
                </a:solidFill>
              </a:rPr>
              <a:t> </a:t>
            </a:r>
            <a:r>
              <a:rPr lang="en-US" sz="2000" b="1" dirty="0" smtClean="0">
                <a:solidFill>
                  <a:srgbClr val="FFC000"/>
                </a:solidFill>
              </a:rPr>
              <a:t>SOP for replacement during actual </a:t>
            </a:r>
            <a:r>
              <a:rPr lang="en-US" sz="2000" b="1" dirty="0" smtClean="0">
                <a:solidFill>
                  <a:srgbClr val="FFC000"/>
                </a:solidFill>
              </a:rPr>
              <a:t>poll</a:t>
            </a:r>
            <a:endParaRPr lang="en-US" sz="2000" b="1" dirty="0" smtClean="0">
              <a:solidFill>
                <a:srgbClr val="FFC000"/>
              </a:solidFill>
            </a:endParaRPr>
          </a:p>
          <a:p>
            <a:pPr marL="800100" marR="45720" lvl="2" indent="-342900" algn="just">
              <a:buClr>
                <a:schemeClr val="accent3"/>
              </a:buClr>
              <a:buSzPct val="95000"/>
              <a:buFont typeface="Wingdings" pitchFamily="2" charset="2"/>
              <a:buChar char="§"/>
            </a:pPr>
            <a:r>
              <a:rPr lang="en-US" sz="2000" dirty="0" smtClean="0"/>
              <a:t>In </a:t>
            </a:r>
            <a:r>
              <a:rPr lang="en-US" sz="2000" dirty="0"/>
              <a:t>case of low battery in CU or VVPAT - replace power pack of CU or </a:t>
            </a:r>
            <a:r>
              <a:rPr lang="en-US" sz="2000" dirty="0" smtClean="0"/>
              <a:t>VVPAT</a:t>
            </a:r>
            <a:endParaRPr lang="en-US" sz="2800" b="1" dirty="0" smtClean="0">
              <a:solidFill>
                <a:srgbClr val="FFC000"/>
              </a:solidFill>
            </a:endParaRPr>
          </a:p>
          <a:p>
            <a:pPr marL="914400" lvl="1" indent="-457200" algn="just">
              <a:buFont typeface="Wingdings" pitchFamily="2" charset="2"/>
              <a:buChar char="§"/>
            </a:pPr>
            <a:r>
              <a:rPr lang="en-US" sz="2000" dirty="0" smtClean="0">
                <a:solidFill>
                  <a:schemeClr val="tx1"/>
                </a:solidFill>
              </a:rPr>
              <a:t>In case </a:t>
            </a:r>
            <a:r>
              <a:rPr lang="en-US" sz="2000" dirty="0" smtClean="0">
                <a:solidFill>
                  <a:srgbClr val="FFC000"/>
                </a:solidFill>
              </a:rPr>
              <a:t>VVPAT found non-functional, replace VVPAT only </a:t>
            </a:r>
            <a:r>
              <a:rPr lang="en-US" sz="2000" dirty="0" smtClean="0">
                <a:solidFill>
                  <a:schemeClr val="tx1"/>
                </a:solidFill>
              </a:rPr>
              <a:t>and </a:t>
            </a:r>
            <a:r>
              <a:rPr lang="en-US" sz="2000" b="1" dirty="0" smtClean="0">
                <a:solidFill>
                  <a:schemeClr val="tx1"/>
                </a:solidFill>
              </a:rPr>
              <a:t>NO</a:t>
            </a:r>
            <a:r>
              <a:rPr lang="en-US" sz="2000" dirty="0" smtClean="0">
                <a:solidFill>
                  <a:schemeClr val="tx1"/>
                </a:solidFill>
              </a:rPr>
              <a:t> mock poll is required.</a:t>
            </a:r>
          </a:p>
          <a:p>
            <a:pPr marL="914400" lvl="1" indent="-457200" algn="just">
              <a:buFont typeface="Wingdings" pitchFamily="2" charset="2"/>
              <a:buChar char="§"/>
            </a:pPr>
            <a:r>
              <a:rPr lang="en-US" sz="2000" dirty="0" smtClean="0">
                <a:solidFill>
                  <a:schemeClr val="tx1"/>
                </a:solidFill>
              </a:rPr>
              <a:t>In case </a:t>
            </a:r>
            <a:r>
              <a:rPr lang="en-US" sz="2000" dirty="0" smtClean="0">
                <a:solidFill>
                  <a:srgbClr val="FFC000"/>
                </a:solidFill>
              </a:rPr>
              <a:t>BU or CU found non-functional</a:t>
            </a:r>
            <a:r>
              <a:rPr lang="en-US" sz="2000" dirty="0" smtClean="0">
                <a:solidFill>
                  <a:schemeClr val="tx1"/>
                </a:solidFill>
              </a:rPr>
              <a:t>, replace entire set </a:t>
            </a:r>
            <a:r>
              <a:rPr lang="en-US" sz="2000" dirty="0" smtClean="0">
                <a:solidFill>
                  <a:srgbClr val="FFC000"/>
                </a:solidFill>
              </a:rPr>
              <a:t>(BU+CU+VVPAT). </a:t>
            </a:r>
            <a:r>
              <a:rPr lang="en-US" sz="2000" dirty="0" smtClean="0">
                <a:solidFill>
                  <a:schemeClr val="tx1"/>
                </a:solidFill>
              </a:rPr>
              <a:t>Conduct mock poll (1 vote to each contesting candidate including NOTA). </a:t>
            </a:r>
            <a:r>
              <a:rPr lang="en-US" sz="2000" dirty="0" smtClean="0">
                <a:solidFill>
                  <a:srgbClr val="FFC000"/>
                </a:solidFill>
              </a:rPr>
              <a:t>( Report IDs of the units to S.O. for updating in E.M.S.)</a:t>
            </a:r>
          </a:p>
          <a:p>
            <a:pPr marL="800100" lvl="1" indent="-342900" algn="just">
              <a:buFont typeface="Wingdings" pitchFamily="2" charset="2"/>
              <a:buChar char="q"/>
            </a:pPr>
            <a:r>
              <a:rPr lang="en-US" sz="1800" dirty="0" smtClean="0">
                <a:solidFill>
                  <a:srgbClr val="FFFF00"/>
                </a:solidFill>
              </a:rPr>
              <a:t>Sector </a:t>
            </a:r>
            <a:r>
              <a:rPr lang="en-US" sz="1800" dirty="0">
                <a:solidFill>
                  <a:srgbClr val="FFFF00"/>
                </a:solidFill>
              </a:rPr>
              <a:t>Officer to c</a:t>
            </a:r>
            <a:r>
              <a:rPr lang="en-US" sz="1800" dirty="0" smtClean="0">
                <a:solidFill>
                  <a:srgbClr val="FFFF00"/>
                </a:solidFill>
              </a:rPr>
              <a:t>ollect report from Pr. O. in Part-V, ECI </a:t>
            </a:r>
            <a:r>
              <a:rPr lang="en-US" sz="1800" dirty="0" err="1" smtClean="0">
                <a:solidFill>
                  <a:srgbClr val="FFFF00"/>
                </a:solidFill>
              </a:rPr>
              <a:t>Ltr</a:t>
            </a:r>
            <a:r>
              <a:rPr lang="en-US" sz="1800" dirty="0" smtClean="0">
                <a:solidFill>
                  <a:srgbClr val="FFFF00"/>
                </a:solidFill>
              </a:rPr>
              <a:t>. No. 51/ 13</a:t>
            </a:r>
            <a:r>
              <a:rPr lang="en-US" sz="1800" baseline="30000" dirty="0" smtClean="0">
                <a:solidFill>
                  <a:srgbClr val="FFFF00"/>
                </a:solidFill>
              </a:rPr>
              <a:t>th</a:t>
            </a:r>
            <a:r>
              <a:rPr lang="en-US" sz="1800" dirty="0" smtClean="0">
                <a:solidFill>
                  <a:srgbClr val="FFFF00"/>
                </a:solidFill>
              </a:rPr>
              <a:t> August, 2021 on </a:t>
            </a:r>
            <a:r>
              <a:rPr lang="en-US" sz="1800" dirty="0">
                <a:solidFill>
                  <a:srgbClr val="FFFF00"/>
                </a:solidFill>
              </a:rPr>
              <a:t>details </a:t>
            </a:r>
            <a:r>
              <a:rPr lang="en-US" sz="1800" dirty="0" smtClean="0">
                <a:solidFill>
                  <a:srgbClr val="FFFF00"/>
                </a:solidFill>
              </a:rPr>
              <a:t>of EVM(s) replaced during Poll,  and hand over to R.O</a:t>
            </a:r>
            <a:endParaRPr lang="en-US" sz="1800" dirty="0">
              <a:solidFill>
                <a:srgbClr val="FFFF00"/>
              </a:solidFill>
            </a:endParaRPr>
          </a:p>
        </p:txBody>
      </p:sp>
    </p:spTree>
    <p:extLst>
      <p:ext uri="{BB962C8B-B14F-4D97-AF65-F5344CB8AC3E}">
        <p14:creationId xmlns:p14="http://schemas.microsoft.com/office/powerpoint/2010/main" val="355267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610600" cy="1066800"/>
          </a:xfrm>
        </p:spPr>
        <p:txBody>
          <a:bodyPr>
            <a:noAutofit/>
          </a:bodyPr>
          <a:lstStyle/>
          <a:p>
            <a:pPr algn="ctr"/>
            <a:r>
              <a:rPr lang="en-US" sz="3600" dirty="0" smtClean="0">
                <a:solidFill>
                  <a:srgbClr val="FFFF00"/>
                </a:solidFill>
                <a:latin typeface="Calisto MT" pitchFamily="18" charset="0"/>
              </a:rPr>
              <a:t>EVM &amp; VVPAT</a:t>
            </a:r>
            <a:br>
              <a:rPr lang="en-US" sz="3600" dirty="0" smtClean="0">
                <a:solidFill>
                  <a:srgbClr val="FFFF00"/>
                </a:solidFill>
                <a:latin typeface="Calisto MT" pitchFamily="18" charset="0"/>
              </a:rPr>
            </a:br>
            <a:r>
              <a:rPr lang="en-US" sz="3600" dirty="0" smtClean="0">
                <a:solidFill>
                  <a:srgbClr val="FFFF00"/>
                </a:solidFill>
                <a:latin typeface="Calisto MT" pitchFamily="18" charset="0"/>
              </a:rPr>
              <a:t>Learning Objectives</a:t>
            </a:r>
            <a:endParaRPr lang="en-IN" sz="3600" dirty="0">
              <a:solidFill>
                <a:srgbClr val="FFFF00"/>
              </a:solidFill>
              <a:latin typeface="Calisto MT" pitchFamily="18" charset="0"/>
            </a:endParaRPr>
          </a:p>
        </p:txBody>
      </p:sp>
      <p:sp>
        <p:nvSpPr>
          <p:cNvPr id="3" name="Subtitle 2"/>
          <p:cNvSpPr>
            <a:spLocks noGrp="1"/>
          </p:cNvSpPr>
          <p:nvPr>
            <p:ph type="subTitle" idx="1"/>
          </p:nvPr>
        </p:nvSpPr>
        <p:spPr>
          <a:xfrm>
            <a:off x="304800" y="1143000"/>
            <a:ext cx="8610600" cy="5562600"/>
          </a:xfrm>
          <a:solidFill>
            <a:schemeClr val="accent1">
              <a:lumMod val="50000"/>
            </a:schemeClr>
          </a:solidFill>
        </p:spPr>
        <p:txBody>
          <a:bodyPr>
            <a:normAutofit/>
          </a:bodyPr>
          <a:lstStyle/>
          <a:p>
            <a:pPr marL="514350" indent="-514350" algn="l">
              <a:buFont typeface="Wingdings 2"/>
              <a:buAutoNum type="arabicPeriod"/>
            </a:pPr>
            <a:endParaRPr lang="en-US" b="1" dirty="0" smtClean="0"/>
          </a:p>
          <a:p>
            <a:pPr marL="514350" indent="-514350" algn="l">
              <a:buFont typeface="Wingdings 2"/>
              <a:buAutoNum type="arabicPeriod"/>
            </a:pPr>
            <a:r>
              <a:rPr lang="en-US" b="1" dirty="0" smtClean="0"/>
              <a:t>Background, Features, Storage &amp; Safety </a:t>
            </a:r>
            <a:r>
              <a:rPr lang="en-US" b="1" dirty="0"/>
              <a:t>of EVMs </a:t>
            </a:r>
            <a:endParaRPr lang="en-US" b="1" dirty="0" smtClean="0"/>
          </a:p>
          <a:p>
            <a:pPr marL="514350" indent="-514350" algn="l">
              <a:buAutoNum type="arabicPeriod"/>
            </a:pPr>
            <a:r>
              <a:rPr lang="en-US" b="1" dirty="0" smtClean="0"/>
              <a:t>First Level Checking</a:t>
            </a:r>
          </a:p>
          <a:p>
            <a:pPr marL="514350" indent="-514350" algn="l">
              <a:buAutoNum type="arabicPeriod"/>
            </a:pPr>
            <a:r>
              <a:rPr lang="en-US" b="1" dirty="0" smtClean="0"/>
              <a:t>Training and Awareness </a:t>
            </a:r>
          </a:p>
          <a:p>
            <a:pPr marL="514350" indent="-514350" algn="l">
              <a:buAutoNum type="arabicPeriod"/>
            </a:pPr>
            <a:r>
              <a:rPr lang="en-US" b="1" dirty="0" smtClean="0"/>
              <a:t>First Randomization </a:t>
            </a:r>
          </a:p>
          <a:p>
            <a:pPr marL="514350" indent="-514350" algn="l">
              <a:buAutoNum type="arabicPeriod"/>
            </a:pPr>
            <a:r>
              <a:rPr lang="en-US" b="1" dirty="0" smtClean="0"/>
              <a:t>Second Randomization</a:t>
            </a:r>
          </a:p>
          <a:p>
            <a:pPr marL="514350" indent="-514350" algn="l">
              <a:buAutoNum type="arabicPeriod"/>
            </a:pPr>
            <a:r>
              <a:rPr lang="en-US" b="1" dirty="0" smtClean="0"/>
              <a:t>Commissioning of EVMs</a:t>
            </a:r>
          </a:p>
          <a:p>
            <a:pPr marL="514350" indent="-514350" algn="l">
              <a:buAutoNum type="arabicPeriod"/>
            </a:pPr>
            <a:r>
              <a:rPr lang="en-US" b="1" dirty="0" smtClean="0"/>
              <a:t>Dispersal Day</a:t>
            </a:r>
          </a:p>
          <a:p>
            <a:pPr marL="514350" indent="-514350" algn="l">
              <a:buAutoNum type="arabicPeriod"/>
            </a:pPr>
            <a:r>
              <a:rPr lang="en-US" b="1" dirty="0" smtClean="0"/>
              <a:t>Poll Day</a:t>
            </a:r>
          </a:p>
          <a:p>
            <a:pPr marL="514350" indent="-514350" algn="l">
              <a:buAutoNum type="arabicPeriod"/>
            </a:pPr>
            <a:r>
              <a:rPr lang="en-US" b="1" dirty="0" smtClean="0"/>
              <a:t>Counting of Votes in EVMs</a:t>
            </a:r>
          </a:p>
          <a:p>
            <a:pPr marL="514350" indent="-514350" algn="l">
              <a:buAutoNum type="arabicPeriod"/>
            </a:pPr>
            <a:r>
              <a:rPr lang="en-US" b="1" dirty="0" smtClean="0"/>
              <a:t>Critical Mistakes / Errors</a:t>
            </a:r>
            <a:endParaRPr lang="en-IN" b="1" dirty="0"/>
          </a:p>
        </p:txBody>
      </p:sp>
    </p:spTree>
    <p:extLst>
      <p:ext uri="{BB962C8B-B14F-4D97-AF65-F5344CB8AC3E}">
        <p14:creationId xmlns:p14="http://schemas.microsoft.com/office/powerpoint/2010/main" val="2774571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533399"/>
          </a:xfrm>
        </p:spPr>
        <p:txBody>
          <a:bodyPr>
            <a:normAutofit fontScale="90000"/>
          </a:bodyPr>
          <a:lstStyle/>
          <a:p>
            <a:pPr algn="ctr"/>
            <a:r>
              <a:rPr lang="en-US" dirty="0">
                <a:solidFill>
                  <a:srgbClr val="FFFF00"/>
                </a:solidFill>
                <a:latin typeface="+mn-lt"/>
              </a:rPr>
              <a:t>Poll </a:t>
            </a:r>
            <a:r>
              <a:rPr lang="en-US" dirty="0" smtClean="0">
                <a:solidFill>
                  <a:srgbClr val="FFFF00"/>
                </a:solidFill>
                <a:latin typeface="+mn-lt"/>
              </a:rPr>
              <a:t>Closure</a:t>
            </a:r>
            <a:endParaRPr lang="en-IN" dirty="0">
              <a:latin typeface="+mn-lt"/>
            </a:endParaRPr>
          </a:p>
        </p:txBody>
      </p:sp>
      <p:sp>
        <p:nvSpPr>
          <p:cNvPr id="3" name="Subtitle 2"/>
          <p:cNvSpPr>
            <a:spLocks noGrp="1"/>
          </p:cNvSpPr>
          <p:nvPr>
            <p:ph type="subTitle" idx="1"/>
          </p:nvPr>
        </p:nvSpPr>
        <p:spPr>
          <a:xfrm>
            <a:off x="228600" y="762000"/>
            <a:ext cx="8686800" cy="6019800"/>
          </a:xfrm>
          <a:solidFill>
            <a:schemeClr val="accent1">
              <a:lumMod val="50000"/>
            </a:schemeClr>
          </a:solidFill>
        </p:spPr>
        <p:txBody>
          <a:bodyPr>
            <a:normAutofit fontScale="92500" lnSpcReduction="10000"/>
          </a:bodyPr>
          <a:lstStyle/>
          <a:p>
            <a:pPr marL="457200" indent="-457200" algn="just">
              <a:buFont typeface="Wingdings" pitchFamily="2" charset="2"/>
              <a:buChar char="q"/>
            </a:pPr>
            <a:r>
              <a:rPr lang="en-US" dirty="0" smtClean="0">
                <a:solidFill>
                  <a:schemeClr val="tx1"/>
                </a:solidFill>
              </a:rPr>
              <a:t>Don’t forget to press </a:t>
            </a:r>
            <a:r>
              <a:rPr lang="en-US" dirty="0" smtClean="0">
                <a:solidFill>
                  <a:srgbClr val="FFFF00"/>
                </a:solidFill>
              </a:rPr>
              <a:t>CLOSE</a:t>
            </a:r>
            <a:r>
              <a:rPr lang="en-US" dirty="0" smtClean="0">
                <a:solidFill>
                  <a:schemeClr val="tx1"/>
                </a:solidFill>
              </a:rPr>
              <a:t> button after close of Poll fill up Report in </a:t>
            </a:r>
            <a:r>
              <a:rPr lang="en-US" dirty="0" smtClean="0">
                <a:solidFill>
                  <a:srgbClr val="FFFF00"/>
                </a:solidFill>
              </a:rPr>
              <a:t>Format-Part-III, ECI Ltr.51/ 13</a:t>
            </a:r>
            <a:r>
              <a:rPr lang="en-US" baseline="30000" dirty="0" smtClean="0">
                <a:solidFill>
                  <a:srgbClr val="FFFF00"/>
                </a:solidFill>
              </a:rPr>
              <a:t>th</a:t>
            </a:r>
            <a:r>
              <a:rPr lang="en-US" dirty="0" smtClean="0">
                <a:solidFill>
                  <a:srgbClr val="FFFF00"/>
                </a:solidFill>
              </a:rPr>
              <a:t> August,2021</a:t>
            </a:r>
          </a:p>
          <a:p>
            <a:pPr marL="457200" indent="-457200" algn="just">
              <a:buFont typeface="Wingdings" pitchFamily="2" charset="2"/>
              <a:buChar char="q"/>
            </a:pPr>
            <a:r>
              <a:rPr lang="en-US" dirty="0" smtClean="0"/>
              <a:t>Note Down </a:t>
            </a:r>
            <a:r>
              <a:rPr lang="en-US" dirty="0" smtClean="0">
                <a:solidFill>
                  <a:srgbClr val="FFFF00"/>
                </a:solidFill>
              </a:rPr>
              <a:t>Date &amp; Time </a:t>
            </a:r>
            <a:r>
              <a:rPr lang="en-US" dirty="0" smtClean="0"/>
              <a:t>in the Presiding Officer’s Diary</a:t>
            </a:r>
          </a:p>
          <a:p>
            <a:pPr marL="457200" indent="-457200" algn="just">
              <a:buFont typeface="Wingdings" pitchFamily="2" charset="2"/>
              <a:buChar char="q"/>
            </a:pPr>
            <a:r>
              <a:rPr lang="en-US" dirty="0" smtClean="0">
                <a:solidFill>
                  <a:schemeClr val="tx1"/>
                </a:solidFill>
              </a:rPr>
              <a:t>Press </a:t>
            </a:r>
            <a:r>
              <a:rPr lang="en-US" dirty="0" smtClean="0">
                <a:solidFill>
                  <a:srgbClr val="FFFF00"/>
                </a:solidFill>
              </a:rPr>
              <a:t>TOTAL</a:t>
            </a:r>
            <a:r>
              <a:rPr lang="en-US" dirty="0" smtClean="0">
                <a:solidFill>
                  <a:schemeClr val="tx1"/>
                </a:solidFill>
              </a:rPr>
              <a:t> to know the total votes recorded in the day</a:t>
            </a:r>
          </a:p>
          <a:p>
            <a:pPr marL="457200" indent="-457200" algn="just">
              <a:buFont typeface="Wingdings" pitchFamily="2" charset="2"/>
              <a:buChar char="q"/>
            </a:pPr>
            <a:r>
              <a:rPr lang="en-US" dirty="0" smtClean="0">
                <a:solidFill>
                  <a:schemeClr val="tx1"/>
                </a:solidFill>
              </a:rPr>
              <a:t>First </a:t>
            </a:r>
            <a:r>
              <a:rPr lang="en-US" dirty="0" smtClean="0">
                <a:solidFill>
                  <a:schemeClr val="tx1"/>
                </a:solidFill>
              </a:rPr>
              <a:t>Switch </a:t>
            </a:r>
            <a:r>
              <a:rPr lang="en-US" dirty="0" smtClean="0">
                <a:solidFill>
                  <a:srgbClr val="FFFF00"/>
                </a:solidFill>
              </a:rPr>
              <a:t>OFF the CU</a:t>
            </a:r>
            <a:r>
              <a:rPr lang="en-US" dirty="0" smtClean="0">
                <a:solidFill>
                  <a:schemeClr val="tx1"/>
                </a:solidFill>
              </a:rPr>
              <a:t>, </a:t>
            </a:r>
            <a:r>
              <a:rPr lang="en-US" dirty="0" smtClean="0"/>
              <a:t>Keep </a:t>
            </a:r>
            <a:r>
              <a:rPr lang="en-US" dirty="0" smtClean="0">
                <a:solidFill>
                  <a:schemeClr val="tx1"/>
                </a:solidFill>
              </a:rPr>
              <a:t>Paper Roll Knob of VVPAT horizontally</a:t>
            </a:r>
          </a:p>
          <a:p>
            <a:pPr marL="457200" indent="-457200" algn="just">
              <a:buFont typeface="Wingdings" pitchFamily="2" charset="2"/>
              <a:buChar char="q"/>
            </a:pPr>
            <a:r>
              <a:rPr lang="en-US" dirty="0" smtClean="0"/>
              <a:t>Disconnect the cables carefully from among </a:t>
            </a:r>
            <a:r>
              <a:rPr lang="en-US" dirty="0" smtClean="0"/>
              <a:t>Units</a:t>
            </a:r>
          </a:p>
          <a:p>
            <a:pPr marL="457200" indent="-457200" algn="just">
              <a:buFont typeface="Wingdings" pitchFamily="2" charset="2"/>
              <a:buChar char="q"/>
            </a:pPr>
            <a:r>
              <a:rPr lang="en-US" dirty="0">
                <a:solidFill>
                  <a:srgbClr val="FFFF00"/>
                </a:solidFill>
              </a:rPr>
              <a:t>Remove Battery </a:t>
            </a:r>
            <a:r>
              <a:rPr lang="en-US" dirty="0"/>
              <a:t>of VVPAT ( Not of CU</a:t>
            </a:r>
            <a:r>
              <a:rPr lang="en-US" dirty="0" smtClean="0"/>
              <a:t>)</a:t>
            </a:r>
            <a:endParaRPr lang="en-US" dirty="0" smtClean="0">
              <a:solidFill>
                <a:schemeClr val="tx1"/>
              </a:solidFill>
            </a:endParaRPr>
          </a:p>
          <a:p>
            <a:pPr marL="457200" indent="-457200" algn="just">
              <a:buFont typeface="Wingdings" pitchFamily="2" charset="2"/>
              <a:buChar char="q"/>
            </a:pPr>
            <a:r>
              <a:rPr lang="en-US" dirty="0" smtClean="0"/>
              <a:t>Complete </a:t>
            </a:r>
            <a:r>
              <a:rPr lang="en-US" dirty="0" smtClean="0">
                <a:solidFill>
                  <a:srgbClr val="FFFF00"/>
                </a:solidFill>
              </a:rPr>
              <a:t>Part-I</a:t>
            </a:r>
            <a:r>
              <a:rPr lang="en-US" dirty="0" smtClean="0"/>
              <a:t> of Accounts of Votes in </a:t>
            </a:r>
            <a:r>
              <a:rPr lang="en-US" dirty="0" smtClean="0">
                <a:solidFill>
                  <a:srgbClr val="FFFF00"/>
                </a:solidFill>
              </a:rPr>
              <a:t>Form-17 C</a:t>
            </a:r>
            <a:r>
              <a:rPr lang="en-US" dirty="0" smtClean="0"/>
              <a:t> (containing details of Votes recorded in EVMs &amp; Test Vote etc.) &amp; distribute </a:t>
            </a:r>
            <a:r>
              <a:rPr lang="en-US" dirty="0" smtClean="0">
                <a:solidFill>
                  <a:srgbClr val="FFFF00"/>
                </a:solidFill>
              </a:rPr>
              <a:t>copies to the Polling Agents </a:t>
            </a:r>
            <a:r>
              <a:rPr lang="en-US" dirty="0" smtClean="0"/>
              <a:t>under acknowledgements</a:t>
            </a:r>
          </a:p>
          <a:p>
            <a:pPr marL="457200" indent="-457200" algn="just">
              <a:buFont typeface="Wingdings" pitchFamily="2" charset="2"/>
              <a:buChar char="q"/>
            </a:pPr>
            <a:r>
              <a:rPr lang="en-US" dirty="0" smtClean="0"/>
              <a:t>Keep </a:t>
            </a:r>
            <a:r>
              <a:rPr lang="en-US" dirty="0"/>
              <a:t>BU, CU &amp; VVPAT in respective carrying cases and using thread seals, fix address tags.  Tags to have particulars of Election, Unit ID &amp; P.S. with dated </a:t>
            </a:r>
            <a:r>
              <a:rPr lang="en-US" dirty="0">
                <a:solidFill>
                  <a:srgbClr val="FFFF00"/>
                </a:solidFill>
              </a:rPr>
              <a:t>sign. &amp; seal of  Pres. </a:t>
            </a:r>
            <a:r>
              <a:rPr lang="en-US" dirty="0"/>
              <a:t>Officer</a:t>
            </a:r>
          </a:p>
          <a:p>
            <a:pPr marL="457200" indent="-457200" algn="just">
              <a:buFont typeface="Wingdings" pitchFamily="2" charset="2"/>
              <a:buChar char="q"/>
            </a:pPr>
            <a:endParaRPr lang="en-US" dirty="0" smtClean="0"/>
          </a:p>
          <a:p>
            <a:pPr marL="457200" indent="-457200" algn="just">
              <a:buFont typeface="Wingdings" pitchFamily="2" charset="2"/>
              <a:buChar char="q"/>
            </a:pPr>
            <a:endParaRPr lang="en-US" dirty="0" smtClean="0">
              <a:solidFill>
                <a:schemeClr val="tx1"/>
              </a:solidFill>
            </a:endParaRPr>
          </a:p>
          <a:p>
            <a:pPr algn="just"/>
            <a:endParaRPr lang="en-US" b="1" dirty="0" smtClean="0">
              <a:solidFill>
                <a:schemeClr val="tx1"/>
              </a:solidFill>
            </a:endParaRPr>
          </a:p>
        </p:txBody>
      </p:sp>
    </p:spTree>
    <p:extLst>
      <p:ext uri="{BB962C8B-B14F-4D97-AF65-F5344CB8AC3E}">
        <p14:creationId xmlns:p14="http://schemas.microsoft.com/office/powerpoint/2010/main" val="2203932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533399"/>
          </a:xfrm>
        </p:spPr>
        <p:txBody>
          <a:bodyPr>
            <a:normAutofit fontScale="90000"/>
          </a:bodyPr>
          <a:lstStyle/>
          <a:p>
            <a:pPr algn="ctr"/>
            <a:r>
              <a:rPr lang="en-US" dirty="0">
                <a:solidFill>
                  <a:srgbClr val="FFFF00"/>
                </a:solidFill>
                <a:latin typeface="+mn-lt"/>
              </a:rPr>
              <a:t>Poll </a:t>
            </a:r>
            <a:r>
              <a:rPr lang="en-US" dirty="0" smtClean="0">
                <a:solidFill>
                  <a:srgbClr val="FFFF00"/>
                </a:solidFill>
                <a:latin typeface="+mn-lt"/>
              </a:rPr>
              <a:t>Closure</a:t>
            </a:r>
            <a:endParaRPr lang="en-IN" dirty="0">
              <a:latin typeface="+mn-lt"/>
            </a:endParaRPr>
          </a:p>
        </p:txBody>
      </p:sp>
      <p:sp>
        <p:nvSpPr>
          <p:cNvPr id="3" name="Subtitle 2"/>
          <p:cNvSpPr>
            <a:spLocks noGrp="1"/>
          </p:cNvSpPr>
          <p:nvPr>
            <p:ph type="subTitle" idx="1"/>
          </p:nvPr>
        </p:nvSpPr>
        <p:spPr>
          <a:xfrm>
            <a:off x="228600" y="685800"/>
            <a:ext cx="8686800" cy="6096000"/>
          </a:xfrm>
          <a:solidFill>
            <a:schemeClr val="accent1">
              <a:lumMod val="50000"/>
            </a:schemeClr>
          </a:solidFill>
        </p:spPr>
        <p:txBody>
          <a:bodyPr>
            <a:normAutofit fontScale="85000" lnSpcReduction="10000"/>
          </a:bodyPr>
          <a:lstStyle/>
          <a:p>
            <a:pPr algn="just"/>
            <a:endParaRPr lang="en-US" b="1" dirty="0" smtClean="0">
              <a:solidFill>
                <a:srgbClr val="FFFF00"/>
              </a:solidFill>
            </a:endParaRPr>
          </a:p>
          <a:p>
            <a:pPr marL="457200" indent="-457200" algn="just">
              <a:buFont typeface="Wingdings" pitchFamily="2" charset="2"/>
              <a:buChar char="q"/>
            </a:pPr>
            <a:r>
              <a:rPr lang="en-US" dirty="0" smtClean="0"/>
              <a:t>Polling </a:t>
            </a:r>
            <a:r>
              <a:rPr lang="en-US" dirty="0">
                <a:solidFill>
                  <a:srgbClr val="FFFF00"/>
                </a:solidFill>
              </a:rPr>
              <a:t>Agents </a:t>
            </a:r>
            <a:r>
              <a:rPr lang="en-US" dirty="0" smtClean="0">
                <a:solidFill>
                  <a:srgbClr val="FFFF00"/>
                </a:solidFill>
              </a:rPr>
              <a:t>should be asked </a:t>
            </a:r>
            <a:r>
              <a:rPr lang="en-US" dirty="0" smtClean="0"/>
              <a:t>to put their seals (if </a:t>
            </a:r>
            <a:r>
              <a:rPr lang="en-US" dirty="0"/>
              <a:t>they so desire</a:t>
            </a:r>
            <a:r>
              <a:rPr lang="en-US" dirty="0" smtClean="0"/>
              <a:t>)</a:t>
            </a:r>
          </a:p>
          <a:p>
            <a:pPr marL="457200" indent="-457200" algn="just">
              <a:buFont typeface="Wingdings" pitchFamily="2" charset="2"/>
              <a:buChar char="q"/>
            </a:pPr>
            <a:r>
              <a:rPr lang="en-US" dirty="0" smtClean="0"/>
              <a:t>Complete all other reports such as - Presiding Officer’s </a:t>
            </a:r>
            <a:r>
              <a:rPr lang="en-US" dirty="0" smtClean="0">
                <a:solidFill>
                  <a:srgbClr val="FFFF00"/>
                </a:solidFill>
              </a:rPr>
              <a:t>Diary and 16- Pt. report for Observer containing all details relating to EVMs, all statutory , non-statutory reports,</a:t>
            </a:r>
            <a:r>
              <a:rPr lang="en-US" dirty="0" smtClean="0"/>
              <a:t> insert in designated covers</a:t>
            </a:r>
          </a:p>
          <a:p>
            <a:pPr marL="457200" indent="-457200" algn="just">
              <a:buFont typeface="Wingdings" pitchFamily="2" charset="2"/>
              <a:buChar char="q"/>
            </a:pPr>
            <a:r>
              <a:rPr lang="en-US" dirty="0"/>
              <a:t>Carry back the EVMs and other Polled materials along with Sector Officer / Armed security </a:t>
            </a:r>
            <a:r>
              <a:rPr lang="en-US" dirty="0" smtClean="0"/>
              <a:t>cover</a:t>
            </a:r>
            <a:endParaRPr lang="en-US" dirty="0" smtClean="0">
              <a:solidFill>
                <a:schemeClr val="tx1"/>
              </a:solidFill>
            </a:endParaRPr>
          </a:p>
          <a:p>
            <a:pPr marL="457200" indent="-457200" algn="just">
              <a:buFont typeface="Wingdings" pitchFamily="2" charset="2"/>
              <a:buChar char="q"/>
            </a:pPr>
            <a:r>
              <a:rPr lang="en-US" dirty="0">
                <a:solidFill>
                  <a:schemeClr val="tx1"/>
                </a:solidFill>
              </a:rPr>
              <a:t> </a:t>
            </a:r>
            <a:r>
              <a:rPr lang="en-US" dirty="0" smtClean="0">
                <a:solidFill>
                  <a:schemeClr val="tx1"/>
                </a:solidFill>
              </a:rPr>
              <a:t>Deposit polling materials including </a:t>
            </a:r>
            <a:r>
              <a:rPr lang="en-US" dirty="0" smtClean="0">
                <a:solidFill>
                  <a:srgbClr val="FFFF00"/>
                </a:solidFill>
              </a:rPr>
              <a:t>EVMs/ VVPATs + Mock Poll Slips + One copy of 17-C (to store in strong room) </a:t>
            </a:r>
            <a:r>
              <a:rPr lang="en-US" dirty="0" smtClean="0">
                <a:solidFill>
                  <a:schemeClr val="tx1"/>
                </a:solidFill>
              </a:rPr>
              <a:t>at </a:t>
            </a:r>
            <a:r>
              <a:rPr lang="en-US" dirty="0" smtClean="0"/>
              <a:t>C</a:t>
            </a:r>
            <a:r>
              <a:rPr lang="en-US" dirty="0" smtClean="0">
                <a:solidFill>
                  <a:schemeClr val="tx1"/>
                </a:solidFill>
              </a:rPr>
              <a:t>ollection center at the reception counter</a:t>
            </a:r>
          </a:p>
          <a:p>
            <a:pPr marL="457200" indent="-457200" algn="just">
              <a:buFont typeface="Wingdings" pitchFamily="2" charset="2"/>
              <a:buChar char="q"/>
            </a:pPr>
            <a:r>
              <a:rPr lang="en-US" dirty="0" smtClean="0"/>
              <a:t>Also submit </a:t>
            </a:r>
            <a:r>
              <a:rPr lang="en-US" dirty="0" smtClean="0">
                <a:solidFill>
                  <a:srgbClr val="FFFF00"/>
                </a:solidFill>
              </a:rPr>
              <a:t>Envelope containing all three (03) Reports </a:t>
            </a:r>
            <a:r>
              <a:rPr lang="en-US" dirty="0" smtClean="0"/>
              <a:t>i.e. Mock Poll Certificate ( Part-I), Power Pack Replacement Report (Part-II) &amp; Close Button Report(Part-III) </a:t>
            </a:r>
            <a:r>
              <a:rPr lang="en-US" dirty="0" smtClean="0">
                <a:solidFill>
                  <a:srgbClr val="FFFF00"/>
                </a:solidFill>
              </a:rPr>
              <a:t>as per </a:t>
            </a:r>
            <a:r>
              <a:rPr lang="en-US" sz="2800" dirty="0" smtClean="0">
                <a:solidFill>
                  <a:srgbClr val="FFFF00"/>
                </a:solidFill>
              </a:rPr>
              <a:t>ECI </a:t>
            </a:r>
            <a:r>
              <a:rPr lang="en-US" sz="2800" dirty="0" err="1" smtClean="0">
                <a:solidFill>
                  <a:srgbClr val="FFFF00"/>
                </a:solidFill>
              </a:rPr>
              <a:t>Ltr</a:t>
            </a:r>
            <a:r>
              <a:rPr lang="en-US" sz="2800" dirty="0" smtClean="0">
                <a:solidFill>
                  <a:srgbClr val="FFFF00"/>
                </a:solidFill>
              </a:rPr>
              <a:t>. No. 51/ 13</a:t>
            </a:r>
            <a:r>
              <a:rPr lang="en-US" sz="2800" baseline="30000" dirty="0" smtClean="0">
                <a:solidFill>
                  <a:srgbClr val="FFFF00"/>
                </a:solidFill>
              </a:rPr>
              <a:t>th</a:t>
            </a:r>
            <a:r>
              <a:rPr lang="en-US" sz="2800" dirty="0" smtClean="0">
                <a:solidFill>
                  <a:srgbClr val="FFFF00"/>
                </a:solidFill>
              </a:rPr>
              <a:t> August, 2021 </a:t>
            </a:r>
          </a:p>
          <a:p>
            <a:pPr marL="457200" indent="-457200" algn="just">
              <a:buFont typeface="Wingdings" pitchFamily="2" charset="2"/>
              <a:buChar char="q"/>
            </a:pPr>
            <a:r>
              <a:rPr lang="en-US" sz="2800" dirty="0" smtClean="0">
                <a:solidFill>
                  <a:srgbClr val="FFFF00"/>
                </a:solidFill>
              </a:rPr>
              <a:t>Delay </a:t>
            </a:r>
            <a:r>
              <a:rPr lang="en-US" sz="2800" dirty="0" smtClean="0"/>
              <a:t>in submission of Polled EVMs &amp; VVPATs, Election materials and Records at Collection </a:t>
            </a:r>
            <a:r>
              <a:rPr lang="en-US" sz="2800" dirty="0" err="1" smtClean="0"/>
              <a:t>Centres</a:t>
            </a:r>
            <a:r>
              <a:rPr lang="en-US" sz="2800" dirty="0" smtClean="0"/>
              <a:t> will be </a:t>
            </a:r>
            <a:r>
              <a:rPr lang="en-US" sz="2800" dirty="0" smtClean="0">
                <a:solidFill>
                  <a:srgbClr val="FFFF00"/>
                </a:solidFill>
              </a:rPr>
              <a:t>viewed seriously by Commission. </a:t>
            </a:r>
          </a:p>
          <a:p>
            <a:pPr algn="just"/>
            <a:endParaRPr lang="en-US" b="1" dirty="0" smtClean="0">
              <a:solidFill>
                <a:schemeClr val="tx1"/>
              </a:solidFill>
            </a:endParaRPr>
          </a:p>
        </p:txBody>
      </p:sp>
    </p:spTree>
    <p:extLst>
      <p:ext uri="{BB962C8B-B14F-4D97-AF65-F5344CB8AC3E}">
        <p14:creationId xmlns:p14="http://schemas.microsoft.com/office/powerpoint/2010/main" val="2092206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599"/>
          </a:xfrm>
        </p:spPr>
        <p:txBody>
          <a:bodyPr>
            <a:noAutofit/>
          </a:bodyPr>
          <a:lstStyle/>
          <a:p>
            <a:pPr algn="ctr"/>
            <a:r>
              <a:rPr lang="en-IN" sz="4000" dirty="0" smtClean="0">
                <a:solidFill>
                  <a:srgbClr val="FF0000"/>
                </a:solidFill>
                <a:latin typeface="+mn-lt"/>
              </a:rPr>
              <a:t>EVM &amp; VVPAT in case of Re-Poll</a:t>
            </a:r>
            <a:endParaRPr lang="en-IN" sz="4000" dirty="0">
              <a:solidFill>
                <a:srgbClr val="FF0000"/>
              </a:solidFill>
              <a:latin typeface="+mn-lt"/>
            </a:endParaRPr>
          </a:p>
        </p:txBody>
      </p:sp>
      <p:sp>
        <p:nvSpPr>
          <p:cNvPr id="3" name="Subtitle 2"/>
          <p:cNvSpPr>
            <a:spLocks noGrp="1"/>
          </p:cNvSpPr>
          <p:nvPr>
            <p:ph type="subTitle" idx="1"/>
          </p:nvPr>
        </p:nvSpPr>
        <p:spPr>
          <a:xfrm>
            <a:off x="228600" y="762000"/>
            <a:ext cx="8686800" cy="5943600"/>
          </a:xfrm>
          <a:solidFill>
            <a:schemeClr val="accent1">
              <a:lumMod val="50000"/>
            </a:schemeClr>
          </a:solidFill>
        </p:spPr>
        <p:txBody>
          <a:bodyPr>
            <a:normAutofit/>
          </a:bodyPr>
          <a:lstStyle/>
          <a:p>
            <a:pPr algn="just"/>
            <a:endParaRPr lang="en-US" b="1" dirty="0" smtClean="0">
              <a:solidFill>
                <a:srgbClr val="FFFF00"/>
              </a:solidFill>
            </a:endParaRPr>
          </a:p>
          <a:p>
            <a:pPr marL="457200" indent="-457200" algn="just">
              <a:buFont typeface="Wingdings" pitchFamily="2" charset="2"/>
              <a:buChar char="q"/>
            </a:pPr>
            <a:r>
              <a:rPr lang="en-US" dirty="0" smtClean="0"/>
              <a:t>EVMs and VVPATs are to be </a:t>
            </a:r>
            <a:r>
              <a:rPr lang="en-US" dirty="0" smtClean="0">
                <a:solidFill>
                  <a:srgbClr val="FFC000"/>
                </a:solidFill>
              </a:rPr>
              <a:t>drawn from Reserve list </a:t>
            </a:r>
            <a:r>
              <a:rPr lang="en-US" dirty="0" smtClean="0"/>
              <a:t>and intimated to Candidates</a:t>
            </a:r>
          </a:p>
          <a:p>
            <a:pPr marL="457200" indent="-457200" algn="just">
              <a:buFont typeface="Wingdings" pitchFamily="2" charset="2"/>
              <a:buChar char="q"/>
            </a:pPr>
            <a:r>
              <a:rPr lang="en-US" dirty="0" smtClean="0">
                <a:solidFill>
                  <a:srgbClr val="FFC000"/>
                </a:solidFill>
              </a:rPr>
              <a:t>Address Tags </a:t>
            </a:r>
            <a:r>
              <a:rPr lang="en-US" dirty="0" smtClean="0"/>
              <a:t>to clearly mention that the units are for </a:t>
            </a:r>
            <a:r>
              <a:rPr lang="en-US" dirty="0" smtClean="0">
                <a:solidFill>
                  <a:srgbClr val="FFC000"/>
                </a:solidFill>
              </a:rPr>
              <a:t>Re-Poll</a:t>
            </a:r>
          </a:p>
          <a:p>
            <a:pPr marL="457200" indent="-457200" algn="just">
              <a:buFont typeface="Wingdings" pitchFamily="2" charset="2"/>
              <a:buChar char="q"/>
            </a:pPr>
            <a:r>
              <a:rPr lang="en-US" dirty="0" smtClean="0"/>
              <a:t>Paste “Re-Poll EVM/VVPAT” pre-printed </a:t>
            </a:r>
            <a:r>
              <a:rPr lang="en-US" dirty="0" smtClean="0">
                <a:solidFill>
                  <a:srgbClr val="FFC000"/>
                </a:solidFill>
              </a:rPr>
              <a:t>stickers on the carrying cases</a:t>
            </a:r>
          </a:p>
          <a:p>
            <a:pPr marL="457200" indent="-457200" algn="just">
              <a:buFont typeface="Wingdings" pitchFamily="2" charset="2"/>
              <a:buChar char="q"/>
            </a:pPr>
            <a:r>
              <a:rPr lang="en-US" dirty="0" smtClean="0"/>
              <a:t>After Re-Poll, the EVM strong room shall be re opened</a:t>
            </a:r>
          </a:p>
          <a:p>
            <a:pPr marL="457200" indent="-457200" algn="just">
              <a:buFont typeface="Wingdings" pitchFamily="2" charset="2"/>
              <a:buChar char="q"/>
            </a:pPr>
            <a:r>
              <a:rPr lang="en-US" dirty="0" smtClean="0"/>
              <a:t>Re-polled EVMs are to be </a:t>
            </a:r>
            <a:r>
              <a:rPr lang="en-US" dirty="0" smtClean="0">
                <a:solidFill>
                  <a:srgbClr val="FFC000"/>
                </a:solidFill>
              </a:rPr>
              <a:t>kept along with the old </a:t>
            </a:r>
            <a:r>
              <a:rPr lang="en-US" dirty="0" smtClean="0"/>
              <a:t>EVMs/VVPATs ( having stickers – ‘</a:t>
            </a:r>
            <a:r>
              <a:rPr lang="en-US" dirty="0" smtClean="0">
                <a:solidFill>
                  <a:srgbClr val="FFFF00"/>
                </a:solidFill>
              </a:rPr>
              <a:t>TO BE COUNTED</a:t>
            </a:r>
            <a:r>
              <a:rPr lang="en-US" dirty="0" smtClean="0"/>
              <a:t>’)</a:t>
            </a:r>
          </a:p>
          <a:p>
            <a:pPr marL="457200" indent="-457200" algn="just">
              <a:buFont typeface="Wingdings" pitchFamily="2" charset="2"/>
              <a:buChar char="q"/>
            </a:pPr>
            <a:r>
              <a:rPr lang="en-US" dirty="0" smtClean="0">
                <a:solidFill>
                  <a:srgbClr val="FFC000"/>
                </a:solidFill>
              </a:rPr>
              <a:t>Old EVMs </a:t>
            </a:r>
            <a:r>
              <a:rPr lang="en-US" dirty="0" smtClean="0"/>
              <a:t>are to be pasted with stickers – ‘ </a:t>
            </a:r>
            <a:r>
              <a:rPr lang="en-US" dirty="0" smtClean="0">
                <a:solidFill>
                  <a:srgbClr val="FF0000"/>
                </a:solidFill>
              </a:rPr>
              <a:t>NOT TO BE COUNTED</a:t>
            </a:r>
            <a:r>
              <a:rPr lang="en-US" dirty="0" smtClean="0">
                <a:solidFill>
                  <a:srgbClr val="FFC000"/>
                </a:solidFill>
              </a:rPr>
              <a:t>’</a:t>
            </a:r>
            <a:r>
              <a:rPr lang="en-US" dirty="0" smtClean="0"/>
              <a:t> to  avoid confusion during Counting</a:t>
            </a:r>
          </a:p>
          <a:p>
            <a:pPr marL="457200" indent="-457200" algn="just">
              <a:buFont typeface="Wingdings" pitchFamily="2" charset="2"/>
              <a:buChar char="q"/>
            </a:pPr>
            <a:r>
              <a:rPr lang="en-US" dirty="0" smtClean="0"/>
              <a:t>Enter unique IDs of the Re-Poll EVMs in </a:t>
            </a:r>
            <a:r>
              <a:rPr lang="en-US" dirty="0" smtClean="0">
                <a:solidFill>
                  <a:srgbClr val="FFC000"/>
                </a:solidFill>
              </a:rPr>
              <a:t>E.M.S.</a:t>
            </a:r>
          </a:p>
          <a:p>
            <a:pPr algn="just"/>
            <a:endParaRPr lang="en-US" b="1" dirty="0" smtClean="0">
              <a:solidFill>
                <a:schemeClr val="tx1"/>
              </a:solidFill>
            </a:endParaRPr>
          </a:p>
        </p:txBody>
      </p:sp>
    </p:spTree>
    <p:extLst>
      <p:ext uri="{BB962C8B-B14F-4D97-AF65-F5344CB8AC3E}">
        <p14:creationId xmlns:p14="http://schemas.microsoft.com/office/powerpoint/2010/main" val="42772275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lgn="ctr"/>
            <a:r>
              <a:rPr lang="en-US" b="1" dirty="0">
                <a:solidFill>
                  <a:schemeClr val="tx1"/>
                </a:solidFill>
                <a:latin typeface="+mn-lt"/>
              </a:rPr>
              <a:t>Case Study :</a:t>
            </a:r>
            <a:endParaRPr lang="en-IN" dirty="0">
              <a:solidFill>
                <a:schemeClr val="tx1"/>
              </a:solidFill>
              <a:latin typeface="+mn-lt"/>
            </a:endParaRPr>
          </a:p>
        </p:txBody>
      </p:sp>
      <p:sp>
        <p:nvSpPr>
          <p:cNvPr id="3" name="Content Placeholder 2"/>
          <p:cNvSpPr>
            <a:spLocks noGrp="1"/>
          </p:cNvSpPr>
          <p:nvPr>
            <p:ph idx="1"/>
          </p:nvPr>
        </p:nvSpPr>
        <p:spPr>
          <a:xfrm>
            <a:off x="457200" y="1371600"/>
            <a:ext cx="8229600" cy="4953000"/>
          </a:xfrm>
          <a:solidFill>
            <a:srgbClr val="F7D9F1"/>
          </a:solidFill>
        </p:spPr>
        <p:txBody>
          <a:bodyPr>
            <a:normAutofit/>
          </a:bodyPr>
          <a:lstStyle/>
          <a:p>
            <a:pPr marL="0" indent="0" algn="just">
              <a:buNone/>
            </a:pPr>
            <a:endParaRPr lang="en-US" b="1" dirty="0" smtClean="0"/>
          </a:p>
          <a:p>
            <a:pPr algn="just"/>
            <a:r>
              <a:rPr lang="en-US" b="1" dirty="0" smtClean="0"/>
              <a:t>A Voter without signing / putting thumb impression in Register of Voters, is proceeding to Voting chamber. Pres. Officer  to allow / disallow him/her ?</a:t>
            </a:r>
          </a:p>
          <a:p>
            <a:pPr algn="just"/>
            <a:r>
              <a:rPr lang="en-US" b="1" dirty="0" smtClean="0"/>
              <a:t>While </a:t>
            </a:r>
            <a:r>
              <a:rPr lang="en-US" b="1" dirty="0"/>
              <a:t>pressing the Total Button at the close of the Poll, the CU displayed 997 Votes. But the Polling Officer  I/C of Voters </a:t>
            </a:r>
            <a:r>
              <a:rPr lang="en-US" b="1" dirty="0" smtClean="0"/>
              <a:t>Register ( 17-A),  </a:t>
            </a:r>
            <a:r>
              <a:rPr lang="en-US" b="1" dirty="0"/>
              <a:t>verified and </a:t>
            </a:r>
            <a:r>
              <a:rPr lang="en-US" b="1" dirty="0" smtClean="0"/>
              <a:t>stated </a:t>
            </a:r>
            <a:r>
              <a:rPr lang="en-US" b="1" dirty="0"/>
              <a:t>that there are only 945 votes cast as per 17 A. Presiding Officer is in trouble as to how </a:t>
            </a:r>
            <a:r>
              <a:rPr lang="en-US" b="1" dirty="0" smtClean="0"/>
              <a:t>the  difference </a:t>
            </a:r>
            <a:r>
              <a:rPr lang="en-US" b="1" dirty="0"/>
              <a:t>came ?</a:t>
            </a:r>
          </a:p>
          <a:p>
            <a:endParaRPr lang="en-IN" dirty="0"/>
          </a:p>
        </p:txBody>
      </p:sp>
    </p:spTree>
    <p:extLst>
      <p:ext uri="{BB962C8B-B14F-4D97-AF65-F5344CB8AC3E}">
        <p14:creationId xmlns:p14="http://schemas.microsoft.com/office/powerpoint/2010/main" val="406845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305800" cy="838200"/>
          </a:xfrm>
        </p:spPr>
        <p:txBody>
          <a:bodyPr>
            <a:normAutofit fontScale="90000"/>
          </a:bodyPr>
          <a:lstStyle/>
          <a:p>
            <a:pPr algn="ctr" eaLnBrk="1" hangingPunct="1"/>
            <a:r>
              <a:rPr lang="en-IN" sz="3200" b="1" dirty="0" smtClean="0">
                <a:solidFill>
                  <a:srgbClr val="7030A0"/>
                </a:solidFill>
                <a:latin typeface="+mn-lt"/>
              </a:rPr>
              <a:t>STORAGE &amp; SAFETY OF EVMs/VVPATs</a:t>
            </a:r>
            <a:br>
              <a:rPr lang="en-IN" sz="3200" b="1" dirty="0" smtClean="0">
                <a:solidFill>
                  <a:srgbClr val="7030A0"/>
                </a:solidFill>
                <a:latin typeface="+mn-lt"/>
              </a:rPr>
            </a:br>
            <a:r>
              <a:rPr lang="en-IN" sz="3200" b="1" dirty="0" smtClean="0">
                <a:solidFill>
                  <a:srgbClr val="7030A0"/>
                </a:solidFill>
                <a:latin typeface="+mn-lt"/>
              </a:rPr>
              <a:t>(After Polling, up-to Counting Period)</a:t>
            </a:r>
            <a:endParaRPr lang="en-IN" sz="3200" dirty="0" smtClean="0">
              <a:latin typeface="+mn-lt"/>
            </a:endParaRPr>
          </a:p>
        </p:txBody>
      </p:sp>
      <p:sp>
        <p:nvSpPr>
          <p:cNvPr id="3" name="Slide Number Placeholder 2"/>
          <p:cNvSpPr>
            <a:spLocks noGrp="1"/>
          </p:cNvSpPr>
          <p:nvPr>
            <p:ph type="sldNum" sz="quarter" idx="12"/>
          </p:nvPr>
        </p:nvSpPr>
        <p:spPr/>
        <p:txBody>
          <a:bodyPr>
            <a:normAutofit/>
          </a:bodyPr>
          <a:lstStyle/>
          <a:p>
            <a:pPr algn="ctr" fontAlgn="auto">
              <a:spcBef>
                <a:spcPts val="0"/>
              </a:spcBef>
              <a:spcAft>
                <a:spcPts val="0"/>
              </a:spcAft>
              <a:defRPr/>
            </a:pPr>
            <a:fld id="{6FC25EEA-CEB1-45CF-86DD-BDE538135A47}" type="slidenum">
              <a:rPr lang="en" sz="1400" kern="0" smtClean="0">
                <a:latin typeface="Arial"/>
                <a:ea typeface="Arial"/>
                <a:cs typeface="Arial"/>
                <a:sym typeface="Arial"/>
              </a:rPr>
              <a:pPr algn="ctr" fontAlgn="auto">
                <a:spcBef>
                  <a:spcPts val="0"/>
                </a:spcBef>
                <a:spcAft>
                  <a:spcPts val="0"/>
                </a:spcAft>
                <a:defRPr/>
              </a:pPr>
              <a:t>54</a:t>
            </a:fld>
            <a:endParaRPr lang="en" sz="1400" kern="0" dirty="0">
              <a:latin typeface="Arial"/>
              <a:ea typeface="Arial"/>
              <a:cs typeface="Arial"/>
              <a:sym typeface="Arial"/>
            </a:endParaRPr>
          </a:p>
        </p:txBody>
      </p:sp>
      <p:sp>
        <p:nvSpPr>
          <p:cNvPr id="7" name="Non Election Period Text"/>
          <p:cNvSpPr/>
          <p:nvPr/>
        </p:nvSpPr>
        <p:spPr>
          <a:xfrm>
            <a:off x="152400" y="914400"/>
            <a:ext cx="8763000" cy="5867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fontAlgn="auto">
              <a:spcBef>
                <a:spcPts val="0"/>
              </a:spcBef>
              <a:spcAft>
                <a:spcPts val="0"/>
              </a:spcAft>
              <a:buFont typeface="Arial" panose="020B0604020202020204" pitchFamily="34" charset="0"/>
              <a:buChar char="•"/>
              <a:defRPr/>
            </a:pPr>
            <a:r>
              <a:rPr lang="en-IN" sz="2000" b="1" kern="0" dirty="0">
                <a:solidFill>
                  <a:srgbClr val="003300"/>
                </a:solidFill>
                <a:latin typeface="Californian FB" pitchFamily="18" charset="0"/>
                <a:ea typeface="Tahoma" pitchFamily="34" charset="0"/>
                <a:cs typeface="Tahoma" pitchFamily="34" charset="0"/>
                <a:sym typeface="Arial"/>
              </a:rPr>
              <a:t>EVMs are escorted back to the strong room post poll  and  remains under </a:t>
            </a:r>
            <a:r>
              <a:rPr lang="en-IN" sz="2000" b="1" kern="0" dirty="0">
                <a:solidFill>
                  <a:srgbClr val="FF0000"/>
                </a:solidFill>
                <a:latin typeface="Californian FB" pitchFamily="18" charset="0"/>
                <a:ea typeface="Tahoma" pitchFamily="34" charset="0"/>
                <a:cs typeface="Tahoma" pitchFamily="34" charset="0"/>
                <a:sym typeface="Arial"/>
              </a:rPr>
              <a:t>double </a:t>
            </a:r>
            <a:r>
              <a:rPr lang="en-IN" sz="2000" b="1" kern="0" dirty="0" smtClean="0">
                <a:solidFill>
                  <a:srgbClr val="FF0000"/>
                </a:solidFill>
                <a:latin typeface="Californian FB" pitchFamily="18" charset="0"/>
                <a:ea typeface="Tahoma" pitchFamily="34" charset="0"/>
                <a:cs typeface="Tahoma" pitchFamily="34" charset="0"/>
                <a:sym typeface="Arial"/>
              </a:rPr>
              <a:t>lock ( 01 key with R.O and other with A.R.O.)</a:t>
            </a:r>
          </a:p>
          <a:p>
            <a:pPr marL="285750" indent="-285750" algn="just" fontAlgn="auto">
              <a:spcBef>
                <a:spcPts val="0"/>
              </a:spcBef>
              <a:spcAft>
                <a:spcPts val="0"/>
              </a:spcAft>
              <a:buFont typeface="Arial" panose="020B0604020202020204" pitchFamily="34" charset="0"/>
              <a:buChar char="•"/>
              <a:defRPr/>
            </a:pPr>
            <a:r>
              <a:rPr lang="en-IN" sz="2000" b="1" kern="0" dirty="0" smtClean="0">
                <a:solidFill>
                  <a:srgbClr val="003300"/>
                </a:solidFill>
                <a:latin typeface="Californian FB" pitchFamily="18" charset="0"/>
                <a:ea typeface="Tahoma" pitchFamily="34" charset="0"/>
                <a:cs typeface="Tahoma" pitchFamily="34" charset="0"/>
                <a:sym typeface="Arial"/>
              </a:rPr>
              <a:t>Multi Layered storage </a:t>
            </a:r>
            <a:r>
              <a:rPr lang="en-IN" sz="2000" b="1" kern="0" dirty="0" smtClean="0">
                <a:solidFill>
                  <a:srgbClr val="FF0000"/>
                </a:solidFill>
                <a:latin typeface="Californian FB" pitchFamily="18" charset="0"/>
                <a:ea typeface="Tahoma" pitchFamily="34" charset="0"/>
                <a:cs typeface="Tahoma" pitchFamily="34" charset="0"/>
                <a:sym typeface="Arial"/>
              </a:rPr>
              <a:t>Racks </a:t>
            </a:r>
            <a:r>
              <a:rPr lang="en-IN" sz="2000" b="1" kern="0" dirty="0" smtClean="0">
                <a:solidFill>
                  <a:srgbClr val="003300"/>
                </a:solidFill>
                <a:latin typeface="Californian FB" pitchFamily="18" charset="0"/>
                <a:ea typeface="Tahoma" pitchFamily="34" charset="0"/>
                <a:cs typeface="Tahoma" pitchFamily="34" charset="0"/>
                <a:sym typeface="Arial"/>
              </a:rPr>
              <a:t>can be used to keep EVMs sequentially</a:t>
            </a:r>
          </a:p>
          <a:p>
            <a:pPr marL="285750" indent="-285750" algn="just" fontAlgn="auto">
              <a:spcBef>
                <a:spcPts val="0"/>
              </a:spcBef>
              <a:spcAft>
                <a:spcPts val="0"/>
              </a:spcAft>
              <a:buFont typeface="Arial" panose="020B0604020202020204" pitchFamily="34" charset="0"/>
              <a:buChar char="•"/>
              <a:defRPr/>
            </a:pPr>
            <a:r>
              <a:rPr lang="en-IN" sz="2000" b="1" kern="0" dirty="0" smtClean="0">
                <a:solidFill>
                  <a:srgbClr val="003300"/>
                </a:solidFill>
                <a:latin typeface="Californian FB" pitchFamily="18" charset="0"/>
                <a:ea typeface="Tahoma" pitchFamily="34" charset="0"/>
                <a:cs typeface="Tahoma" pitchFamily="34" charset="0"/>
                <a:sym typeface="Arial"/>
              </a:rPr>
              <a:t>Candidates are </a:t>
            </a:r>
            <a:r>
              <a:rPr lang="en-IN" sz="2000" b="1" kern="0" dirty="0">
                <a:solidFill>
                  <a:srgbClr val="003300"/>
                </a:solidFill>
                <a:latin typeface="Californian FB" pitchFamily="18" charset="0"/>
                <a:ea typeface="Tahoma" pitchFamily="34" charset="0"/>
                <a:cs typeface="Tahoma" pitchFamily="34" charset="0"/>
                <a:sym typeface="Arial"/>
              </a:rPr>
              <a:t>allowed to put their </a:t>
            </a:r>
            <a:r>
              <a:rPr lang="en-IN" sz="2000" b="1" kern="0" dirty="0">
                <a:solidFill>
                  <a:srgbClr val="FF0000"/>
                </a:solidFill>
                <a:latin typeface="Californian FB" pitchFamily="18" charset="0"/>
                <a:ea typeface="Tahoma" pitchFamily="34" charset="0"/>
                <a:cs typeface="Tahoma" pitchFamily="34" charset="0"/>
                <a:sym typeface="Arial"/>
              </a:rPr>
              <a:t>own locks</a:t>
            </a:r>
          </a:p>
          <a:p>
            <a:pPr marL="285750" indent="-285750" algn="just" fontAlgn="auto">
              <a:spcBef>
                <a:spcPts val="0"/>
              </a:spcBef>
              <a:spcAft>
                <a:spcPts val="0"/>
              </a:spcAft>
              <a:buFont typeface="Arial" panose="020B0604020202020204" pitchFamily="34" charset="0"/>
              <a:buChar char="•"/>
              <a:defRPr/>
            </a:pPr>
            <a:r>
              <a:rPr lang="en-IN" sz="2000" b="1" kern="0" dirty="0">
                <a:solidFill>
                  <a:srgbClr val="FF0000"/>
                </a:solidFill>
                <a:latin typeface="Californian FB" pitchFamily="18" charset="0"/>
                <a:ea typeface="Tahoma" pitchFamily="34" charset="0"/>
                <a:cs typeface="Tahoma" pitchFamily="34" charset="0"/>
                <a:sym typeface="Arial"/>
              </a:rPr>
              <a:t>Two </a:t>
            </a:r>
            <a:r>
              <a:rPr lang="en-IN" sz="2000" b="1" kern="0" dirty="0" smtClean="0">
                <a:solidFill>
                  <a:srgbClr val="FF0000"/>
                </a:solidFill>
                <a:latin typeface="Californian FB" pitchFamily="18" charset="0"/>
                <a:ea typeface="Tahoma" pitchFamily="34" charset="0"/>
                <a:cs typeface="Tahoma" pitchFamily="34" charset="0"/>
                <a:sym typeface="Arial"/>
              </a:rPr>
              <a:t>tier-</a:t>
            </a:r>
            <a:r>
              <a:rPr lang="en-IN" sz="2000" b="1" kern="0" dirty="0" smtClean="0">
                <a:solidFill>
                  <a:srgbClr val="003300"/>
                </a:solidFill>
                <a:latin typeface="Californian FB" pitchFamily="18" charset="0"/>
                <a:ea typeface="Tahoma" pitchFamily="34" charset="0"/>
                <a:cs typeface="Tahoma" pitchFamily="34" charset="0"/>
                <a:sym typeface="Arial"/>
              </a:rPr>
              <a:t>round </a:t>
            </a:r>
            <a:r>
              <a:rPr lang="en-IN" sz="2000" b="1" kern="0" dirty="0">
                <a:solidFill>
                  <a:srgbClr val="003300"/>
                </a:solidFill>
                <a:latin typeface="Californian FB" pitchFamily="18" charset="0"/>
                <a:ea typeface="Tahoma" pitchFamily="34" charset="0"/>
                <a:cs typeface="Tahoma" pitchFamily="34" charset="0"/>
                <a:sym typeface="Arial"/>
              </a:rPr>
              <a:t>the clock </a:t>
            </a:r>
            <a:r>
              <a:rPr lang="en-IN" sz="2000" b="1" kern="0" dirty="0">
                <a:solidFill>
                  <a:srgbClr val="FF0000"/>
                </a:solidFill>
                <a:latin typeface="Californian FB" pitchFamily="18" charset="0"/>
                <a:ea typeface="Tahoma" pitchFamily="34" charset="0"/>
                <a:cs typeface="Tahoma" pitchFamily="34" charset="0"/>
                <a:sym typeface="Arial"/>
              </a:rPr>
              <a:t>security arrangements </a:t>
            </a:r>
            <a:r>
              <a:rPr lang="en-IN" sz="2000" b="1" kern="0" dirty="0">
                <a:solidFill>
                  <a:srgbClr val="003300"/>
                </a:solidFill>
                <a:latin typeface="Californian FB" pitchFamily="18" charset="0"/>
                <a:ea typeface="Tahoma" pitchFamily="34" charset="0"/>
                <a:cs typeface="Tahoma" pitchFamily="34" charset="0"/>
                <a:sym typeface="Arial"/>
              </a:rPr>
              <a:t>for the strong rooms having polled EVMs </a:t>
            </a:r>
            <a:endParaRPr lang="en-IN" sz="2000" b="1" kern="0" dirty="0" smtClean="0">
              <a:solidFill>
                <a:srgbClr val="003300"/>
              </a:solidFill>
              <a:latin typeface="Californian FB" pitchFamily="18" charset="0"/>
              <a:ea typeface="Tahoma" pitchFamily="34" charset="0"/>
              <a:cs typeface="Tahoma" pitchFamily="34" charset="0"/>
              <a:sym typeface="Arial"/>
            </a:endParaRPr>
          </a:p>
          <a:p>
            <a:pPr marL="285750" indent="-285750" algn="just" fontAlgn="auto">
              <a:spcBef>
                <a:spcPts val="0"/>
              </a:spcBef>
              <a:spcAft>
                <a:spcPts val="0"/>
              </a:spcAft>
              <a:buFont typeface="Arial" panose="020B0604020202020204" pitchFamily="34" charset="0"/>
              <a:buChar char="•"/>
              <a:defRPr/>
            </a:pPr>
            <a:r>
              <a:rPr lang="en-IN" sz="2000" b="1" kern="0" dirty="0" smtClean="0">
                <a:solidFill>
                  <a:srgbClr val="FF0000"/>
                </a:solidFill>
                <a:latin typeface="Californian FB" pitchFamily="18" charset="0"/>
                <a:ea typeface="Tahoma" pitchFamily="34" charset="0"/>
                <a:cs typeface="Tahoma" pitchFamily="34" charset="0"/>
                <a:sym typeface="Arial"/>
              </a:rPr>
              <a:t>IP controlled CCTV with DVR, </a:t>
            </a:r>
            <a:r>
              <a:rPr lang="en-IN" sz="2000" b="1" kern="0" dirty="0" smtClean="0">
                <a:solidFill>
                  <a:srgbClr val="003300"/>
                </a:solidFill>
                <a:latin typeface="Californian FB" pitchFamily="18" charset="0"/>
                <a:ea typeface="Tahoma" pitchFamily="34" charset="0"/>
                <a:cs typeface="Tahoma" pitchFamily="34" charset="0"/>
                <a:sym typeface="Arial"/>
              </a:rPr>
              <a:t>Videography for each opening &amp; closing </a:t>
            </a:r>
            <a:endParaRPr lang="en-IN" sz="2000" b="1" kern="0" dirty="0">
              <a:solidFill>
                <a:srgbClr val="003300"/>
              </a:solidFill>
              <a:latin typeface="Californian FB" pitchFamily="18" charset="0"/>
              <a:ea typeface="Tahoma" pitchFamily="34" charset="0"/>
              <a:cs typeface="Tahoma" pitchFamily="34" charset="0"/>
              <a:sym typeface="Arial"/>
            </a:endParaRPr>
          </a:p>
          <a:p>
            <a:pPr marL="285750" indent="-285750" algn="just" fontAlgn="auto">
              <a:spcBef>
                <a:spcPts val="0"/>
              </a:spcBef>
              <a:spcAft>
                <a:spcPts val="0"/>
              </a:spcAft>
              <a:buFont typeface="Arial" panose="020B0604020202020204" pitchFamily="34" charset="0"/>
              <a:buChar char="•"/>
              <a:defRPr/>
            </a:pPr>
            <a:r>
              <a:rPr lang="en-IN" sz="2000" b="1" kern="0" dirty="0">
                <a:solidFill>
                  <a:srgbClr val="003300"/>
                </a:solidFill>
                <a:latin typeface="Californian FB" pitchFamily="18" charset="0"/>
                <a:ea typeface="Tahoma" pitchFamily="34" charset="0"/>
                <a:cs typeface="Tahoma" pitchFamily="34" charset="0"/>
                <a:sym typeface="Arial"/>
              </a:rPr>
              <a:t>The </a:t>
            </a:r>
            <a:r>
              <a:rPr lang="en-IN" sz="2000" b="1" kern="0" dirty="0">
                <a:solidFill>
                  <a:srgbClr val="FF0000"/>
                </a:solidFill>
                <a:latin typeface="Californian FB" pitchFamily="18" charset="0"/>
                <a:ea typeface="Tahoma" pitchFamily="34" charset="0"/>
                <a:cs typeface="Tahoma" pitchFamily="34" charset="0"/>
                <a:sym typeface="Arial"/>
              </a:rPr>
              <a:t>CPF secures the innermost </a:t>
            </a:r>
            <a:r>
              <a:rPr lang="en-IN" sz="2000" b="1" kern="0" dirty="0">
                <a:solidFill>
                  <a:srgbClr val="003300"/>
                </a:solidFill>
                <a:latin typeface="Californian FB" pitchFamily="18" charset="0"/>
                <a:ea typeface="Tahoma" pitchFamily="34" charset="0"/>
                <a:cs typeface="Tahoma" pitchFamily="34" charset="0"/>
                <a:sym typeface="Arial"/>
              </a:rPr>
              <a:t>perimeter immediately outside the strong room and the </a:t>
            </a:r>
            <a:r>
              <a:rPr lang="en-IN" sz="2000" b="1" kern="0" dirty="0">
                <a:solidFill>
                  <a:srgbClr val="FF0000"/>
                </a:solidFill>
                <a:latin typeface="Californian FB" pitchFamily="18" charset="0"/>
                <a:ea typeface="Tahoma" pitchFamily="34" charset="0"/>
                <a:cs typeface="Tahoma" pitchFamily="34" charset="0"/>
                <a:sym typeface="Arial"/>
              </a:rPr>
              <a:t>State Armed Police secures the outer </a:t>
            </a:r>
            <a:r>
              <a:rPr lang="en-IN" sz="2000" b="1" kern="0" dirty="0" smtClean="0">
                <a:solidFill>
                  <a:srgbClr val="003300"/>
                </a:solidFill>
                <a:latin typeface="Californian FB" pitchFamily="18" charset="0"/>
                <a:ea typeface="Tahoma" pitchFamily="34" charset="0"/>
                <a:cs typeface="Tahoma" pitchFamily="34" charset="0"/>
                <a:sym typeface="Arial"/>
              </a:rPr>
              <a:t>perimeter</a:t>
            </a:r>
          </a:p>
          <a:p>
            <a:pPr marL="285750" indent="-285750" algn="just" fontAlgn="auto">
              <a:spcBef>
                <a:spcPts val="0"/>
              </a:spcBef>
              <a:spcAft>
                <a:spcPts val="0"/>
              </a:spcAft>
              <a:buFont typeface="Arial" panose="020B0604020202020204" pitchFamily="34" charset="0"/>
              <a:buChar char="•"/>
              <a:defRPr/>
            </a:pPr>
            <a:r>
              <a:rPr lang="en-IN" sz="2000" b="1" kern="0" dirty="0" smtClean="0">
                <a:solidFill>
                  <a:srgbClr val="FF0000"/>
                </a:solidFill>
                <a:latin typeface="Californian FB" pitchFamily="18" charset="0"/>
                <a:ea typeface="Tahoma" pitchFamily="34" charset="0"/>
                <a:cs typeface="Tahoma" pitchFamily="34" charset="0"/>
                <a:sym typeface="Arial"/>
              </a:rPr>
              <a:t>Separate Log books </a:t>
            </a:r>
            <a:r>
              <a:rPr lang="en-IN" sz="2000" b="1" kern="0" dirty="0" smtClean="0">
                <a:solidFill>
                  <a:srgbClr val="003300"/>
                </a:solidFill>
                <a:latin typeface="Californian FB" pitchFamily="18" charset="0"/>
                <a:ea typeface="Tahoma" pitchFamily="34" charset="0"/>
                <a:cs typeface="Tahoma" pitchFamily="34" charset="0"/>
                <a:sym typeface="Arial"/>
              </a:rPr>
              <a:t>for Security personnel as well as for authorized Officers</a:t>
            </a:r>
          </a:p>
          <a:p>
            <a:pPr marL="285750" indent="-285750" algn="just" fontAlgn="auto">
              <a:spcBef>
                <a:spcPts val="0"/>
              </a:spcBef>
              <a:spcAft>
                <a:spcPts val="0"/>
              </a:spcAft>
              <a:buFont typeface="Arial" panose="020B0604020202020204" pitchFamily="34" charset="0"/>
              <a:buChar char="•"/>
              <a:defRPr/>
            </a:pPr>
            <a:r>
              <a:rPr lang="en-IN" sz="2000" b="1" kern="0" dirty="0" smtClean="0">
                <a:solidFill>
                  <a:srgbClr val="003300"/>
                </a:solidFill>
                <a:latin typeface="Californian FB" pitchFamily="18" charset="0"/>
                <a:ea typeface="Tahoma" pitchFamily="34" charset="0"/>
                <a:cs typeface="Tahoma" pitchFamily="34" charset="0"/>
                <a:sym typeface="Arial"/>
              </a:rPr>
              <a:t>Candidates are also allowed to keep vigil (beyond innermost perimeter) over the storage outside the inner circle</a:t>
            </a:r>
          </a:p>
          <a:p>
            <a:pPr marL="285750" indent="-285750" algn="just" fontAlgn="auto">
              <a:spcBef>
                <a:spcPts val="0"/>
              </a:spcBef>
              <a:spcAft>
                <a:spcPts val="0"/>
              </a:spcAft>
              <a:buFont typeface="Arial" panose="020B0604020202020204" pitchFamily="34" charset="0"/>
              <a:buChar char="•"/>
              <a:defRPr/>
            </a:pPr>
            <a:r>
              <a:rPr lang="en-IN" sz="2000" b="1" kern="0" dirty="0" smtClean="0">
                <a:solidFill>
                  <a:srgbClr val="FF0000"/>
                </a:solidFill>
                <a:latin typeface="Californian FB" pitchFamily="18" charset="0"/>
                <a:ea typeface="Tahoma" pitchFamily="34" charset="0"/>
                <a:cs typeface="Tahoma" pitchFamily="34" charset="0"/>
                <a:sym typeface="Arial"/>
              </a:rPr>
              <a:t>Gen. Observer of ECI to submit report 2 days before Counting, on arrangement of Strong room ( Annexure-IV, ECI  Ltr.no.51, 17</a:t>
            </a:r>
            <a:r>
              <a:rPr lang="en-IN" sz="2000" b="1" kern="0" baseline="30000" dirty="0" smtClean="0">
                <a:solidFill>
                  <a:srgbClr val="FF0000"/>
                </a:solidFill>
                <a:latin typeface="Californian FB" pitchFamily="18" charset="0"/>
                <a:ea typeface="Tahoma" pitchFamily="34" charset="0"/>
                <a:cs typeface="Tahoma" pitchFamily="34" charset="0"/>
                <a:sym typeface="Arial"/>
              </a:rPr>
              <a:t>th</a:t>
            </a:r>
            <a:r>
              <a:rPr lang="en-IN" sz="2000" b="1" kern="0" dirty="0" smtClean="0">
                <a:solidFill>
                  <a:srgbClr val="FF0000"/>
                </a:solidFill>
                <a:latin typeface="Californian FB" pitchFamily="18" charset="0"/>
                <a:ea typeface="Tahoma" pitchFamily="34" charset="0"/>
                <a:cs typeface="Tahoma" pitchFamily="34" charset="0"/>
                <a:sym typeface="Arial"/>
              </a:rPr>
              <a:t> Aug-2021)</a:t>
            </a:r>
            <a:endParaRPr lang="en-IN" sz="2000" b="1" kern="0" dirty="0">
              <a:solidFill>
                <a:srgbClr val="FF0000"/>
              </a:solidFill>
              <a:latin typeface="Californian FB" pitchFamily="18" charset="0"/>
              <a:ea typeface="Tahoma" pitchFamily="34" charset="0"/>
              <a:cs typeface="Tahoma" pitchFamily="34" charset="0"/>
              <a:sym typeface="Arial"/>
            </a:endParaRPr>
          </a:p>
        </p:txBody>
      </p:sp>
    </p:spTree>
    <p:extLst>
      <p:ext uri="{BB962C8B-B14F-4D97-AF65-F5344CB8AC3E}">
        <p14:creationId xmlns:p14="http://schemas.microsoft.com/office/powerpoint/2010/main" val="14821044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584775"/>
          </a:xfrm>
          <a:prstGeom prst="rect">
            <a:avLst/>
          </a:prstGeom>
          <a:noFill/>
        </p:spPr>
        <p:txBody>
          <a:bodyPr wrap="square" lIns="91440" tIns="45720" rIns="91440" bIns="45720">
            <a:spAutoFit/>
            <a:scene3d>
              <a:camera prst="orthographicFront"/>
              <a:lightRig rig="threePt" dir="t"/>
            </a:scene3d>
            <a:sp3d extrusionH="57150" prstMaterial="metal">
              <a:bevelT w="38100" h="38100" prst="slope"/>
              <a:bevelB w="57150" h="38100" prst="hardEdge"/>
            </a:sp3d>
          </a:bodyPr>
          <a:lstStyle/>
          <a:p>
            <a:pPr algn="ctr"/>
            <a:r>
              <a:rPr lang="en-US" sz="3200" b="1" dirty="0" smtClean="0">
                <a:ln w="15875" cap="sq" cmpd="sng">
                  <a:solidFill>
                    <a:schemeClr val="tx1">
                      <a:lumMod val="95000"/>
                      <a:lumOff val="5000"/>
                    </a:schemeClr>
                  </a:solidFill>
                  <a:prstDash val="solid"/>
                  <a:bevel/>
                </a:ln>
                <a:solidFill>
                  <a:srgbClr val="C00000"/>
                </a:solidFill>
                <a:effectLst>
                  <a:outerShdw blurRad="50800" dist="38100" algn="l" rotWithShape="0">
                    <a:prstClr val="black">
                      <a:alpha val="40000"/>
                    </a:prstClr>
                  </a:outerShdw>
                </a:effectLst>
              </a:rPr>
              <a:t>COUNTING – Retrieving Result from EVM</a:t>
            </a:r>
          </a:p>
        </p:txBody>
      </p:sp>
      <p:pic>
        <p:nvPicPr>
          <p:cNvPr id="1026" name="Picture 2" descr="C:\Documents and Settings\Administrator\Desktop\COUNTING FINAL PPT\Control Units Counting  Photo\DSC_0597.JPG"/>
          <p:cNvPicPr>
            <a:picLocks noChangeAspect="1" noChangeArrowheads="1"/>
          </p:cNvPicPr>
          <p:nvPr/>
        </p:nvPicPr>
        <p:blipFill>
          <a:blip r:embed="rId2" cstate="print"/>
          <a:srcRect l="46854"/>
          <a:stretch>
            <a:fillRect/>
          </a:stretch>
        </p:blipFill>
        <p:spPr bwMode="auto">
          <a:xfrm>
            <a:off x="533400" y="1066800"/>
            <a:ext cx="2088816"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Documents and Settings\Administrator\Desktop\COUNTING FINAL PPT\Control Units Counting  Photo\DSC_0598.JPG"/>
          <p:cNvPicPr>
            <a:picLocks noChangeAspect="1" noChangeArrowheads="1"/>
          </p:cNvPicPr>
          <p:nvPr/>
        </p:nvPicPr>
        <p:blipFill>
          <a:blip r:embed="rId3" cstate="print"/>
          <a:srcRect l="45682" r="-368" b="-616"/>
          <a:stretch>
            <a:fillRect/>
          </a:stretch>
        </p:blipFill>
        <p:spPr bwMode="auto">
          <a:xfrm>
            <a:off x="3511746" y="990600"/>
            <a:ext cx="2151925" cy="2320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C:\Documents and Settings\Administrator\Desktop\COUNTING FINAL PPT\Control Units Counting  Photo\DSC_0599.JPG"/>
          <p:cNvPicPr>
            <a:picLocks noChangeAspect="1" noChangeArrowheads="1"/>
          </p:cNvPicPr>
          <p:nvPr/>
        </p:nvPicPr>
        <p:blipFill>
          <a:blip r:embed="rId4" cstate="print"/>
          <a:srcRect l="27331" r="12149"/>
          <a:stretch>
            <a:fillRect/>
          </a:stretch>
        </p:blipFill>
        <p:spPr bwMode="auto">
          <a:xfrm>
            <a:off x="6553200" y="914400"/>
            <a:ext cx="2175075" cy="233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C:\Documents and Settings\Administrator\Desktop\COUNTING FINAL PPT\Control Units Counting  Photo\DSC_0602.JPG"/>
          <p:cNvPicPr>
            <a:picLocks noChangeAspect="1" noChangeArrowheads="1"/>
          </p:cNvPicPr>
          <p:nvPr/>
        </p:nvPicPr>
        <p:blipFill>
          <a:blip r:embed="rId5" cstate="print"/>
          <a:srcRect l="39476" r="6594" b="18945"/>
          <a:stretch>
            <a:fillRect/>
          </a:stretch>
        </p:blipFill>
        <p:spPr bwMode="auto">
          <a:xfrm>
            <a:off x="457200" y="3810000"/>
            <a:ext cx="2209800" cy="2309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C:\Documents and Settings\Administrator\Desktop\COUNTING FINAL PPT\Control Units Counting  Photo\DSC_0605.JPG"/>
          <p:cNvPicPr>
            <a:picLocks noChangeAspect="1" noChangeArrowheads="1"/>
          </p:cNvPicPr>
          <p:nvPr/>
        </p:nvPicPr>
        <p:blipFill>
          <a:blip r:embed="rId6" cstate="print"/>
          <a:srcRect l="29551" r="8392" b="26418"/>
          <a:stretch>
            <a:fillRect/>
          </a:stretch>
        </p:blipFill>
        <p:spPr bwMode="auto">
          <a:xfrm>
            <a:off x="3505200" y="3886200"/>
            <a:ext cx="2186650" cy="224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7" descr="C:\Documents and Settings\Administrator\Desktop\COUNTING FINAL PPT\Control Units Counting  Photo\DSC_0606.JPG"/>
          <p:cNvPicPr>
            <a:picLocks noChangeAspect="1" noChangeArrowheads="1"/>
          </p:cNvPicPr>
          <p:nvPr/>
        </p:nvPicPr>
        <p:blipFill>
          <a:blip r:embed="rId7" cstate="print"/>
          <a:srcRect l="38722" r="10940" b="25103"/>
          <a:stretch>
            <a:fillRect/>
          </a:stretch>
        </p:blipFill>
        <p:spPr bwMode="auto">
          <a:xfrm>
            <a:off x="6553200" y="3810000"/>
            <a:ext cx="22098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947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solidFill>
        </p:spPr>
        <p:txBody>
          <a:bodyPr vert="horz" lIns="91440" tIns="45720" rIns="91440" bIns="45720" rtlCol="0" anchor="ctr">
            <a:noAutofit/>
          </a:bodyPr>
          <a:lstStyle/>
          <a:p>
            <a:pPr lvl="0" algn="ctr"/>
            <a:r>
              <a:rPr lang="en-US" sz="2800" b="1" dirty="0" smtClean="0">
                <a:solidFill>
                  <a:srgbClr val="FFFF00"/>
                </a:solidFill>
                <a:latin typeface="Cambria" pitchFamily="18" charset="0"/>
                <a:ea typeface="Cambria" pitchFamily="18" charset="0"/>
              </a:rPr>
              <a:t>Counting </a:t>
            </a:r>
            <a:r>
              <a:rPr lang="en-US" sz="2800" b="1" dirty="0">
                <a:solidFill>
                  <a:srgbClr val="FFFF00"/>
                </a:solidFill>
                <a:latin typeface="Cambria" pitchFamily="18" charset="0"/>
                <a:ea typeface="Cambria" pitchFamily="18" charset="0"/>
              </a:rPr>
              <a:t>of votes recorded in </a:t>
            </a:r>
            <a:r>
              <a:rPr lang="en-US" sz="2800" b="1" dirty="0" smtClean="0">
                <a:solidFill>
                  <a:srgbClr val="FFFF00"/>
                </a:solidFill>
                <a:latin typeface="Cambria" pitchFamily="18" charset="0"/>
                <a:ea typeface="Cambria" pitchFamily="18" charset="0"/>
              </a:rPr>
              <a:t>EVMs</a:t>
            </a:r>
            <a:endParaRPr lang="en-US" sz="2800" b="1" dirty="0">
              <a:solidFill>
                <a:srgbClr val="FFFF00"/>
              </a:solidFill>
              <a:latin typeface="Cambria" pitchFamily="18" charset="0"/>
              <a:ea typeface="Cambria" pitchFamily="18" charset="0"/>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56</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24160174"/>
              </p:ext>
            </p:extLst>
          </p:nvPr>
        </p:nvGraphicFramePr>
        <p:xfrm>
          <a:off x="0" y="880809"/>
          <a:ext cx="9144000" cy="5874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48820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FB4F8F01-4C5C-F748-83B0-D5BBE8A0D030}"/>
                                            </p:graphicEl>
                                          </p:spTgt>
                                        </p:tgtEl>
                                        <p:attrNameLst>
                                          <p:attrName>style.visibility</p:attrName>
                                        </p:attrNameLst>
                                      </p:cBhvr>
                                      <p:to>
                                        <p:strVal val="visible"/>
                                      </p:to>
                                    </p:set>
                                    <p:animEffect transition="in" filter="fade">
                                      <p:cBhvr>
                                        <p:cTn id="7" dur="800"/>
                                        <p:tgtEl>
                                          <p:spTgt spid="3">
                                            <p:graphicEl>
                                              <a:dgm id="{FB4F8F01-4C5C-F748-83B0-D5BBE8A0D030}"/>
                                            </p:graphicEl>
                                          </p:spTgt>
                                        </p:tgtEl>
                                      </p:cBhvr>
                                    </p:animEffect>
                                    <p:anim calcmode="lin" valueType="num">
                                      <p:cBhvr>
                                        <p:cTn id="8" dur="800" fill="hold"/>
                                        <p:tgtEl>
                                          <p:spTgt spid="3">
                                            <p:graphicEl>
                                              <a:dgm id="{FB4F8F01-4C5C-F748-83B0-D5BBE8A0D030}"/>
                                            </p:graphicEl>
                                          </p:spTgt>
                                        </p:tgtEl>
                                        <p:attrNameLst>
                                          <p:attrName>ppt_x</p:attrName>
                                        </p:attrNameLst>
                                      </p:cBhvr>
                                      <p:tavLst>
                                        <p:tav tm="0">
                                          <p:val>
                                            <p:strVal val="#ppt_x"/>
                                          </p:val>
                                        </p:tav>
                                        <p:tav tm="100000">
                                          <p:val>
                                            <p:strVal val="#ppt_x"/>
                                          </p:val>
                                        </p:tav>
                                      </p:tavLst>
                                    </p:anim>
                                    <p:anim calcmode="lin" valueType="num">
                                      <p:cBhvr>
                                        <p:cTn id="9" dur="800" fill="hold"/>
                                        <p:tgtEl>
                                          <p:spTgt spid="3">
                                            <p:graphicEl>
                                              <a:dgm id="{FB4F8F01-4C5C-F748-83B0-D5BBE8A0D03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7BA44C2C-7458-9E49-AE0C-3F9895037835}"/>
                                            </p:graphicEl>
                                          </p:spTgt>
                                        </p:tgtEl>
                                        <p:attrNameLst>
                                          <p:attrName>style.visibility</p:attrName>
                                        </p:attrNameLst>
                                      </p:cBhvr>
                                      <p:to>
                                        <p:strVal val="visible"/>
                                      </p:to>
                                    </p:set>
                                    <p:animEffect transition="in" filter="fade">
                                      <p:cBhvr>
                                        <p:cTn id="14" dur="800"/>
                                        <p:tgtEl>
                                          <p:spTgt spid="3">
                                            <p:graphicEl>
                                              <a:dgm id="{7BA44C2C-7458-9E49-AE0C-3F9895037835}"/>
                                            </p:graphicEl>
                                          </p:spTgt>
                                        </p:tgtEl>
                                      </p:cBhvr>
                                    </p:animEffect>
                                    <p:anim calcmode="lin" valueType="num">
                                      <p:cBhvr>
                                        <p:cTn id="15" dur="800" fill="hold"/>
                                        <p:tgtEl>
                                          <p:spTgt spid="3">
                                            <p:graphicEl>
                                              <a:dgm id="{7BA44C2C-7458-9E49-AE0C-3F9895037835}"/>
                                            </p:graphicEl>
                                          </p:spTgt>
                                        </p:tgtEl>
                                        <p:attrNameLst>
                                          <p:attrName>ppt_x</p:attrName>
                                        </p:attrNameLst>
                                      </p:cBhvr>
                                      <p:tavLst>
                                        <p:tav tm="0">
                                          <p:val>
                                            <p:strVal val="#ppt_x"/>
                                          </p:val>
                                        </p:tav>
                                        <p:tav tm="100000">
                                          <p:val>
                                            <p:strVal val="#ppt_x"/>
                                          </p:val>
                                        </p:tav>
                                      </p:tavLst>
                                    </p:anim>
                                    <p:anim calcmode="lin" valueType="num">
                                      <p:cBhvr>
                                        <p:cTn id="16" dur="800" fill="hold"/>
                                        <p:tgtEl>
                                          <p:spTgt spid="3">
                                            <p:graphicEl>
                                              <a:dgm id="{7BA44C2C-7458-9E49-AE0C-3F9895037835}"/>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3EA1809F-1624-5743-A2C3-F6AF54FA59B7}"/>
                                            </p:graphicEl>
                                          </p:spTgt>
                                        </p:tgtEl>
                                        <p:attrNameLst>
                                          <p:attrName>style.visibility</p:attrName>
                                        </p:attrNameLst>
                                      </p:cBhvr>
                                      <p:to>
                                        <p:strVal val="visible"/>
                                      </p:to>
                                    </p:set>
                                    <p:animEffect transition="in" filter="fade">
                                      <p:cBhvr>
                                        <p:cTn id="21" dur="800"/>
                                        <p:tgtEl>
                                          <p:spTgt spid="3">
                                            <p:graphicEl>
                                              <a:dgm id="{3EA1809F-1624-5743-A2C3-F6AF54FA59B7}"/>
                                            </p:graphicEl>
                                          </p:spTgt>
                                        </p:tgtEl>
                                      </p:cBhvr>
                                    </p:animEffect>
                                    <p:anim calcmode="lin" valueType="num">
                                      <p:cBhvr>
                                        <p:cTn id="22" dur="800" fill="hold"/>
                                        <p:tgtEl>
                                          <p:spTgt spid="3">
                                            <p:graphicEl>
                                              <a:dgm id="{3EA1809F-1624-5743-A2C3-F6AF54FA59B7}"/>
                                            </p:graphicEl>
                                          </p:spTgt>
                                        </p:tgtEl>
                                        <p:attrNameLst>
                                          <p:attrName>ppt_x</p:attrName>
                                        </p:attrNameLst>
                                      </p:cBhvr>
                                      <p:tavLst>
                                        <p:tav tm="0">
                                          <p:val>
                                            <p:strVal val="#ppt_x"/>
                                          </p:val>
                                        </p:tav>
                                        <p:tav tm="100000">
                                          <p:val>
                                            <p:strVal val="#ppt_x"/>
                                          </p:val>
                                        </p:tav>
                                      </p:tavLst>
                                    </p:anim>
                                    <p:anim calcmode="lin" valueType="num">
                                      <p:cBhvr>
                                        <p:cTn id="23" dur="800" fill="hold"/>
                                        <p:tgtEl>
                                          <p:spTgt spid="3">
                                            <p:graphicEl>
                                              <a:dgm id="{3EA1809F-1624-5743-A2C3-F6AF54FA59B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58847317-D230-5242-8D95-0A10350C8967}"/>
                                            </p:graphicEl>
                                          </p:spTgt>
                                        </p:tgtEl>
                                        <p:attrNameLst>
                                          <p:attrName>style.visibility</p:attrName>
                                        </p:attrNameLst>
                                      </p:cBhvr>
                                      <p:to>
                                        <p:strVal val="visible"/>
                                      </p:to>
                                    </p:set>
                                    <p:animEffect transition="in" filter="fade">
                                      <p:cBhvr>
                                        <p:cTn id="28" dur="800"/>
                                        <p:tgtEl>
                                          <p:spTgt spid="3">
                                            <p:graphicEl>
                                              <a:dgm id="{58847317-D230-5242-8D95-0A10350C8967}"/>
                                            </p:graphicEl>
                                          </p:spTgt>
                                        </p:tgtEl>
                                      </p:cBhvr>
                                    </p:animEffect>
                                    <p:anim calcmode="lin" valueType="num">
                                      <p:cBhvr>
                                        <p:cTn id="29" dur="800" fill="hold"/>
                                        <p:tgtEl>
                                          <p:spTgt spid="3">
                                            <p:graphicEl>
                                              <a:dgm id="{58847317-D230-5242-8D95-0A10350C8967}"/>
                                            </p:graphicEl>
                                          </p:spTgt>
                                        </p:tgtEl>
                                        <p:attrNameLst>
                                          <p:attrName>ppt_x</p:attrName>
                                        </p:attrNameLst>
                                      </p:cBhvr>
                                      <p:tavLst>
                                        <p:tav tm="0">
                                          <p:val>
                                            <p:strVal val="#ppt_x"/>
                                          </p:val>
                                        </p:tav>
                                        <p:tav tm="100000">
                                          <p:val>
                                            <p:strVal val="#ppt_x"/>
                                          </p:val>
                                        </p:tav>
                                      </p:tavLst>
                                    </p:anim>
                                    <p:anim calcmode="lin" valueType="num">
                                      <p:cBhvr>
                                        <p:cTn id="30" dur="800" fill="hold"/>
                                        <p:tgtEl>
                                          <p:spTgt spid="3">
                                            <p:graphicEl>
                                              <a:dgm id="{58847317-D230-5242-8D95-0A10350C896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graphicEl>
                                              <a:dgm id="{B4AB955E-B8EA-974C-9711-F768EE830327}"/>
                                            </p:graphicEl>
                                          </p:spTgt>
                                        </p:tgtEl>
                                        <p:attrNameLst>
                                          <p:attrName>style.visibility</p:attrName>
                                        </p:attrNameLst>
                                      </p:cBhvr>
                                      <p:to>
                                        <p:strVal val="visible"/>
                                      </p:to>
                                    </p:set>
                                    <p:animEffect transition="in" filter="fade">
                                      <p:cBhvr>
                                        <p:cTn id="35" dur="800"/>
                                        <p:tgtEl>
                                          <p:spTgt spid="3">
                                            <p:graphicEl>
                                              <a:dgm id="{B4AB955E-B8EA-974C-9711-F768EE830327}"/>
                                            </p:graphicEl>
                                          </p:spTgt>
                                        </p:tgtEl>
                                      </p:cBhvr>
                                    </p:animEffect>
                                    <p:anim calcmode="lin" valueType="num">
                                      <p:cBhvr>
                                        <p:cTn id="36" dur="800" fill="hold"/>
                                        <p:tgtEl>
                                          <p:spTgt spid="3">
                                            <p:graphicEl>
                                              <a:dgm id="{B4AB955E-B8EA-974C-9711-F768EE830327}"/>
                                            </p:graphicEl>
                                          </p:spTgt>
                                        </p:tgtEl>
                                        <p:attrNameLst>
                                          <p:attrName>ppt_x</p:attrName>
                                        </p:attrNameLst>
                                      </p:cBhvr>
                                      <p:tavLst>
                                        <p:tav tm="0">
                                          <p:val>
                                            <p:strVal val="#ppt_x"/>
                                          </p:val>
                                        </p:tav>
                                        <p:tav tm="100000">
                                          <p:val>
                                            <p:strVal val="#ppt_x"/>
                                          </p:val>
                                        </p:tav>
                                      </p:tavLst>
                                    </p:anim>
                                    <p:anim calcmode="lin" valueType="num">
                                      <p:cBhvr>
                                        <p:cTn id="37" dur="800" fill="hold"/>
                                        <p:tgtEl>
                                          <p:spTgt spid="3">
                                            <p:graphicEl>
                                              <a:dgm id="{B4AB955E-B8EA-974C-9711-F768EE83032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CB7B0717-36C7-A94F-AF10-45D6F3E42F2D}"/>
                                            </p:graphicEl>
                                          </p:spTgt>
                                        </p:tgtEl>
                                        <p:attrNameLst>
                                          <p:attrName>style.visibility</p:attrName>
                                        </p:attrNameLst>
                                      </p:cBhvr>
                                      <p:to>
                                        <p:strVal val="visible"/>
                                      </p:to>
                                    </p:set>
                                    <p:animEffect transition="in" filter="fade">
                                      <p:cBhvr>
                                        <p:cTn id="42" dur="800"/>
                                        <p:tgtEl>
                                          <p:spTgt spid="3">
                                            <p:graphicEl>
                                              <a:dgm id="{CB7B0717-36C7-A94F-AF10-45D6F3E42F2D}"/>
                                            </p:graphicEl>
                                          </p:spTgt>
                                        </p:tgtEl>
                                      </p:cBhvr>
                                    </p:animEffect>
                                    <p:anim calcmode="lin" valueType="num">
                                      <p:cBhvr>
                                        <p:cTn id="43" dur="800" fill="hold"/>
                                        <p:tgtEl>
                                          <p:spTgt spid="3">
                                            <p:graphicEl>
                                              <a:dgm id="{CB7B0717-36C7-A94F-AF10-45D6F3E42F2D}"/>
                                            </p:graphicEl>
                                          </p:spTgt>
                                        </p:tgtEl>
                                        <p:attrNameLst>
                                          <p:attrName>ppt_x</p:attrName>
                                        </p:attrNameLst>
                                      </p:cBhvr>
                                      <p:tavLst>
                                        <p:tav tm="0">
                                          <p:val>
                                            <p:strVal val="#ppt_x"/>
                                          </p:val>
                                        </p:tav>
                                        <p:tav tm="100000">
                                          <p:val>
                                            <p:strVal val="#ppt_x"/>
                                          </p:val>
                                        </p:tav>
                                      </p:tavLst>
                                    </p:anim>
                                    <p:anim calcmode="lin" valueType="num">
                                      <p:cBhvr>
                                        <p:cTn id="44" dur="800" fill="hold"/>
                                        <p:tgtEl>
                                          <p:spTgt spid="3">
                                            <p:graphicEl>
                                              <a:dgm id="{CB7B0717-36C7-A94F-AF10-45D6F3E42F2D}"/>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690DC1D2-519A-4FEB-BE87-F2CFAD3A0F5D}"/>
                                            </p:graphicEl>
                                          </p:spTgt>
                                        </p:tgtEl>
                                        <p:attrNameLst>
                                          <p:attrName>style.visibility</p:attrName>
                                        </p:attrNameLst>
                                      </p:cBhvr>
                                      <p:to>
                                        <p:strVal val="visible"/>
                                      </p:to>
                                    </p:set>
                                    <p:animEffect transition="in" filter="fade">
                                      <p:cBhvr>
                                        <p:cTn id="49" dur="800"/>
                                        <p:tgtEl>
                                          <p:spTgt spid="3">
                                            <p:graphicEl>
                                              <a:dgm id="{690DC1D2-519A-4FEB-BE87-F2CFAD3A0F5D}"/>
                                            </p:graphicEl>
                                          </p:spTgt>
                                        </p:tgtEl>
                                      </p:cBhvr>
                                    </p:animEffect>
                                    <p:anim calcmode="lin" valueType="num">
                                      <p:cBhvr>
                                        <p:cTn id="50" dur="800" fill="hold"/>
                                        <p:tgtEl>
                                          <p:spTgt spid="3">
                                            <p:graphicEl>
                                              <a:dgm id="{690DC1D2-519A-4FEB-BE87-F2CFAD3A0F5D}"/>
                                            </p:graphicEl>
                                          </p:spTgt>
                                        </p:tgtEl>
                                        <p:attrNameLst>
                                          <p:attrName>ppt_x</p:attrName>
                                        </p:attrNameLst>
                                      </p:cBhvr>
                                      <p:tavLst>
                                        <p:tav tm="0">
                                          <p:val>
                                            <p:strVal val="#ppt_x"/>
                                          </p:val>
                                        </p:tav>
                                        <p:tav tm="100000">
                                          <p:val>
                                            <p:strVal val="#ppt_x"/>
                                          </p:val>
                                        </p:tav>
                                      </p:tavLst>
                                    </p:anim>
                                    <p:anim calcmode="lin" valueType="num">
                                      <p:cBhvr>
                                        <p:cTn id="51" dur="800" fill="hold"/>
                                        <p:tgtEl>
                                          <p:spTgt spid="3">
                                            <p:graphicEl>
                                              <a:dgm id="{690DC1D2-519A-4FEB-BE87-F2CFAD3A0F5D}"/>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graphicEl>
                                              <a:dgm id="{230353A9-AF68-5943-96C1-D079EEBD221E}"/>
                                            </p:graphicEl>
                                          </p:spTgt>
                                        </p:tgtEl>
                                        <p:attrNameLst>
                                          <p:attrName>style.visibility</p:attrName>
                                        </p:attrNameLst>
                                      </p:cBhvr>
                                      <p:to>
                                        <p:strVal val="visible"/>
                                      </p:to>
                                    </p:set>
                                    <p:animEffect transition="in" filter="fade">
                                      <p:cBhvr>
                                        <p:cTn id="56" dur="800"/>
                                        <p:tgtEl>
                                          <p:spTgt spid="3">
                                            <p:graphicEl>
                                              <a:dgm id="{230353A9-AF68-5943-96C1-D079EEBD221E}"/>
                                            </p:graphicEl>
                                          </p:spTgt>
                                        </p:tgtEl>
                                      </p:cBhvr>
                                    </p:animEffect>
                                    <p:anim calcmode="lin" valueType="num">
                                      <p:cBhvr>
                                        <p:cTn id="57" dur="800" fill="hold"/>
                                        <p:tgtEl>
                                          <p:spTgt spid="3">
                                            <p:graphicEl>
                                              <a:dgm id="{230353A9-AF68-5943-96C1-D079EEBD221E}"/>
                                            </p:graphicEl>
                                          </p:spTgt>
                                        </p:tgtEl>
                                        <p:attrNameLst>
                                          <p:attrName>ppt_x</p:attrName>
                                        </p:attrNameLst>
                                      </p:cBhvr>
                                      <p:tavLst>
                                        <p:tav tm="0">
                                          <p:val>
                                            <p:strVal val="#ppt_x"/>
                                          </p:val>
                                        </p:tav>
                                        <p:tav tm="100000">
                                          <p:val>
                                            <p:strVal val="#ppt_x"/>
                                          </p:val>
                                        </p:tav>
                                      </p:tavLst>
                                    </p:anim>
                                    <p:anim calcmode="lin" valueType="num">
                                      <p:cBhvr>
                                        <p:cTn id="58" dur="800" fill="hold"/>
                                        <p:tgtEl>
                                          <p:spTgt spid="3">
                                            <p:graphicEl>
                                              <a:dgm id="{230353A9-AF68-5943-96C1-D079EEBD221E}"/>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graphicEl>
                                              <a:dgm id="{68EEA43D-5CEC-4819-9FDB-DFD31E09B27E}"/>
                                            </p:graphicEl>
                                          </p:spTgt>
                                        </p:tgtEl>
                                        <p:attrNameLst>
                                          <p:attrName>style.visibility</p:attrName>
                                        </p:attrNameLst>
                                      </p:cBhvr>
                                      <p:to>
                                        <p:strVal val="visible"/>
                                      </p:to>
                                    </p:set>
                                    <p:animEffect transition="in" filter="fade">
                                      <p:cBhvr>
                                        <p:cTn id="63" dur="800"/>
                                        <p:tgtEl>
                                          <p:spTgt spid="3">
                                            <p:graphicEl>
                                              <a:dgm id="{68EEA43D-5CEC-4819-9FDB-DFD31E09B27E}"/>
                                            </p:graphicEl>
                                          </p:spTgt>
                                        </p:tgtEl>
                                      </p:cBhvr>
                                    </p:animEffect>
                                    <p:anim calcmode="lin" valueType="num">
                                      <p:cBhvr>
                                        <p:cTn id="64" dur="800" fill="hold"/>
                                        <p:tgtEl>
                                          <p:spTgt spid="3">
                                            <p:graphicEl>
                                              <a:dgm id="{68EEA43D-5CEC-4819-9FDB-DFD31E09B27E}"/>
                                            </p:graphicEl>
                                          </p:spTgt>
                                        </p:tgtEl>
                                        <p:attrNameLst>
                                          <p:attrName>ppt_x</p:attrName>
                                        </p:attrNameLst>
                                      </p:cBhvr>
                                      <p:tavLst>
                                        <p:tav tm="0">
                                          <p:val>
                                            <p:strVal val="#ppt_x"/>
                                          </p:val>
                                        </p:tav>
                                        <p:tav tm="100000">
                                          <p:val>
                                            <p:strVal val="#ppt_x"/>
                                          </p:val>
                                        </p:tav>
                                      </p:tavLst>
                                    </p:anim>
                                    <p:anim calcmode="lin" valueType="num">
                                      <p:cBhvr>
                                        <p:cTn id="65" dur="800" fill="hold"/>
                                        <p:tgtEl>
                                          <p:spTgt spid="3">
                                            <p:graphicEl>
                                              <a:dgm id="{68EEA43D-5CEC-4819-9FDB-DFD31E09B27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46331"/>
          </a:xfrm>
          <a:prstGeom prst="rect">
            <a:avLst/>
          </a:prstGeom>
          <a:solidFill>
            <a:schemeClr val="bg1"/>
          </a:solidFill>
        </p:spPr>
        <p:txBody>
          <a:bodyPr wrap="square" lIns="91440" tIns="45720" rIns="91440" bIns="45720">
            <a:spAutoFit/>
            <a:scene3d>
              <a:camera prst="orthographicFront"/>
              <a:lightRig rig="threePt" dir="t"/>
            </a:scene3d>
            <a:sp3d extrusionH="57150" prstMaterial="metal">
              <a:bevelT w="38100" h="38100" prst="slope"/>
              <a:bevelB w="57150" h="38100" prst="hardEdge"/>
            </a:sp3d>
          </a:bodyPr>
          <a:lstStyle/>
          <a:p>
            <a:pPr algn="ctr"/>
            <a:r>
              <a:rPr lang="en-US" sz="3600" b="1" dirty="0" smtClean="0">
                <a:ln w="15875" cap="sq" cmpd="sng">
                  <a:solidFill>
                    <a:schemeClr val="tx1">
                      <a:lumMod val="95000"/>
                      <a:lumOff val="5000"/>
                    </a:schemeClr>
                  </a:solidFill>
                  <a:prstDash val="solid"/>
                  <a:bevel/>
                </a:ln>
                <a:effectLst>
                  <a:outerShdw blurRad="50800" dist="38100" algn="l" rotWithShape="0">
                    <a:prstClr val="black">
                      <a:alpha val="40000"/>
                    </a:prstClr>
                  </a:outerShdw>
                </a:effectLst>
                <a:latin typeface="Cambria" pitchFamily="18" charset="0"/>
              </a:rPr>
              <a:t>CU : Before Retrieving Result</a:t>
            </a:r>
          </a:p>
        </p:txBody>
      </p:sp>
      <p:pic>
        <p:nvPicPr>
          <p:cNvPr id="10" name="Picture 2"/>
          <p:cNvPicPr>
            <a:picLocks noChangeAspect="1" noChangeArrowheads="1"/>
          </p:cNvPicPr>
          <p:nvPr/>
        </p:nvPicPr>
        <p:blipFill>
          <a:blip r:embed="rId2"/>
          <a:srcRect l="41667" t="18527" r="18750" b="9218"/>
          <a:stretch>
            <a:fillRect/>
          </a:stretch>
        </p:blipFill>
        <p:spPr bwMode="auto">
          <a:xfrm>
            <a:off x="685800" y="1143000"/>
            <a:ext cx="7924800" cy="5005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71840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solidFill>
        </p:spPr>
        <p:txBody>
          <a:bodyPr vert="horz" lIns="91440" tIns="45720" rIns="91440" bIns="45720" rtlCol="0" anchor="ctr">
            <a:noAutofit/>
          </a:bodyPr>
          <a:lstStyle/>
          <a:p>
            <a:pPr lvl="0" algn="ctr"/>
            <a:r>
              <a:rPr lang="en-US" sz="2800" b="1" dirty="0" smtClean="0">
                <a:solidFill>
                  <a:srgbClr val="FFFF00"/>
                </a:solidFill>
                <a:latin typeface="Cambria" pitchFamily="18" charset="0"/>
                <a:ea typeface="Cambria" pitchFamily="18" charset="0"/>
              </a:rPr>
              <a:t>Counting </a:t>
            </a:r>
            <a:r>
              <a:rPr lang="en-US" sz="2800" b="1" dirty="0">
                <a:solidFill>
                  <a:srgbClr val="FFFF00"/>
                </a:solidFill>
                <a:latin typeface="Cambria" pitchFamily="18" charset="0"/>
                <a:ea typeface="Cambria" pitchFamily="18" charset="0"/>
              </a:rPr>
              <a:t>of votes recorded in </a:t>
            </a:r>
            <a:r>
              <a:rPr lang="en-US" sz="2800" b="1" dirty="0" smtClean="0">
                <a:solidFill>
                  <a:srgbClr val="FFFF00"/>
                </a:solidFill>
                <a:latin typeface="Cambria" pitchFamily="18" charset="0"/>
                <a:ea typeface="Cambria" pitchFamily="18" charset="0"/>
              </a:rPr>
              <a:t>EVMs </a:t>
            </a:r>
            <a:br>
              <a:rPr lang="en-US" sz="2800" b="1" dirty="0" smtClean="0">
                <a:solidFill>
                  <a:srgbClr val="FFFF00"/>
                </a:solidFill>
                <a:latin typeface="Cambria" pitchFamily="18" charset="0"/>
                <a:ea typeface="Cambria" pitchFamily="18" charset="0"/>
              </a:rPr>
            </a:br>
            <a:endParaRPr lang="en-US" sz="2800" b="1" dirty="0">
              <a:solidFill>
                <a:srgbClr val="000000"/>
              </a:solidFill>
              <a:latin typeface="Cambria" pitchFamily="18" charset="0"/>
              <a:ea typeface="Cambria" pitchFamily="18" charset="0"/>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58</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26503633"/>
              </p:ext>
            </p:extLst>
          </p:nvPr>
        </p:nvGraphicFramePr>
        <p:xfrm>
          <a:off x="114166" y="1041632"/>
          <a:ext cx="9053596"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39519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AD10E0BA-0240-894D-8EAB-B9A6CC81D356}"/>
                                            </p:graphicEl>
                                          </p:spTgt>
                                        </p:tgtEl>
                                        <p:attrNameLst>
                                          <p:attrName>style.visibility</p:attrName>
                                        </p:attrNameLst>
                                      </p:cBhvr>
                                      <p:to>
                                        <p:strVal val="visible"/>
                                      </p:to>
                                    </p:set>
                                    <p:anim calcmode="lin" valueType="num">
                                      <p:cBhvr additive="base">
                                        <p:cTn id="7" dur="500" fill="hold"/>
                                        <p:tgtEl>
                                          <p:spTgt spid="3">
                                            <p:graphicEl>
                                              <a:dgm id="{AD10E0BA-0240-894D-8EAB-B9A6CC81D35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AD10E0BA-0240-894D-8EAB-B9A6CC81D35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F569CC8E-D0E1-7A44-B722-F72B8CEC521D}"/>
                                            </p:graphicEl>
                                          </p:spTgt>
                                        </p:tgtEl>
                                        <p:attrNameLst>
                                          <p:attrName>style.visibility</p:attrName>
                                        </p:attrNameLst>
                                      </p:cBhvr>
                                      <p:to>
                                        <p:strVal val="visible"/>
                                      </p:to>
                                    </p:set>
                                    <p:anim calcmode="lin" valueType="num">
                                      <p:cBhvr additive="base">
                                        <p:cTn id="13" dur="500" fill="hold"/>
                                        <p:tgtEl>
                                          <p:spTgt spid="3">
                                            <p:graphicEl>
                                              <a:dgm id="{F569CC8E-D0E1-7A44-B722-F72B8CEC521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F569CC8E-D0E1-7A44-B722-F72B8CEC521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88647915-A6EC-0A48-A5A0-2B1613C9C6CE}"/>
                                            </p:graphicEl>
                                          </p:spTgt>
                                        </p:tgtEl>
                                        <p:attrNameLst>
                                          <p:attrName>style.visibility</p:attrName>
                                        </p:attrNameLst>
                                      </p:cBhvr>
                                      <p:to>
                                        <p:strVal val="visible"/>
                                      </p:to>
                                    </p:set>
                                    <p:anim calcmode="lin" valueType="num">
                                      <p:cBhvr additive="base">
                                        <p:cTn id="17" dur="500" fill="hold"/>
                                        <p:tgtEl>
                                          <p:spTgt spid="3">
                                            <p:graphicEl>
                                              <a:dgm id="{88647915-A6EC-0A48-A5A0-2B1613C9C6C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88647915-A6EC-0A48-A5A0-2B1613C9C6C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85AFE213-4141-8249-B86F-B78C73F9F07C}"/>
                                            </p:graphicEl>
                                          </p:spTgt>
                                        </p:tgtEl>
                                        <p:attrNameLst>
                                          <p:attrName>style.visibility</p:attrName>
                                        </p:attrNameLst>
                                      </p:cBhvr>
                                      <p:to>
                                        <p:strVal val="visible"/>
                                      </p:to>
                                    </p:set>
                                    <p:anim calcmode="lin" valueType="num">
                                      <p:cBhvr additive="base">
                                        <p:cTn id="23" dur="500" fill="hold"/>
                                        <p:tgtEl>
                                          <p:spTgt spid="3">
                                            <p:graphicEl>
                                              <a:dgm id="{85AFE213-4141-8249-B86F-B78C73F9F07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85AFE213-4141-8249-B86F-B78C73F9F07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24543487-AC4B-42D5-A3E0-A0E8B9077A75}"/>
                                            </p:graphicEl>
                                          </p:spTgt>
                                        </p:tgtEl>
                                        <p:attrNameLst>
                                          <p:attrName>style.visibility</p:attrName>
                                        </p:attrNameLst>
                                      </p:cBhvr>
                                      <p:to>
                                        <p:strVal val="visible"/>
                                      </p:to>
                                    </p:set>
                                    <p:anim calcmode="lin" valueType="num">
                                      <p:cBhvr additive="base">
                                        <p:cTn id="27" dur="500" fill="hold"/>
                                        <p:tgtEl>
                                          <p:spTgt spid="3">
                                            <p:graphicEl>
                                              <a:dgm id="{24543487-AC4B-42D5-A3E0-A0E8B9077A7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24543487-AC4B-42D5-A3E0-A0E8B9077A7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57B02BA2-C24D-440A-9D5F-8ED52F4443B8}"/>
                                            </p:graphicEl>
                                          </p:spTgt>
                                        </p:tgtEl>
                                        <p:attrNameLst>
                                          <p:attrName>style.visibility</p:attrName>
                                        </p:attrNameLst>
                                      </p:cBhvr>
                                      <p:to>
                                        <p:strVal val="visible"/>
                                      </p:to>
                                    </p:set>
                                    <p:anim calcmode="lin" valueType="num">
                                      <p:cBhvr additive="base">
                                        <p:cTn id="33" dur="500" fill="hold"/>
                                        <p:tgtEl>
                                          <p:spTgt spid="3">
                                            <p:graphicEl>
                                              <a:dgm id="{57B02BA2-C24D-440A-9D5F-8ED52F4443B8}"/>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57B02BA2-C24D-440A-9D5F-8ED52F4443B8}"/>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120763C7-4050-664F-A7B3-CB3B2A535E34}"/>
                                            </p:graphicEl>
                                          </p:spTgt>
                                        </p:tgtEl>
                                        <p:attrNameLst>
                                          <p:attrName>style.visibility</p:attrName>
                                        </p:attrNameLst>
                                      </p:cBhvr>
                                      <p:to>
                                        <p:strVal val="visible"/>
                                      </p:to>
                                    </p:set>
                                    <p:anim calcmode="lin" valueType="num">
                                      <p:cBhvr additive="base">
                                        <p:cTn id="37" dur="500" fill="hold"/>
                                        <p:tgtEl>
                                          <p:spTgt spid="3">
                                            <p:graphicEl>
                                              <a:dgm id="{120763C7-4050-664F-A7B3-CB3B2A535E3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120763C7-4050-664F-A7B3-CB3B2A535E34}"/>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438E71E1-1882-8749-8602-041B2C9D9F03}"/>
                                            </p:graphicEl>
                                          </p:spTgt>
                                        </p:tgtEl>
                                        <p:attrNameLst>
                                          <p:attrName>style.visibility</p:attrName>
                                        </p:attrNameLst>
                                      </p:cBhvr>
                                      <p:to>
                                        <p:strVal val="visible"/>
                                      </p:to>
                                    </p:set>
                                    <p:anim calcmode="lin" valueType="num">
                                      <p:cBhvr additive="base">
                                        <p:cTn id="43" dur="500" fill="hold"/>
                                        <p:tgtEl>
                                          <p:spTgt spid="3">
                                            <p:graphicEl>
                                              <a:dgm id="{438E71E1-1882-8749-8602-041B2C9D9F0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438E71E1-1882-8749-8602-041B2C9D9F03}"/>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1C264B0C-DD98-9D42-8D6A-AD77959E81EC}"/>
                                            </p:graphicEl>
                                          </p:spTgt>
                                        </p:tgtEl>
                                        <p:attrNameLst>
                                          <p:attrName>style.visibility</p:attrName>
                                        </p:attrNameLst>
                                      </p:cBhvr>
                                      <p:to>
                                        <p:strVal val="visible"/>
                                      </p:to>
                                    </p:set>
                                    <p:anim calcmode="lin" valueType="num">
                                      <p:cBhvr additive="base">
                                        <p:cTn id="47" dur="500" fill="hold"/>
                                        <p:tgtEl>
                                          <p:spTgt spid="3">
                                            <p:graphicEl>
                                              <a:dgm id="{1C264B0C-DD98-9D42-8D6A-AD77959E81E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1C264B0C-DD98-9D42-8D6A-AD77959E81EC}"/>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graphicEl>
                                              <a:dgm id="{8F0D73AB-E814-914D-BCA2-1062E5FF2463}"/>
                                            </p:graphicEl>
                                          </p:spTgt>
                                        </p:tgtEl>
                                        <p:attrNameLst>
                                          <p:attrName>style.visibility</p:attrName>
                                        </p:attrNameLst>
                                      </p:cBhvr>
                                      <p:to>
                                        <p:strVal val="visible"/>
                                      </p:to>
                                    </p:set>
                                    <p:anim calcmode="lin" valueType="num">
                                      <p:cBhvr additive="base">
                                        <p:cTn id="53" dur="500" fill="hold"/>
                                        <p:tgtEl>
                                          <p:spTgt spid="3">
                                            <p:graphicEl>
                                              <a:dgm id="{8F0D73AB-E814-914D-BCA2-1062E5FF2463}"/>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graphicEl>
                                              <a:dgm id="{8F0D73AB-E814-914D-BCA2-1062E5FF2463}"/>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graphicEl>
                                              <a:dgm id="{E33CEA2A-853A-584C-8E07-CDCFDEC47B60}"/>
                                            </p:graphicEl>
                                          </p:spTgt>
                                        </p:tgtEl>
                                        <p:attrNameLst>
                                          <p:attrName>style.visibility</p:attrName>
                                        </p:attrNameLst>
                                      </p:cBhvr>
                                      <p:to>
                                        <p:strVal val="visible"/>
                                      </p:to>
                                    </p:set>
                                    <p:anim calcmode="lin" valueType="num">
                                      <p:cBhvr additive="base">
                                        <p:cTn id="57" dur="500" fill="hold"/>
                                        <p:tgtEl>
                                          <p:spTgt spid="3">
                                            <p:graphicEl>
                                              <a:dgm id="{E33CEA2A-853A-584C-8E07-CDCFDEC47B60}"/>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graphicEl>
                                              <a:dgm id="{E33CEA2A-853A-584C-8E07-CDCFDEC47B60}"/>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F5882141-7DE8-804C-B70A-017B828B4D69}"/>
                                            </p:graphicEl>
                                          </p:spTgt>
                                        </p:tgtEl>
                                        <p:attrNameLst>
                                          <p:attrName>style.visibility</p:attrName>
                                        </p:attrNameLst>
                                      </p:cBhvr>
                                      <p:to>
                                        <p:strVal val="visible"/>
                                      </p:to>
                                    </p:set>
                                    <p:anim calcmode="lin" valueType="num">
                                      <p:cBhvr additive="base">
                                        <p:cTn id="63" dur="500" fill="hold"/>
                                        <p:tgtEl>
                                          <p:spTgt spid="3">
                                            <p:graphicEl>
                                              <a:dgm id="{F5882141-7DE8-804C-B70A-017B828B4D69}"/>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F5882141-7DE8-804C-B70A-017B828B4D69}"/>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6476172F-FA07-7743-B2AC-D6D8C2B5708C}"/>
                                            </p:graphicEl>
                                          </p:spTgt>
                                        </p:tgtEl>
                                        <p:attrNameLst>
                                          <p:attrName>style.visibility</p:attrName>
                                        </p:attrNameLst>
                                      </p:cBhvr>
                                      <p:to>
                                        <p:strVal val="visible"/>
                                      </p:to>
                                    </p:set>
                                    <p:anim calcmode="lin" valueType="num">
                                      <p:cBhvr additive="base">
                                        <p:cTn id="67" dur="500" fill="hold"/>
                                        <p:tgtEl>
                                          <p:spTgt spid="3">
                                            <p:graphicEl>
                                              <a:dgm id="{6476172F-FA07-7743-B2AC-D6D8C2B5708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dgm id="{6476172F-FA07-7743-B2AC-D6D8C2B5708C}"/>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graphicEl>
                                              <a:dgm id="{CB84498E-E446-614C-809D-722D4DE69025}"/>
                                            </p:graphicEl>
                                          </p:spTgt>
                                        </p:tgtEl>
                                        <p:attrNameLst>
                                          <p:attrName>style.visibility</p:attrName>
                                        </p:attrNameLst>
                                      </p:cBhvr>
                                      <p:to>
                                        <p:strVal val="visible"/>
                                      </p:to>
                                    </p:set>
                                    <p:anim calcmode="lin" valueType="num">
                                      <p:cBhvr additive="base">
                                        <p:cTn id="73" dur="500" fill="hold"/>
                                        <p:tgtEl>
                                          <p:spTgt spid="3">
                                            <p:graphicEl>
                                              <a:dgm id="{CB84498E-E446-614C-809D-722D4DE69025}"/>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graphicEl>
                                              <a:dgm id="{CB84498E-E446-614C-809D-722D4DE69025}"/>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graphicEl>
                                              <a:dgm id="{484092D1-802F-B341-8124-C0C56C995A08}"/>
                                            </p:graphicEl>
                                          </p:spTgt>
                                        </p:tgtEl>
                                        <p:attrNameLst>
                                          <p:attrName>style.visibility</p:attrName>
                                        </p:attrNameLst>
                                      </p:cBhvr>
                                      <p:to>
                                        <p:strVal val="visible"/>
                                      </p:to>
                                    </p:set>
                                    <p:anim calcmode="lin" valueType="num">
                                      <p:cBhvr additive="base">
                                        <p:cTn id="77" dur="500" fill="hold"/>
                                        <p:tgtEl>
                                          <p:spTgt spid="3">
                                            <p:graphicEl>
                                              <a:dgm id="{484092D1-802F-B341-8124-C0C56C995A08}"/>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graphicEl>
                                              <a:dgm id="{484092D1-802F-B341-8124-C0C56C995A08}"/>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
                                            <p:graphicEl>
                                              <a:dgm id="{A5006937-0ED7-9D4F-A5D5-E75BBA771A49}"/>
                                            </p:graphicEl>
                                          </p:spTgt>
                                        </p:tgtEl>
                                        <p:attrNameLst>
                                          <p:attrName>style.visibility</p:attrName>
                                        </p:attrNameLst>
                                      </p:cBhvr>
                                      <p:to>
                                        <p:strVal val="visible"/>
                                      </p:to>
                                    </p:set>
                                    <p:anim calcmode="lin" valueType="num">
                                      <p:cBhvr additive="base">
                                        <p:cTn id="83" dur="500" fill="hold"/>
                                        <p:tgtEl>
                                          <p:spTgt spid="3">
                                            <p:graphicEl>
                                              <a:dgm id="{A5006937-0ED7-9D4F-A5D5-E75BBA771A49}"/>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graphicEl>
                                              <a:dgm id="{A5006937-0ED7-9D4F-A5D5-E75BBA771A49}"/>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
                                            <p:graphicEl>
                                              <a:dgm id="{6AEDA5B0-6C78-9747-B54F-BA80A981377D}"/>
                                            </p:graphicEl>
                                          </p:spTgt>
                                        </p:tgtEl>
                                        <p:attrNameLst>
                                          <p:attrName>style.visibility</p:attrName>
                                        </p:attrNameLst>
                                      </p:cBhvr>
                                      <p:to>
                                        <p:strVal val="visible"/>
                                      </p:to>
                                    </p:set>
                                    <p:anim calcmode="lin" valueType="num">
                                      <p:cBhvr additive="base">
                                        <p:cTn id="87" dur="500" fill="hold"/>
                                        <p:tgtEl>
                                          <p:spTgt spid="3">
                                            <p:graphicEl>
                                              <a:dgm id="{6AEDA5B0-6C78-9747-B54F-BA80A981377D}"/>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graphicEl>
                                              <a:dgm id="{6AEDA5B0-6C78-9747-B54F-BA80A98137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49"/>
            <a:ext cx="9144000" cy="523220"/>
          </a:xfrm>
          <a:prstGeom prst="rect">
            <a:avLst/>
          </a:prstGeom>
          <a:noFill/>
        </p:spPr>
        <p:txBody>
          <a:bodyPr wrap="square" lIns="91440" tIns="45720" rIns="91440" bIns="45720">
            <a:spAutoFit/>
            <a:scene3d>
              <a:camera prst="orthographicFront"/>
              <a:lightRig rig="threePt" dir="t"/>
            </a:scene3d>
            <a:sp3d extrusionH="57150" prstMaterial="metal">
              <a:bevelT w="38100" h="38100" prst="slope"/>
              <a:bevelB w="57150" h="38100" prst="hardEdge"/>
            </a:sp3d>
          </a:bodyPr>
          <a:lstStyle/>
          <a:p>
            <a:r>
              <a:rPr lang="en-US" sz="2800" b="1" dirty="0" smtClean="0">
                <a:ln w="15875" cap="sq" cmpd="sng">
                  <a:solidFill>
                    <a:schemeClr val="tx1">
                      <a:lumMod val="95000"/>
                      <a:lumOff val="5000"/>
                    </a:schemeClr>
                  </a:solidFill>
                  <a:prstDash val="solid"/>
                  <a:bevel/>
                </a:ln>
                <a:solidFill>
                  <a:srgbClr val="9D21A2"/>
                </a:solidFill>
                <a:effectLst>
                  <a:outerShdw blurRad="50800" dist="38100" algn="l" rotWithShape="0">
                    <a:prstClr val="black">
                      <a:alpha val="40000"/>
                    </a:prstClr>
                  </a:outerShdw>
                </a:effectLst>
                <a:latin typeface="Bookman Old Style" pitchFamily="18" charset="0"/>
              </a:rPr>
              <a:t> </a:t>
            </a:r>
            <a:r>
              <a:rPr lang="en-US" sz="2800" b="1" dirty="0">
                <a:ln w="15875" cap="sq" cmpd="sng">
                  <a:solidFill>
                    <a:schemeClr val="tx1">
                      <a:lumMod val="95000"/>
                      <a:lumOff val="5000"/>
                    </a:schemeClr>
                  </a:solidFill>
                  <a:prstDash val="solid"/>
                  <a:bevel/>
                </a:ln>
                <a:solidFill>
                  <a:srgbClr val="9D21A2"/>
                </a:solidFill>
                <a:effectLst>
                  <a:outerShdw blurRad="50800" dist="38100" algn="l" rotWithShape="0">
                    <a:prstClr val="black">
                      <a:alpha val="40000"/>
                    </a:prstClr>
                  </a:outerShdw>
                </a:effectLst>
                <a:latin typeface="Bookman Old Style" pitchFamily="18" charset="0"/>
              </a:rPr>
              <a:t> </a:t>
            </a:r>
            <a:r>
              <a:rPr lang="en-US" sz="2800" b="1" dirty="0" smtClean="0">
                <a:ln w="15875" cap="sq" cmpd="sng">
                  <a:solidFill>
                    <a:schemeClr val="tx1">
                      <a:lumMod val="95000"/>
                      <a:lumOff val="5000"/>
                    </a:schemeClr>
                  </a:solidFill>
                  <a:prstDash val="solid"/>
                  <a:bevel/>
                </a:ln>
                <a:solidFill>
                  <a:srgbClr val="9D21A2"/>
                </a:solidFill>
                <a:effectLst>
                  <a:outerShdw blurRad="50800" dist="38100" algn="l" rotWithShape="0">
                    <a:prstClr val="black">
                      <a:alpha val="40000"/>
                    </a:prstClr>
                  </a:outerShdw>
                </a:effectLst>
                <a:latin typeface="Bookman Old Style" pitchFamily="18" charset="0"/>
              </a:rPr>
              <a:t> </a:t>
            </a:r>
            <a:r>
              <a:rPr lang="en-US" sz="2400" b="1" dirty="0" smtClean="0">
                <a:ln w="15875" cap="sq" cmpd="sng">
                  <a:solidFill>
                    <a:schemeClr val="tx1">
                      <a:lumMod val="95000"/>
                      <a:lumOff val="5000"/>
                    </a:schemeClr>
                  </a:solidFill>
                  <a:prstDash val="solid"/>
                  <a:bevel/>
                </a:ln>
                <a:solidFill>
                  <a:srgbClr val="FF0000"/>
                </a:solidFill>
                <a:effectLst>
                  <a:outerShdw blurRad="50800" dist="38100" algn="l" rotWithShape="0">
                    <a:prstClr val="black">
                      <a:alpha val="40000"/>
                    </a:prstClr>
                  </a:outerShdw>
                </a:effectLst>
                <a:latin typeface="Bookman Old Style" pitchFamily="18" charset="0"/>
              </a:rPr>
              <a:t>SPECIAL CASES TO DEAL WITH DURING COUNTING</a:t>
            </a:r>
          </a:p>
        </p:txBody>
      </p:sp>
      <p:sp>
        <p:nvSpPr>
          <p:cNvPr id="26" name="Rectangle 25"/>
          <p:cNvSpPr/>
          <p:nvPr/>
        </p:nvSpPr>
        <p:spPr>
          <a:xfrm>
            <a:off x="152400" y="762000"/>
            <a:ext cx="8763000" cy="6124754"/>
          </a:xfrm>
          <a:prstGeom prst="rect">
            <a:avLst/>
          </a:prstGeom>
          <a:solidFill>
            <a:schemeClr val="bg2"/>
          </a:solidFill>
        </p:spPr>
        <p:txBody>
          <a:bodyPr wrap="square">
            <a:spAutoFit/>
          </a:bodyPr>
          <a:lstStyle/>
          <a:p>
            <a:pPr>
              <a:tabLst>
                <a:tab pos="338138" algn="l"/>
              </a:tabLst>
            </a:pPr>
            <a:r>
              <a:rPr lang="en-US" sz="2800" b="1" dirty="0" smtClean="0">
                <a:ln w="15875" cap="sq" cmpd="sng">
                  <a:solidFill>
                    <a:schemeClr val="tx1">
                      <a:lumMod val="95000"/>
                      <a:lumOff val="5000"/>
                    </a:schemeClr>
                  </a:solidFill>
                  <a:prstDash val="solid"/>
                  <a:bevel/>
                </a:ln>
                <a:solidFill>
                  <a:schemeClr val="accent6">
                    <a:lumMod val="75000"/>
                  </a:schemeClr>
                </a:solidFill>
                <a:effectLst>
                  <a:outerShdw blurRad="50800" dist="38100" algn="l" rotWithShape="0">
                    <a:prstClr val="black">
                      <a:alpha val="40000"/>
                    </a:prstClr>
                  </a:outerShdw>
                </a:effectLst>
                <a:latin typeface="Adobe Garamond Pro Bold" pitchFamily="18" charset="0"/>
              </a:rPr>
              <a:t>	</a:t>
            </a:r>
            <a:r>
              <a:rPr lang="en-US" sz="3200" b="1" dirty="0" smtClean="0">
                <a:ln w="15875" cap="sq" cmpd="sng">
                  <a:solidFill>
                    <a:schemeClr val="tx1">
                      <a:lumMod val="95000"/>
                      <a:lumOff val="5000"/>
                    </a:schemeClr>
                  </a:solidFill>
                  <a:prstDash val="solid"/>
                  <a:bevel/>
                </a:ln>
                <a:solidFill>
                  <a:srgbClr val="FFC000"/>
                </a:solidFill>
                <a:effectLst>
                  <a:outerShdw blurRad="50800" dist="38100" algn="l" rotWithShape="0">
                    <a:prstClr val="black">
                      <a:alpha val="40000"/>
                    </a:prstClr>
                  </a:outerShdw>
                </a:effectLst>
                <a:latin typeface="Adobe Garamond Pro Bold" pitchFamily="18" charset="0"/>
              </a:rPr>
              <a:t>Malfunctioning </a:t>
            </a:r>
            <a:r>
              <a:rPr lang="en-US" sz="3200" b="1" dirty="0">
                <a:ln w="15875" cap="sq" cmpd="sng">
                  <a:solidFill>
                    <a:schemeClr val="tx1">
                      <a:lumMod val="95000"/>
                      <a:lumOff val="5000"/>
                    </a:schemeClr>
                  </a:solidFill>
                  <a:prstDash val="solid"/>
                  <a:bevel/>
                </a:ln>
                <a:solidFill>
                  <a:srgbClr val="FFC000"/>
                </a:solidFill>
                <a:effectLst>
                  <a:outerShdw blurRad="50800" dist="38100" algn="l" rotWithShape="0">
                    <a:prstClr val="black">
                      <a:alpha val="40000"/>
                    </a:prstClr>
                  </a:outerShdw>
                </a:effectLst>
                <a:latin typeface="Adobe Garamond Pro Bold" pitchFamily="18" charset="0"/>
              </a:rPr>
              <a:t>of </a:t>
            </a:r>
            <a:r>
              <a:rPr lang="en-US" sz="3200" b="1" dirty="0" smtClean="0">
                <a:ln w="15875" cap="sq" cmpd="sng">
                  <a:solidFill>
                    <a:schemeClr val="tx1">
                      <a:lumMod val="95000"/>
                      <a:lumOff val="5000"/>
                    </a:schemeClr>
                  </a:solidFill>
                  <a:prstDash val="solid"/>
                  <a:bevel/>
                </a:ln>
                <a:solidFill>
                  <a:srgbClr val="FFC000"/>
                </a:solidFill>
                <a:effectLst>
                  <a:outerShdw blurRad="50800" dist="38100" algn="l" rotWithShape="0">
                    <a:prstClr val="black">
                      <a:alpha val="40000"/>
                    </a:prstClr>
                  </a:outerShdw>
                </a:effectLst>
                <a:latin typeface="Adobe Garamond Pro Bold" pitchFamily="18" charset="0"/>
              </a:rPr>
              <a:t>EVM : </a:t>
            </a:r>
          </a:p>
          <a:p>
            <a:pPr>
              <a:tabLst>
                <a:tab pos="338138" algn="l"/>
              </a:tabLst>
            </a:pPr>
            <a:r>
              <a:rPr lang="en-US" sz="3200" b="1" dirty="0" smtClean="0">
                <a:ln w="15875" cap="sq" cmpd="sng">
                  <a:solidFill>
                    <a:schemeClr val="tx1">
                      <a:lumMod val="95000"/>
                      <a:lumOff val="5000"/>
                    </a:schemeClr>
                  </a:solidFill>
                  <a:prstDash val="solid"/>
                  <a:bevel/>
                </a:ln>
                <a:solidFill>
                  <a:srgbClr val="FFC000"/>
                </a:solidFill>
                <a:effectLst>
                  <a:outerShdw blurRad="50800" dist="38100" algn="l" rotWithShape="0">
                    <a:prstClr val="black">
                      <a:alpha val="40000"/>
                    </a:prstClr>
                  </a:outerShdw>
                </a:effectLst>
                <a:latin typeface="Adobe Garamond Pro Bold" pitchFamily="18" charset="0"/>
              </a:rPr>
              <a:t>		</a:t>
            </a:r>
            <a:r>
              <a:rPr lang="en-US" sz="3200" b="1" dirty="0">
                <a:ln w="15875" cap="sq" cmpd="sng">
                  <a:solidFill>
                    <a:schemeClr val="tx1">
                      <a:lumMod val="95000"/>
                      <a:lumOff val="5000"/>
                    </a:schemeClr>
                  </a:solidFill>
                  <a:prstDash val="solid"/>
                  <a:bevel/>
                </a:ln>
                <a:solidFill>
                  <a:srgbClr val="FFC000"/>
                </a:solidFill>
                <a:effectLst>
                  <a:outerShdw blurRad="50800" dist="38100" algn="l" rotWithShape="0">
                    <a:prstClr val="black">
                      <a:alpha val="40000"/>
                    </a:prstClr>
                  </a:outerShdw>
                </a:effectLst>
                <a:latin typeface="Adobe Garamond Pro Bold" pitchFamily="18" charset="0"/>
              </a:rPr>
              <a:t>	 </a:t>
            </a:r>
            <a:r>
              <a:rPr lang="en-US" sz="3200" b="1" dirty="0" smtClean="0">
                <a:ln w="15875" cap="sq" cmpd="sng">
                  <a:solidFill>
                    <a:schemeClr val="tx1">
                      <a:lumMod val="95000"/>
                      <a:lumOff val="5000"/>
                    </a:schemeClr>
                  </a:solidFill>
                  <a:prstDash val="solid"/>
                  <a:bevel/>
                </a:ln>
                <a:solidFill>
                  <a:srgbClr val="FFC000"/>
                </a:solidFill>
                <a:effectLst>
                  <a:outerShdw blurRad="50800" dist="38100" algn="l" rotWithShape="0">
                    <a:prstClr val="black">
                      <a:alpha val="40000"/>
                    </a:prstClr>
                  </a:outerShdw>
                </a:effectLst>
                <a:latin typeface="Adobe Garamond Pro Bold" pitchFamily="18" charset="0"/>
              </a:rPr>
              <a:t> </a:t>
            </a:r>
            <a:r>
              <a:rPr lang="en-US" sz="2800" b="1" dirty="0" smtClean="0">
                <a:ln w="15875" cap="sq" cmpd="sng">
                  <a:solidFill>
                    <a:schemeClr val="tx1">
                      <a:lumMod val="95000"/>
                      <a:lumOff val="5000"/>
                    </a:schemeClr>
                  </a:solidFill>
                  <a:prstDash val="solid"/>
                  <a:bevel/>
                </a:ln>
                <a:solidFill>
                  <a:srgbClr val="FFC000"/>
                </a:solidFill>
                <a:effectLst>
                  <a:outerShdw blurRad="50800" dist="38100" algn="l" rotWithShape="0">
                    <a:prstClr val="black">
                      <a:alpha val="40000"/>
                    </a:prstClr>
                  </a:outerShdw>
                </a:effectLst>
                <a:latin typeface="Adobe Garamond Pro Bold" pitchFamily="18" charset="0"/>
              </a:rPr>
              <a:t>(Non Display of Result from CU)</a:t>
            </a:r>
            <a:endParaRPr lang="en-US" sz="2800" dirty="0" smtClean="0">
              <a:solidFill>
                <a:srgbClr val="FFC000"/>
              </a:solidFill>
              <a:latin typeface="Adobe Garamond Pro Bold" pitchFamily="18" charset="0"/>
            </a:endParaRPr>
          </a:p>
          <a:p>
            <a:pPr marL="338138" indent="-338138" algn="just">
              <a:spcAft>
                <a:spcPts val="1200"/>
              </a:spcAft>
              <a:buFont typeface="Arial" pitchFamily="34" charset="0"/>
              <a:buChar char="•"/>
              <a:tabLst>
                <a:tab pos="338138" algn="l"/>
              </a:tabLst>
            </a:pPr>
            <a:r>
              <a:rPr lang="en-US" sz="2800" dirty="0" smtClean="0">
                <a:latin typeface="Bookman Old Style" pitchFamily="18" charset="0"/>
              </a:rPr>
              <a:t>If Control Unit of a Polling Station does not display the results, </a:t>
            </a:r>
            <a:r>
              <a:rPr lang="en-US" sz="2800" dirty="0" smtClean="0">
                <a:solidFill>
                  <a:srgbClr val="FF0000"/>
                </a:solidFill>
                <a:latin typeface="Bookman Old Style" pitchFamily="18" charset="0"/>
              </a:rPr>
              <a:t>Install new Power Packs. </a:t>
            </a:r>
            <a:r>
              <a:rPr lang="en-US" sz="2800" dirty="0" smtClean="0">
                <a:latin typeface="Bookman Old Style" pitchFamily="18" charset="0"/>
              </a:rPr>
              <a:t>If still not displaying - Keep inside carrying case and put under </a:t>
            </a:r>
            <a:r>
              <a:rPr lang="en-US" sz="2800" dirty="0" smtClean="0">
                <a:solidFill>
                  <a:srgbClr val="FF0000"/>
                </a:solidFill>
                <a:latin typeface="Bookman Old Style" pitchFamily="18" charset="0"/>
              </a:rPr>
              <a:t>custody of RO</a:t>
            </a:r>
          </a:p>
          <a:p>
            <a:pPr marL="338138" indent="-338138" algn="just">
              <a:spcAft>
                <a:spcPts val="1200"/>
              </a:spcAft>
              <a:buFont typeface="Arial" pitchFamily="34" charset="0"/>
              <a:buChar char="•"/>
              <a:tabLst>
                <a:tab pos="338138" algn="l"/>
              </a:tabLst>
            </a:pPr>
            <a:r>
              <a:rPr lang="en-US" sz="2800" dirty="0" smtClean="0">
                <a:latin typeface="Bookman Old Style" pitchFamily="18" charset="0"/>
              </a:rPr>
              <a:t>Result from such Control Unit(s) </a:t>
            </a:r>
            <a:r>
              <a:rPr lang="en-US" sz="2800" dirty="0" smtClean="0">
                <a:solidFill>
                  <a:srgbClr val="FF0000"/>
                </a:solidFill>
                <a:latin typeface="Bookman Old Style" pitchFamily="18" charset="0"/>
              </a:rPr>
              <a:t>will not be retrieved</a:t>
            </a:r>
            <a:r>
              <a:rPr lang="en-US" sz="2800" b="1" dirty="0" smtClean="0">
                <a:latin typeface="Bookman Old Style" pitchFamily="18" charset="0"/>
              </a:rPr>
              <a:t> </a:t>
            </a:r>
            <a:r>
              <a:rPr lang="en-US" sz="2800" dirty="0" smtClean="0">
                <a:latin typeface="Bookman Old Style" pitchFamily="18" charset="0"/>
              </a:rPr>
              <a:t>using Auxiliary Display Unit or Printer.</a:t>
            </a:r>
          </a:p>
          <a:p>
            <a:pPr marL="338138" indent="-338138" algn="just">
              <a:spcAft>
                <a:spcPts val="1200"/>
              </a:spcAft>
              <a:buFont typeface="Arial" pitchFamily="34" charset="0"/>
              <a:buChar char="•"/>
              <a:tabLst>
                <a:tab pos="338138" algn="l"/>
              </a:tabLst>
            </a:pPr>
            <a:r>
              <a:rPr lang="en-US" sz="2800" dirty="0" smtClean="0">
                <a:latin typeface="Bookman Old Style" pitchFamily="18" charset="0"/>
              </a:rPr>
              <a:t>After completion of counting of votes from all the Control Units - Printed paper slips of the respective </a:t>
            </a:r>
            <a:r>
              <a:rPr lang="en-US" sz="2800" dirty="0" smtClean="0">
                <a:solidFill>
                  <a:srgbClr val="FF0000"/>
                </a:solidFill>
                <a:latin typeface="Bookman Old Style" pitchFamily="18" charset="0"/>
              </a:rPr>
              <a:t>VVPAT shall be taken up </a:t>
            </a:r>
            <a:r>
              <a:rPr lang="en-US" sz="2800" dirty="0" smtClean="0">
                <a:latin typeface="Bookman Old Style" pitchFamily="18" charset="0"/>
              </a:rPr>
              <a:t>for counting</a:t>
            </a:r>
          </a:p>
        </p:txBody>
      </p:sp>
    </p:spTree>
    <p:extLst>
      <p:ext uri="{BB962C8B-B14F-4D97-AF65-F5344CB8AC3E}">
        <p14:creationId xmlns:p14="http://schemas.microsoft.com/office/powerpoint/2010/main" val="49978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61999"/>
          </a:xfrm>
        </p:spPr>
        <p:txBody>
          <a:bodyPr>
            <a:noAutofit/>
          </a:bodyPr>
          <a:lstStyle/>
          <a:p>
            <a:pPr algn="ctr"/>
            <a:r>
              <a:rPr lang="en-IN" sz="4000" dirty="0" smtClean="0">
                <a:solidFill>
                  <a:srgbClr val="FFFF00"/>
                </a:solidFill>
                <a:latin typeface="Calisto MT" pitchFamily="18" charset="0"/>
              </a:rPr>
              <a:t>Background &amp; Features of EVMs</a:t>
            </a:r>
            <a:endParaRPr lang="en-IN" sz="4000" dirty="0">
              <a:solidFill>
                <a:srgbClr val="FFFF00"/>
              </a:solidFill>
              <a:latin typeface="Calisto MT" pitchFamily="18" charset="0"/>
            </a:endParaRPr>
          </a:p>
        </p:txBody>
      </p:sp>
      <p:sp>
        <p:nvSpPr>
          <p:cNvPr id="3" name="Subtitle 2"/>
          <p:cNvSpPr>
            <a:spLocks noGrp="1"/>
          </p:cNvSpPr>
          <p:nvPr>
            <p:ph type="subTitle" idx="1"/>
          </p:nvPr>
        </p:nvSpPr>
        <p:spPr>
          <a:xfrm>
            <a:off x="304800" y="838200"/>
            <a:ext cx="8534400" cy="5867400"/>
          </a:xfrm>
          <a:solidFill>
            <a:schemeClr val="accent1">
              <a:lumMod val="50000"/>
            </a:schemeClr>
          </a:solidFill>
        </p:spPr>
        <p:txBody>
          <a:bodyPr>
            <a:normAutofit fontScale="92500" lnSpcReduction="20000"/>
          </a:bodyPr>
          <a:lstStyle/>
          <a:p>
            <a:pPr marL="514350" indent="-514350" algn="l">
              <a:buFont typeface="Wingdings 2"/>
              <a:buAutoNum type="arabicPeriod"/>
            </a:pPr>
            <a:r>
              <a:rPr lang="en-IN" dirty="0" smtClean="0"/>
              <a:t>First  used </a:t>
            </a:r>
            <a:r>
              <a:rPr lang="en-IN" dirty="0"/>
              <a:t>-</a:t>
            </a:r>
            <a:r>
              <a:rPr lang="en-IN" dirty="0" smtClean="0"/>
              <a:t> </a:t>
            </a:r>
            <a:r>
              <a:rPr lang="en-IN" dirty="0" smtClean="0">
                <a:solidFill>
                  <a:srgbClr val="FFC000"/>
                </a:solidFill>
              </a:rPr>
              <a:t>1982 (</a:t>
            </a:r>
            <a:r>
              <a:rPr lang="en-IN" dirty="0" err="1" smtClean="0">
                <a:solidFill>
                  <a:srgbClr val="FFC000"/>
                </a:solidFill>
              </a:rPr>
              <a:t>Parur</a:t>
            </a:r>
            <a:r>
              <a:rPr lang="en-IN" dirty="0" smtClean="0">
                <a:solidFill>
                  <a:srgbClr val="FFC000"/>
                </a:solidFill>
              </a:rPr>
              <a:t>  </a:t>
            </a:r>
            <a:r>
              <a:rPr lang="en-IN" dirty="0" smtClean="0"/>
              <a:t>A.C., Kerala) - Challenged in court- Court held “No Law supporting use of EVMs”</a:t>
            </a:r>
          </a:p>
          <a:p>
            <a:pPr marL="514350" indent="-514350" algn="l">
              <a:buFont typeface="Wingdings 2"/>
              <a:buAutoNum type="arabicPeriod"/>
            </a:pPr>
            <a:r>
              <a:rPr lang="en-IN" dirty="0" smtClean="0"/>
              <a:t>R.P. Act- 1951 amended -Dec- </a:t>
            </a:r>
            <a:r>
              <a:rPr lang="en-IN" dirty="0" smtClean="0">
                <a:solidFill>
                  <a:srgbClr val="FFC000"/>
                </a:solidFill>
              </a:rPr>
              <a:t>1988 </a:t>
            </a:r>
            <a:r>
              <a:rPr lang="en-IN" dirty="0" smtClean="0"/>
              <a:t>( with insertion of Sec-</a:t>
            </a:r>
            <a:r>
              <a:rPr lang="en-IN" dirty="0" smtClean="0">
                <a:solidFill>
                  <a:srgbClr val="FFC000"/>
                </a:solidFill>
              </a:rPr>
              <a:t>61A</a:t>
            </a:r>
            <a:r>
              <a:rPr lang="en-IN" dirty="0" smtClean="0"/>
              <a:t>) –First time giving  a legal sanction to its use</a:t>
            </a:r>
          </a:p>
          <a:p>
            <a:pPr marL="514350" indent="-514350" algn="l">
              <a:buFont typeface="Wingdings 2"/>
              <a:buAutoNum type="arabicPeriod"/>
            </a:pPr>
            <a:r>
              <a:rPr lang="en-IN" dirty="0" smtClean="0"/>
              <a:t>C.E</a:t>
            </a:r>
            <a:r>
              <a:rPr lang="en-IN" dirty="0"/>
              <a:t>. </a:t>
            </a:r>
            <a:r>
              <a:rPr lang="en-IN" dirty="0" smtClean="0"/>
              <a:t>Rules,1961 – Amended in </a:t>
            </a:r>
            <a:r>
              <a:rPr lang="en-IN" dirty="0">
                <a:solidFill>
                  <a:srgbClr val="FFC000"/>
                </a:solidFill>
              </a:rPr>
              <a:t>2013 </a:t>
            </a:r>
            <a:r>
              <a:rPr lang="en-IN" dirty="0"/>
              <a:t>: Rule-</a:t>
            </a:r>
            <a:r>
              <a:rPr lang="en-IN" dirty="0">
                <a:solidFill>
                  <a:srgbClr val="FFC000"/>
                </a:solidFill>
              </a:rPr>
              <a:t>49-A</a:t>
            </a:r>
            <a:r>
              <a:rPr lang="en-IN" dirty="0"/>
              <a:t> </a:t>
            </a:r>
            <a:r>
              <a:rPr lang="en-IN" dirty="0" smtClean="0"/>
              <a:t>- Use </a:t>
            </a:r>
            <a:r>
              <a:rPr lang="en-IN" dirty="0"/>
              <a:t>of VVPAT for printing of Paper  trail of a </a:t>
            </a:r>
            <a:r>
              <a:rPr lang="en-IN" dirty="0" smtClean="0"/>
              <a:t>vote ( First used-</a:t>
            </a:r>
            <a:r>
              <a:rPr lang="en-IN" dirty="0" err="1" smtClean="0"/>
              <a:t>Noksen</a:t>
            </a:r>
            <a:r>
              <a:rPr lang="en-IN" dirty="0" smtClean="0"/>
              <a:t>  A.C, Nagaland)</a:t>
            </a:r>
            <a:endParaRPr lang="en-IN" dirty="0"/>
          </a:p>
          <a:p>
            <a:pPr marL="514350" indent="-514350" algn="l">
              <a:buFont typeface="Wingdings 2"/>
              <a:buAutoNum type="arabicPeriod"/>
            </a:pPr>
            <a:r>
              <a:rPr lang="en-IN" dirty="0" smtClean="0"/>
              <a:t>Manufactured by BEL/ECIL – both are Central PSUs who have high standard security protocols</a:t>
            </a:r>
          </a:p>
          <a:p>
            <a:pPr algn="l"/>
            <a:endParaRPr lang="en-IN" dirty="0" smtClean="0"/>
          </a:p>
          <a:p>
            <a:pPr algn="l"/>
            <a:r>
              <a:rPr lang="en-IN" dirty="0" smtClean="0">
                <a:solidFill>
                  <a:srgbClr val="FFFF00"/>
                </a:solidFill>
              </a:rPr>
              <a:t>5.    Highlights of M3 EVMs : </a:t>
            </a:r>
          </a:p>
          <a:p>
            <a:pPr algn="l"/>
            <a:r>
              <a:rPr lang="en-IN" dirty="0"/>
              <a:t>	</a:t>
            </a:r>
            <a:r>
              <a:rPr lang="en-IN" dirty="0" smtClean="0"/>
              <a:t>(a) </a:t>
            </a:r>
            <a:r>
              <a:rPr lang="en-IN" dirty="0" smtClean="0">
                <a:solidFill>
                  <a:srgbClr val="FFC000"/>
                </a:solidFill>
              </a:rPr>
              <a:t>24</a:t>
            </a:r>
            <a:r>
              <a:rPr lang="en-IN" dirty="0" smtClean="0"/>
              <a:t> BUs can be connected &amp; cater to </a:t>
            </a:r>
            <a:r>
              <a:rPr lang="en-IN" dirty="0" smtClean="0">
                <a:solidFill>
                  <a:srgbClr val="FFC000"/>
                </a:solidFill>
              </a:rPr>
              <a:t>384</a:t>
            </a:r>
            <a:r>
              <a:rPr lang="en-IN" dirty="0" smtClean="0"/>
              <a:t> Candidates</a:t>
            </a:r>
          </a:p>
          <a:p>
            <a:pPr algn="l"/>
            <a:r>
              <a:rPr lang="en-IN" dirty="0"/>
              <a:t>	</a:t>
            </a:r>
            <a:r>
              <a:rPr lang="en-IN" dirty="0" smtClean="0"/>
              <a:t>(b) CU Battery Life – in </a:t>
            </a:r>
            <a:r>
              <a:rPr lang="en-IN" dirty="0" smtClean="0">
                <a:solidFill>
                  <a:srgbClr val="FFC000"/>
                </a:solidFill>
              </a:rPr>
              <a:t>% age</a:t>
            </a:r>
          </a:p>
          <a:p>
            <a:pPr algn="l"/>
            <a:r>
              <a:rPr lang="en-IN" dirty="0"/>
              <a:t>	</a:t>
            </a:r>
            <a:r>
              <a:rPr lang="en-IN" dirty="0" smtClean="0"/>
              <a:t>(c) Self Diagnostics  - at every switch “ON”</a:t>
            </a:r>
          </a:p>
          <a:p>
            <a:pPr algn="l"/>
            <a:r>
              <a:rPr lang="en-IN" dirty="0"/>
              <a:t>	</a:t>
            </a:r>
            <a:r>
              <a:rPr lang="en-IN" dirty="0" smtClean="0"/>
              <a:t>(d) Battery section/</a:t>
            </a:r>
            <a:r>
              <a:rPr lang="en-IN" dirty="0" err="1" smtClean="0"/>
              <a:t>Cand</a:t>
            </a:r>
            <a:r>
              <a:rPr lang="en-IN" dirty="0" smtClean="0"/>
              <a:t>. Section -  </a:t>
            </a:r>
            <a:r>
              <a:rPr lang="en-IN" dirty="0" smtClean="0">
                <a:solidFill>
                  <a:srgbClr val="FFC000"/>
                </a:solidFill>
              </a:rPr>
              <a:t>Separate sealing</a:t>
            </a:r>
          </a:p>
          <a:p>
            <a:pPr algn="l"/>
            <a:r>
              <a:rPr lang="en-IN" dirty="0"/>
              <a:t>	</a:t>
            </a:r>
            <a:r>
              <a:rPr lang="en-IN" dirty="0" smtClean="0"/>
              <a:t>(e</a:t>
            </a:r>
            <a:r>
              <a:rPr lang="en-IN" dirty="0"/>
              <a:t>) No need to change CU due to </a:t>
            </a:r>
            <a:r>
              <a:rPr lang="en-IN" dirty="0" smtClean="0"/>
              <a:t>“low battery”</a:t>
            </a:r>
            <a:endParaRPr lang="en-IN" dirty="0"/>
          </a:p>
          <a:p>
            <a:pPr algn="l"/>
            <a:endParaRPr lang="en-IN" b="1" dirty="0" smtClean="0"/>
          </a:p>
          <a:p>
            <a:pPr marL="514350" indent="-514350" algn="l">
              <a:buFont typeface="Wingdings 2"/>
              <a:buAutoNum type="arabicPeriod"/>
            </a:pPr>
            <a:endParaRPr lang="en-IN" b="1" dirty="0" smtClean="0"/>
          </a:p>
          <a:p>
            <a:pPr marL="514350" indent="-514350" algn="l">
              <a:buFont typeface="Wingdings 2"/>
              <a:buAutoNum type="arabicPeriod"/>
            </a:pPr>
            <a:endParaRPr lang="en-IN" b="1" dirty="0" smtClean="0"/>
          </a:p>
          <a:p>
            <a:pPr marL="514350" indent="-514350" algn="l">
              <a:buFont typeface="Wingdings 2"/>
              <a:buAutoNum type="arabicPeriod"/>
            </a:pPr>
            <a:endParaRPr lang="en-IN" b="1" dirty="0"/>
          </a:p>
        </p:txBody>
      </p:sp>
    </p:spTree>
    <p:extLst>
      <p:ext uri="{BB962C8B-B14F-4D97-AF65-F5344CB8AC3E}">
        <p14:creationId xmlns:p14="http://schemas.microsoft.com/office/powerpoint/2010/main" val="31670772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28600" y="381000"/>
            <a:ext cx="8686800" cy="6463308"/>
          </a:xfrm>
          <a:prstGeom prst="rect">
            <a:avLst/>
          </a:prstGeom>
          <a:solidFill>
            <a:srgbClr val="FBEBF8"/>
          </a:solidFill>
        </p:spPr>
        <p:txBody>
          <a:bodyPr wrap="square">
            <a:spAutoFit/>
          </a:bodyPr>
          <a:lstStyle/>
          <a:p>
            <a:pPr algn="just">
              <a:spcAft>
                <a:spcPts val="1200"/>
              </a:spcAft>
              <a:tabLst>
                <a:tab pos="338138" algn="l"/>
              </a:tabLst>
            </a:pPr>
            <a:r>
              <a:rPr lang="en-US" sz="2000" b="1" dirty="0" smtClean="0">
                <a:ln w="15875" cap="sq" cmpd="sng">
                  <a:solidFill>
                    <a:schemeClr val="tx1">
                      <a:lumMod val="95000"/>
                      <a:lumOff val="5000"/>
                    </a:schemeClr>
                  </a:solidFill>
                  <a:prstDash val="solid"/>
                  <a:bevel/>
                </a:ln>
                <a:solidFill>
                  <a:srgbClr val="9D21A2"/>
                </a:solidFill>
                <a:effectLst>
                  <a:outerShdw blurRad="50800" dist="38100" algn="l" rotWithShape="0">
                    <a:prstClr val="black">
                      <a:alpha val="40000"/>
                    </a:prstClr>
                  </a:outerShdw>
                </a:effectLst>
                <a:latin typeface="Adobe Garamond Pro Bold" pitchFamily="18" charset="0"/>
              </a:rPr>
              <a:t>		</a:t>
            </a:r>
            <a:r>
              <a:rPr lang="en-US" sz="2400" b="1" dirty="0" smtClean="0">
                <a:ln w="15875" cap="sq" cmpd="sng">
                  <a:solidFill>
                    <a:schemeClr val="tx1">
                      <a:lumMod val="95000"/>
                      <a:lumOff val="5000"/>
                    </a:schemeClr>
                  </a:solidFill>
                  <a:prstDash val="solid"/>
                  <a:bevel/>
                </a:ln>
                <a:solidFill>
                  <a:srgbClr val="9D21A2"/>
                </a:solidFill>
                <a:effectLst>
                  <a:outerShdw blurRad="50800" dist="38100" algn="l" rotWithShape="0">
                    <a:prstClr val="black">
                      <a:alpha val="40000"/>
                    </a:prstClr>
                  </a:outerShdw>
                </a:effectLst>
                <a:latin typeface="Adobe Garamond Pro Bold" pitchFamily="18" charset="0"/>
              </a:rPr>
              <a:t>SPECIAL </a:t>
            </a:r>
            <a:r>
              <a:rPr lang="en-US" sz="2400" b="1" dirty="0">
                <a:ln w="15875" cap="sq" cmpd="sng">
                  <a:solidFill>
                    <a:schemeClr val="tx1">
                      <a:lumMod val="95000"/>
                      <a:lumOff val="5000"/>
                    </a:schemeClr>
                  </a:solidFill>
                  <a:prstDash val="solid"/>
                  <a:bevel/>
                </a:ln>
                <a:solidFill>
                  <a:srgbClr val="9D21A2"/>
                </a:solidFill>
                <a:effectLst>
                  <a:outerShdw blurRad="50800" dist="38100" algn="l" rotWithShape="0">
                    <a:prstClr val="black">
                      <a:alpha val="40000"/>
                    </a:prstClr>
                  </a:outerShdw>
                </a:effectLst>
                <a:latin typeface="Adobe Garamond Pro Bold" pitchFamily="18" charset="0"/>
              </a:rPr>
              <a:t>CASES TO DEAL WITH</a:t>
            </a:r>
            <a:r>
              <a:rPr lang="en-US" sz="2400" b="1" dirty="0" smtClean="0">
                <a:ln w="15875" cap="sq" cmpd="sng">
                  <a:solidFill>
                    <a:schemeClr val="tx1">
                      <a:lumMod val="95000"/>
                      <a:lumOff val="5000"/>
                    </a:schemeClr>
                  </a:solidFill>
                  <a:prstDash val="solid"/>
                  <a:bevel/>
                </a:ln>
                <a:solidFill>
                  <a:srgbClr val="9D21A2"/>
                </a:solidFill>
                <a:effectLst>
                  <a:outerShdw blurRad="50800" dist="38100" algn="l" rotWithShape="0">
                    <a:prstClr val="black">
                      <a:alpha val="40000"/>
                    </a:prstClr>
                  </a:outerShdw>
                </a:effectLst>
                <a:latin typeface="Adobe Garamond Pro Bold" pitchFamily="18" charset="0"/>
              </a:rPr>
              <a:t>……</a:t>
            </a:r>
            <a:endParaRPr lang="en-US" sz="2400" b="1" dirty="0" smtClean="0">
              <a:ln w="15875" cap="sq" cmpd="sng">
                <a:solidFill>
                  <a:schemeClr val="tx1">
                    <a:lumMod val="95000"/>
                    <a:lumOff val="5000"/>
                  </a:schemeClr>
                </a:solidFill>
                <a:prstDash val="solid"/>
                <a:bevel/>
              </a:ln>
              <a:solidFill>
                <a:schemeClr val="accent6">
                  <a:lumMod val="75000"/>
                </a:schemeClr>
              </a:solidFill>
              <a:effectLst>
                <a:outerShdw blurRad="50800" dist="38100" algn="l" rotWithShape="0">
                  <a:prstClr val="black">
                    <a:alpha val="40000"/>
                  </a:prstClr>
                </a:outerShdw>
              </a:effectLst>
              <a:latin typeface="Cambria" pitchFamily="18" charset="0"/>
              <a:ea typeface="Cambria" pitchFamily="18" charset="0"/>
            </a:endParaRPr>
          </a:p>
          <a:p>
            <a:pPr algn="just">
              <a:spcAft>
                <a:spcPts val="1200"/>
              </a:spcAft>
              <a:tabLst>
                <a:tab pos="338138" algn="l"/>
              </a:tabLst>
            </a:pPr>
            <a:r>
              <a:rPr lang="en-US" b="1" dirty="0" smtClean="0">
                <a:ln w="15875" cap="sq" cmpd="sng">
                  <a:solidFill>
                    <a:schemeClr val="tx1">
                      <a:lumMod val="95000"/>
                      <a:lumOff val="5000"/>
                    </a:schemeClr>
                  </a:solidFill>
                  <a:prstDash val="solid"/>
                  <a:bevel/>
                </a:ln>
                <a:solidFill>
                  <a:schemeClr val="accent6">
                    <a:lumMod val="75000"/>
                  </a:schemeClr>
                </a:solidFill>
                <a:effectLst>
                  <a:outerShdw blurRad="50800" dist="38100" algn="l" rotWithShape="0">
                    <a:prstClr val="black">
                      <a:alpha val="40000"/>
                    </a:prstClr>
                  </a:outerShdw>
                </a:effectLst>
                <a:latin typeface="Cambria" pitchFamily="18" charset="0"/>
                <a:ea typeface="Cambria" pitchFamily="18" charset="0"/>
              </a:rPr>
              <a:t>			</a:t>
            </a:r>
            <a:r>
              <a:rPr lang="en-US" b="1" dirty="0">
                <a:ln w="15875" cap="sq" cmpd="sng">
                  <a:solidFill>
                    <a:schemeClr val="tx1">
                      <a:lumMod val="95000"/>
                      <a:lumOff val="5000"/>
                    </a:schemeClr>
                  </a:solidFill>
                  <a:prstDash val="solid"/>
                  <a:bevel/>
                </a:ln>
                <a:solidFill>
                  <a:schemeClr val="accent6">
                    <a:lumMod val="75000"/>
                  </a:schemeClr>
                </a:solidFill>
                <a:effectLst>
                  <a:outerShdw blurRad="50800" dist="38100" algn="l" rotWithShape="0">
                    <a:prstClr val="black">
                      <a:alpha val="40000"/>
                    </a:prstClr>
                  </a:outerShdw>
                </a:effectLst>
                <a:latin typeface="Cambria" pitchFamily="18" charset="0"/>
                <a:ea typeface="Cambria" pitchFamily="18" charset="0"/>
              </a:rPr>
              <a:t> </a:t>
            </a:r>
            <a:r>
              <a:rPr lang="en-US" b="1" dirty="0" smtClean="0">
                <a:ln w="15875" cap="sq" cmpd="sng">
                  <a:solidFill>
                    <a:schemeClr val="tx1">
                      <a:lumMod val="95000"/>
                      <a:lumOff val="5000"/>
                    </a:schemeClr>
                  </a:solidFill>
                  <a:prstDash val="solid"/>
                  <a:bevel/>
                </a:ln>
                <a:solidFill>
                  <a:schemeClr val="accent6">
                    <a:lumMod val="75000"/>
                  </a:schemeClr>
                </a:solidFill>
                <a:effectLst>
                  <a:outerShdw blurRad="50800" dist="38100" algn="l" rotWithShape="0">
                    <a:prstClr val="black">
                      <a:alpha val="40000"/>
                    </a:prstClr>
                  </a:outerShdw>
                </a:effectLst>
                <a:latin typeface="Cambria" pitchFamily="18" charset="0"/>
                <a:ea typeface="Cambria" pitchFamily="18" charset="0"/>
              </a:rPr>
              <a:t>    </a:t>
            </a:r>
            <a:r>
              <a:rPr lang="en-US" sz="2000" b="1" dirty="0" smtClean="0">
                <a:ln w="15875" cap="sq" cmpd="sng">
                  <a:solidFill>
                    <a:schemeClr val="tx1">
                      <a:lumMod val="95000"/>
                      <a:lumOff val="5000"/>
                    </a:schemeClr>
                  </a:solidFill>
                  <a:prstDash val="solid"/>
                  <a:bevel/>
                </a:ln>
                <a:solidFill>
                  <a:schemeClr val="accent6">
                    <a:lumMod val="75000"/>
                  </a:schemeClr>
                </a:solidFill>
                <a:effectLst>
                  <a:outerShdw blurRad="50800" dist="38100" algn="l" rotWithShape="0">
                    <a:prstClr val="black">
                      <a:alpha val="40000"/>
                    </a:prstClr>
                  </a:outerShdw>
                </a:effectLst>
                <a:latin typeface="Cambria" pitchFamily="18" charset="0"/>
                <a:ea typeface="Cambria" pitchFamily="18" charset="0"/>
              </a:rPr>
              <a:t>(  Where “Close” </a:t>
            </a:r>
            <a:r>
              <a:rPr lang="en-US" sz="2000" b="1" dirty="0">
                <a:ln w="15875" cap="sq" cmpd="sng">
                  <a:solidFill>
                    <a:schemeClr val="tx1">
                      <a:lumMod val="95000"/>
                      <a:lumOff val="5000"/>
                    </a:schemeClr>
                  </a:solidFill>
                  <a:prstDash val="solid"/>
                  <a:bevel/>
                </a:ln>
                <a:solidFill>
                  <a:schemeClr val="accent6">
                    <a:lumMod val="75000"/>
                  </a:schemeClr>
                </a:solidFill>
                <a:effectLst>
                  <a:outerShdw blurRad="50800" dist="38100" algn="l" rotWithShape="0">
                    <a:prstClr val="black">
                      <a:alpha val="40000"/>
                    </a:prstClr>
                  </a:outerShdw>
                </a:effectLst>
                <a:latin typeface="Cambria" pitchFamily="18" charset="0"/>
                <a:ea typeface="Cambria" pitchFamily="18" charset="0"/>
              </a:rPr>
              <a:t>button </a:t>
            </a:r>
            <a:r>
              <a:rPr lang="en-US" sz="2000" b="1" dirty="0" smtClean="0">
                <a:ln w="15875" cap="sq" cmpd="sng">
                  <a:solidFill>
                    <a:schemeClr val="tx1">
                      <a:lumMod val="95000"/>
                      <a:lumOff val="5000"/>
                    </a:schemeClr>
                  </a:solidFill>
                  <a:prstDash val="solid"/>
                  <a:bevel/>
                </a:ln>
                <a:solidFill>
                  <a:schemeClr val="accent6">
                    <a:lumMod val="75000"/>
                  </a:schemeClr>
                </a:solidFill>
                <a:effectLst>
                  <a:outerShdw blurRad="50800" dist="38100" algn="l" rotWithShape="0">
                    <a:prstClr val="black">
                      <a:alpha val="40000"/>
                    </a:prstClr>
                  </a:outerShdw>
                </a:effectLst>
                <a:latin typeface="Cambria" pitchFamily="18" charset="0"/>
                <a:ea typeface="Cambria" pitchFamily="18" charset="0"/>
              </a:rPr>
              <a:t> is not pressed  )</a:t>
            </a:r>
            <a:endParaRPr lang="en-US" sz="2000" dirty="0" smtClean="0">
              <a:solidFill>
                <a:schemeClr val="accent6">
                  <a:lumMod val="75000"/>
                </a:schemeClr>
              </a:solidFill>
              <a:latin typeface="Cambria" pitchFamily="18" charset="0"/>
              <a:ea typeface="Cambria" pitchFamily="18" charset="0"/>
            </a:endParaRPr>
          </a:p>
          <a:p>
            <a:pPr marL="338138" indent="-338138" algn="just">
              <a:spcAft>
                <a:spcPts val="1200"/>
              </a:spcAft>
              <a:buFont typeface="Arial" pitchFamily="34" charset="0"/>
              <a:buChar char="•"/>
              <a:tabLst>
                <a:tab pos="338138" algn="l"/>
              </a:tabLst>
            </a:pPr>
            <a:r>
              <a:rPr lang="en-US" sz="1600" dirty="0" smtClean="0">
                <a:latin typeface="Bookman Old Style" pitchFamily="18" charset="0"/>
                <a:ea typeface="Cambria" pitchFamily="18" charset="0"/>
              </a:rPr>
              <a:t>If CLOSE button was not pressed by the Presiding Officer, CU will show “INVALID” - when Result button is pressed.</a:t>
            </a:r>
          </a:p>
          <a:p>
            <a:pPr marL="338138" indent="-338138" algn="just">
              <a:spcAft>
                <a:spcPts val="1200"/>
              </a:spcAft>
              <a:buFont typeface="Arial" pitchFamily="34" charset="0"/>
              <a:buChar char="•"/>
              <a:tabLst>
                <a:tab pos="338138" algn="l"/>
              </a:tabLst>
            </a:pPr>
            <a:r>
              <a:rPr lang="en-US" sz="1600" dirty="0" smtClean="0">
                <a:solidFill>
                  <a:srgbClr val="C00000"/>
                </a:solidFill>
                <a:latin typeface="Bookman Old Style" pitchFamily="18" charset="0"/>
                <a:ea typeface="Cambria" pitchFamily="18" charset="0"/>
              </a:rPr>
              <a:t>CU will be kept inside carrying case and in custody of RO; while continuing with counting of other EVM’s.</a:t>
            </a:r>
          </a:p>
          <a:p>
            <a:pPr marL="338138" indent="-338138" algn="just">
              <a:spcAft>
                <a:spcPts val="1200"/>
              </a:spcAft>
              <a:buFont typeface="Arial" pitchFamily="34" charset="0"/>
              <a:buChar char="•"/>
              <a:tabLst>
                <a:tab pos="338138" algn="l"/>
              </a:tabLst>
            </a:pPr>
            <a:r>
              <a:rPr lang="en-US" sz="1600" dirty="0" smtClean="0">
                <a:latin typeface="Bookman Old Style" pitchFamily="18" charset="0"/>
                <a:ea typeface="Cambria" pitchFamily="18" charset="0"/>
              </a:rPr>
              <a:t>Only when counting of all the EVM’s is over - RO and Observer to </a:t>
            </a:r>
            <a:r>
              <a:rPr lang="en-US" sz="1600" dirty="0" smtClean="0">
                <a:solidFill>
                  <a:srgbClr val="C00000"/>
                </a:solidFill>
                <a:latin typeface="Bookman Old Style" pitchFamily="18" charset="0"/>
                <a:ea typeface="Cambria" pitchFamily="18" charset="0"/>
              </a:rPr>
              <a:t>check the margin </a:t>
            </a:r>
            <a:r>
              <a:rPr lang="en-US" sz="1600" dirty="0" smtClean="0">
                <a:latin typeface="Bookman Old Style" pitchFamily="18" charset="0"/>
                <a:ea typeface="Cambria" pitchFamily="18" charset="0"/>
              </a:rPr>
              <a:t>of votes </a:t>
            </a:r>
          </a:p>
          <a:p>
            <a:pPr marL="338138" indent="-338138" algn="just">
              <a:spcAft>
                <a:spcPts val="1200"/>
              </a:spcAft>
              <a:buFont typeface="Arial" pitchFamily="34" charset="0"/>
              <a:buChar char="•"/>
              <a:tabLst>
                <a:tab pos="338138" algn="l"/>
              </a:tabLst>
            </a:pPr>
            <a:r>
              <a:rPr lang="en-US" sz="1600" dirty="0" smtClean="0">
                <a:latin typeface="Bookman Old Style" pitchFamily="18" charset="0"/>
                <a:ea typeface="Cambria" pitchFamily="18" charset="0"/>
              </a:rPr>
              <a:t>Margin between the leading and the second candidate may be more or less than votes polled in this EVM.</a:t>
            </a:r>
          </a:p>
          <a:p>
            <a:pPr marL="338138" indent="-338138" algn="just">
              <a:spcAft>
                <a:spcPts val="1200"/>
              </a:spcAft>
              <a:buFont typeface="Arial" pitchFamily="34" charset="0"/>
              <a:buChar char="•"/>
              <a:tabLst>
                <a:tab pos="338138" algn="l"/>
              </a:tabLst>
            </a:pPr>
            <a:r>
              <a:rPr lang="en-US" sz="1600" dirty="0" smtClean="0">
                <a:solidFill>
                  <a:srgbClr val="C00000"/>
                </a:solidFill>
                <a:latin typeface="Bookman Old Style" pitchFamily="18" charset="0"/>
                <a:ea typeface="Cambria" pitchFamily="18" charset="0"/>
              </a:rPr>
              <a:t>Both cases – Press “Total”</a:t>
            </a:r>
          </a:p>
          <a:p>
            <a:pPr marL="338138" indent="-338138" algn="just">
              <a:spcAft>
                <a:spcPts val="1200"/>
              </a:spcAft>
              <a:buFont typeface="Arial" pitchFamily="34" charset="0"/>
              <a:buChar char="•"/>
              <a:tabLst>
                <a:tab pos="338138" algn="l"/>
              </a:tabLst>
            </a:pPr>
            <a:r>
              <a:rPr lang="en-US" sz="1600" dirty="0" smtClean="0">
                <a:solidFill>
                  <a:srgbClr val="C00000"/>
                </a:solidFill>
                <a:latin typeface="Bookman Old Style" pitchFamily="18" charset="0"/>
                <a:ea typeface="Cambria" pitchFamily="18" charset="0"/>
              </a:rPr>
              <a:t>If matches </a:t>
            </a:r>
            <a:r>
              <a:rPr lang="en-US" sz="1600" dirty="0" smtClean="0">
                <a:latin typeface="Bookman Old Style" pitchFamily="18" charset="0"/>
                <a:ea typeface="Cambria" pitchFamily="18" charset="0"/>
              </a:rPr>
              <a:t>– Press CLOSE button – Explain to Agents- Report ECI in </a:t>
            </a:r>
            <a:r>
              <a:rPr lang="en-US" sz="1600" dirty="0" smtClean="0">
                <a:solidFill>
                  <a:srgbClr val="C00000"/>
                </a:solidFill>
                <a:latin typeface="Bookman Old Style" pitchFamily="18" charset="0"/>
                <a:ea typeface="Cambria" pitchFamily="18" charset="0"/>
              </a:rPr>
              <a:t>Annexure-A</a:t>
            </a:r>
            <a:r>
              <a:rPr lang="en-US" sz="1600" dirty="0" smtClean="0">
                <a:latin typeface="Bookman Old Style" pitchFamily="18" charset="0"/>
                <a:ea typeface="Cambria" pitchFamily="18" charset="0"/>
              </a:rPr>
              <a:t> ( R.O’s H.B.-2019)</a:t>
            </a:r>
          </a:p>
          <a:p>
            <a:pPr marL="338138" indent="-338138" algn="just">
              <a:spcAft>
                <a:spcPts val="1200"/>
              </a:spcAft>
              <a:buFont typeface="Arial" pitchFamily="34" charset="0"/>
              <a:buChar char="•"/>
              <a:tabLst>
                <a:tab pos="338138" algn="l"/>
              </a:tabLst>
            </a:pPr>
            <a:r>
              <a:rPr lang="en-US" sz="1600" dirty="0" smtClean="0">
                <a:latin typeface="Bookman Old Style" pitchFamily="18" charset="0"/>
                <a:ea typeface="Cambria" pitchFamily="18" charset="0"/>
              </a:rPr>
              <a:t>If doesn’t match- </a:t>
            </a:r>
          </a:p>
          <a:p>
            <a:pPr algn="just">
              <a:spcAft>
                <a:spcPts val="1200"/>
              </a:spcAft>
              <a:tabLst>
                <a:tab pos="338138" algn="l"/>
              </a:tabLst>
            </a:pPr>
            <a:r>
              <a:rPr lang="en-US" sz="1600" dirty="0" smtClean="0">
                <a:latin typeface="Bookman Old Style" pitchFamily="18" charset="0"/>
                <a:ea typeface="Cambria" pitchFamily="18" charset="0"/>
              </a:rPr>
              <a:t>	(1) Report to ECI in </a:t>
            </a:r>
            <a:r>
              <a:rPr lang="en-US" sz="1600" dirty="0" smtClean="0">
                <a:solidFill>
                  <a:srgbClr val="C00000"/>
                </a:solidFill>
                <a:latin typeface="Bookman Old Style" pitchFamily="18" charset="0"/>
                <a:ea typeface="Cambria" pitchFamily="18" charset="0"/>
              </a:rPr>
              <a:t>Annex-B </a:t>
            </a:r>
            <a:r>
              <a:rPr lang="en-US" sz="1600" dirty="0" smtClean="0">
                <a:latin typeface="Bookman Old Style" pitchFamily="18" charset="0"/>
                <a:ea typeface="Cambria" pitchFamily="18" charset="0"/>
              </a:rPr>
              <a:t>( If margin is </a:t>
            </a:r>
            <a:r>
              <a:rPr lang="en-US" sz="1600" b="1" dirty="0" smtClean="0">
                <a:latin typeface="Bookman Old Style" pitchFamily="18" charset="0"/>
                <a:ea typeface="Cambria" pitchFamily="18" charset="0"/>
              </a:rPr>
              <a:t>MORE</a:t>
            </a:r>
            <a:r>
              <a:rPr lang="en-US" sz="1600" dirty="0" smtClean="0">
                <a:latin typeface="Bookman Old Style" pitchFamily="18" charset="0"/>
                <a:ea typeface="Cambria" pitchFamily="18" charset="0"/>
              </a:rPr>
              <a:t> than vote in CU)</a:t>
            </a:r>
          </a:p>
          <a:p>
            <a:pPr algn="just">
              <a:spcAft>
                <a:spcPts val="1200"/>
              </a:spcAft>
              <a:tabLst>
                <a:tab pos="338138" algn="l"/>
              </a:tabLst>
            </a:pPr>
            <a:r>
              <a:rPr lang="en-US" sz="2000" dirty="0">
                <a:latin typeface="Bookman Old Style" pitchFamily="18" charset="0"/>
                <a:ea typeface="Cambria" pitchFamily="18" charset="0"/>
              </a:rPr>
              <a:t>	</a:t>
            </a:r>
            <a:r>
              <a:rPr lang="en-US" sz="1600" dirty="0" smtClean="0">
                <a:latin typeface="Bookman Old Style" pitchFamily="18" charset="0"/>
                <a:ea typeface="Cambria" pitchFamily="18" charset="0"/>
              </a:rPr>
              <a:t>(2) </a:t>
            </a:r>
            <a:r>
              <a:rPr lang="en-US" sz="1600" dirty="0">
                <a:latin typeface="Bookman Old Style" pitchFamily="18" charset="0"/>
                <a:ea typeface="Cambria" pitchFamily="18" charset="0"/>
              </a:rPr>
              <a:t>Report to ECI in </a:t>
            </a:r>
            <a:r>
              <a:rPr lang="en-US" sz="1600" dirty="0" smtClean="0">
                <a:solidFill>
                  <a:srgbClr val="C00000"/>
                </a:solidFill>
                <a:latin typeface="Bookman Old Style" pitchFamily="18" charset="0"/>
                <a:ea typeface="Cambria" pitchFamily="18" charset="0"/>
              </a:rPr>
              <a:t>Annex-C</a:t>
            </a:r>
            <a:r>
              <a:rPr lang="en-US" sz="1600" dirty="0" smtClean="0">
                <a:latin typeface="Bookman Old Style" pitchFamily="18" charset="0"/>
                <a:ea typeface="Cambria" pitchFamily="18" charset="0"/>
              </a:rPr>
              <a:t> </a:t>
            </a:r>
            <a:r>
              <a:rPr lang="en-US" sz="1600" dirty="0">
                <a:latin typeface="Bookman Old Style" pitchFamily="18" charset="0"/>
                <a:ea typeface="Cambria" pitchFamily="18" charset="0"/>
              </a:rPr>
              <a:t>( If margin is </a:t>
            </a:r>
            <a:r>
              <a:rPr lang="en-US" sz="1600" b="1" dirty="0" smtClean="0">
                <a:latin typeface="Bookman Old Style" pitchFamily="18" charset="0"/>
                <a:ea typeface="Cambria" pitchFamily="18" charset="0"/>
              </a:rPr>
              <a:t>LESS</a:t>
            </a:r>
            <a:r>
              <a:rPr lang="en-US" sz="1600" dirty="0" smtClean="0">
                <a:latin typeface="Bookman Old Style" pitchFamily="18" charset="0"/>
                <a:ea typeface="Cambria" pitchFamily="18" charset="0"/>
              </a:rPr>
              <a:t>  </a:t>
            </a:r>
            <a:r>
              <a:rPr lang="en-US" sz="1600" dirty="0">
                <a:latin typeface="Bookman Old Style" pitchFamily="18" charset="0"/>
                <a:ea typeface="Cambria" pitchFamily="18" charset="0"/>
              </a:rPr>
              <a:t>than vote in CU</a:t>
            </a:r>
            <a:r>
              <a:rPr lang="en-US" sz="1600" dirty="0" smtClean="0">
                <a:latin typeface="Bookman Old Style" pitchFamily="18" charset="0"/>
                <a:ea typeface="Cambria" pitchFamily="18" charset="0"/>
              </a:rPr>
              <a:t>)</a:t>
            </a:r>
          </a:p>
          <a:p>
            <a:pPr algn="just">
              <a:spcAft>
                <a:spcPts val="1200"/>
              </a:spcAft>
              <a:tabLst>
                <a:tab pos="338138" algn="l"/>
              </a:tabLst>
            </a:pPr>
            <a:r>
              <a:rPr lang="en-US" sz="1600" dirty="0" smtClean="0">
                <a:solidFill>
                  <a:srgbClr val="C00000"/>
                </a:solidFill>
                <a:latin typeface="Bookman Old Style" pitchFamily="18" charset="0"/>
                <a:ea typeface="Cambria" pitchFamily="18" charset="0"/>
              </a:rPr>
              <a:t>( As per Latest Technology in  M3 EVMs, there is auto seizure of Ballot Button after 12.00 mid night of the day of Poll) </a:t>
            </a:r>
            <a:endParaRPr lang="en-US" sz="1600" dirty="0">
              <a:solidFill>
                <a:srgbClr val="C00000"/>
              </a:solidFill>
              <a:latin typeface="Bookman Old Style" pitchFamily="18" charset="0"/>
              <a:ea typeface="Cambria" pitchFamily="18" charset="0"/>
            </a:endParaRPr>
          </a:p>
        </p:txBody>
      </p:sp>
    </p:spTree>
    <p:extLst>
      <p:ext uri="{BB962C8B-B14F-4D97-AF65-F5344CB8AC3E}">
        <p14:creationId xmlns:p14="http://schemas.microsoft.com/office/powerpoint/2010/main" val="24089718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305800" cy="838200"/>
          </a:xfrm>
        </p:spPr>
        <p:txBody>
          <a:bodyPr>
            <a:normAutofit fontScale="90000"/>
          </a:bodyPr>
          <a:lstStyle/>
          <a:p>
            <a:pPr algn="ctr" eaLnBrk="1" hangingPunct="1"/>
            <a:r>
              <a:rPr lang="en-IN" sz="3200" b="1" dirty="0" smtClean="0">
                <a:solidFill>
                  <a:srgbClr val="7030A0"/>
                </a:solidFill>
                <a:latin typeface="Californian FB" pitchFamily="18" charset="0"/>
              </a:rPr>
              <a:t>STORAGE &amp; SAFETY OF EVMs/VVPATs</a:t>
            </a:r>
            <a:br>
              <a:rPr lang="en-IN" sz="3200" b="1" dirty="0" smtClean="0">
                <a:solidFill>
                  <a:srgbClr val="7030A0"/>
                </a:solidFill>
                <a:latin typeface="Californian FB" pitchFamily="18" charset="0"/>
              </a:rPr>
            </a:br>
            <a:r>
              <a:rPr lang="en-IN" sz="3200" b="1" dirty="0" smtClean="0">
                <a:solidFill>
                  <a:srgbClr val="7030A0"/>
                </a:solidFill>
                <a:latin typeface="Californian FB" pitchFamily="18" charset="0"/>
              </a:rPr>
              <a:t>After Counting Up To 45 Days ( E.P. Period)</a:t>
            </a:r>
          </a:p>
        </p:txBody>
      </p:sp>
      <p:sp>
        <p:nvSpPr>
          <p:cNvPr id="7" name="Non Election Period Text"/>
          <p:cNvSpPr/>
          <p:nvPr/>
        </p:nvSpPr>
        <p:spPr>
          <a:xfrm>
            <a:off x="304800" y="1447800"/>
            <a:ext cx="8534400" cy="518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fontAlgn="auto">
              <a:spcBef>
                <a:spcPts val="0"/>
              </a:spcBef>
              <a:spcAft>
                <a:spcPts val="0"/>
              </a:spcAft>
              <a:buFont typeface="Arial" panose="020B0604020202020204" pitchFamily="34" charset="0"/>
              <a:buChar char="•"/>
              <a:defRPr/>
            </a:pPr>
            <a:r>
              <a:rPr lang="en-US" sz="1800" kern="0" dirty="0" smtClean="0">
                <a:solidFill>
                  <a:srgbClr val="003300"/>
                </a:solidFill>
                <a:latin typeface="Tahoma" pitchFamily="34" charset="0"/>
                <a:ea typeface="Tahoma" pitchFamily="34" charset="0"/>
                <a:cs typeface="Tahoma" pitchFamily="34" charset="0"/>
                <a:sym typeface="Arial"/>
              </a:rPr>
              <a:t>All polled EVMs including VVPATs to be kept under </a:t>
            </a:r>
            <a:r>
              <a:rPr lang="en-US" sz="1800" kern="0" dirty="0" smtClean="0">
                <a:solidFill>
                  <a:srgbClr val="C00000"/>
                </a:solidFill>
                <a:latin typeface="Tahoma" pitchFamily="34" charset="0"/>
                <a:ea typeface="Tahoma" pitchFamily="34" charset="0"/>
                <a:cs typeface="Tahoma" pitchFamily="34" charset="0"/>
                <a:sym typeface="Arial"/>
              </a:rPr>
              <a:t>DEO’s custody</a:t>
            </a:r>
            <a:r>
              <a:rPr lang="en-US" sz="1800" kern="0" dirty="0" smtClean="0">
                <a:solidFill>
                  <a:srgbClr val="003300"/>
                </a:solidFill>
                <a:latin typeface="Tahoma" pitchFamily="34" charset="0"/>
                <a:ea typeface="Tahoma" pitchFamily="34" charset="0"/>
                <a:cs typeface="Tahoma" pitchFamily="34" charset="0"/>
                <a:sym typeface="Arial"/>
              </a:rPr>
              <a:t>.</a:t>
            </a:r>
          </a:p>
          <a:p>
            <a:pPr marL="285750" indent="-285750" algn="just" fontAlgn="auto">
              <a:spcBef>
                <a:spcPts val="0"/>
              </a:spcBef>
              <a:spcAft>
                <a:spcPts val="0"/>
              </a:spcAft>
              <a:buFont typeface="Arial" panose="020B0604020202020204" pitchFamily="34" charset="0"/>
              <a:buChar char="•"/>
              <a:defRPr/>
            </a:pPr>
            <a:r>
              <a:rPr lang="en-US" kern="0" dirty="0" smtClean="0">
                <a:solidFill>
                  <a:srgbClr val="003300"/>
                </a:solidFill>
                <a:latin typeface="Tahoma" pitchFamily="34" charset="0"/>
                <a:ea typeface="Tahoma" pitchFamily="34" charset="0"/>
                <a:cs typeface="Tahoma" pitchFamily="34" charset="0"/>
                <a:sym typeface="Arial"/>
              </a:rPr>
              <a:t>If this strong room is located away from the counting center, intimate and allow all </a:t>
            </a:r>
            <a:r>
              <a:rPr lang="en-US" kern="0" dirty="0" smtClean="0">
                <a:solidFill>
                  <a:srgbClr val="C00000"/>
                </a:solidFill>
                <a:latin typeface="Tahoma" pitchFamily="34" charset="0"/>
                <a:ea typeface="Tahoma" pitchFamily="34" charset="0"/>
                <a:cs typeface="Tahoma" pitchFamily="34" charset="0"/>
                <a:sym typeface="Arial"/>
              </a:rPr>
              <a:t>candidates to follow </a:t>
            </a:r>
            <a:r>
              <a:rPr lang="en-US" kern="0" dirty="0" smtClean="0">
                <a:solidFill>
                  <a:srgbClr val="003300"/>
                </a:solidFill>
                <a:latin typeface="Tahoma" pitchFamily="34" charset="0"/>
                <a:ea typeface="Tahoma" pitchFamily="34" charset="0"/>
                <a:cs typeface="Tahoma" pitchFamily="34" charset="0"/>
                <a:sym typeface="Arial"/>
              </a:rPr>
              <a:t>the transporting vehicles to DEO’s Strong room and see its storage</a:t>
            </a:r>
            <a:r>
              <a:rPr lang="en-US" sz="1800" kern="0" dirty="0" smtClean="0">
                <a:solidFill>
                  <a:srgbClr val="003300"/>
                </a:solidFill>
                <a:latin typeface="Tahoma" pitchFamily="34" charset="0"/>
                <a:ea typeface="Tahoma" pitchFamily="34" charset="0"/>
                <a:cs typeface="Tahoma" pitchFamily="34" charset="0"/>
                <a:sym typeface="Arial"/>
              </a:rPr>
              <a:t> </a:t>
            </a:r>
          </a:p>
          <a:p>
            <a:pPr marL="285750" indent="-285750" algn="just" fontAlgn="auto">
              <a:spcBef>
                <a:spcPts val="0"/>
              </a:spcBef>
              <a:spcAft>
                <a:spcPts val="0"/>
              </a:spcAft>
              <a:buFont typeface="Arial" panose="020B0604020202020204" pitchFamily="34" charset="0"/>
              <a:buChar char="•"/>
              <a:defRPr/>
            </a:pPr>
            <a:r>
              <a:rPr lang="en-US" sz="1800" kern="0" dirty="0" smtClean="0">
                <a:solidFill>
                  <a:srgbClr val="003300"/>
                </a:solidFill>
                <a:latin typeface="Tahoma" pitchFamily="34" charset="0"/>
                <a:ea typeface="Tahoma" pitchFamily="34" charset="0"/>
                <a:cs typeface="Tahoma" pitchFamily="34" charset="0"/>
                <a:sym typeface="Arial"/>
              </a:rPr>
              <a:t>Strong </a:t>
            </a:r>
            <a:r>
              <a:rPr lang="en-US" sz="1800" kern="0" dirty="0">
                <a:solidFill>
                  <a:srgbClr val="003300"/>
                </a:solidFill>
                <a:latin typeface="Tahoma" pitchFamily="34" charset="0"/>
                <a:ea typeface="Tahoma" pitchFamily="34" charset="0"/>
                <a:cs typeface="Tahoma" pitchFamily="34" charset="0"/>
                <a:sym typeface="Arial"/>
              </a:rPr>
              <a:t>Room/ Warehouse with only one entry point.  </a:t>
            </a:r>
          </a:p>
          <a:p>
            <a:pPr marL="285750" indent="-285750" algn="just" fontAlgn="auto">
              <a:spcBef>
                <a:spcPts val="0"/>
              </a:spcBef>
              <a:spcAft>
                <a:spcPts val="0"/>
              </a:spcAft>
              <a:buFont typeface="Arial" panose="020B0604020202020204" pitchFamily="34" charset="0"/>
              <a:buChar char="•"/>
              <a:defRPr/>
            </a:pPr>
            <a:r>
              <a:rPr lang="en-US" sz="1800" kern="0" dirty="0">
                <a:solidFill>
                  <a:srgbClr val="003300"/>
                </a:solidFill>
                <a:latin typeface="Tahoma" pitchFamily="34" charset="0"/>
                <a:ea typeface="Tahoma" pitchFamily="34" charset="0"/>
                <a:cs typeface="Tahoma" pitchFamily="34" charset="0"/>
                <a:sym typeface="Arial"/>
              </a:rPr>
              <a:t>Entry secured by a double lock system.</a:t>
            </a:r>
          </a:p>
          <a:p>
            <a:pPr marL="285750" indent="-285750" algn="just" fontAlgn="auto">
              <a:spcBef>
                <a:spcPts val="0"/>
              </a:spcBef>
              <a:spcAft>
                <a:spcPts val="0"/>
              </a:spcAft>
              <a:buFont typeface="Arial" panose="020B0604020202020204" pitchFamily="34" charset="0"/>
              <a:buChar char="•"/>
              <a:defRPr/>
            </a:pPr>
            <a:r>
              <a:rPr lang="en-US" sz="1800" kern="0" dirty="0">
                <a:solidFill>
                  <a:srgbClr val="C00000"/>
                </a:solidFill>
                <a:latin typeface="Tahoma" pitchFamily="34" charset="0"/>
                <a:ea typeface="Tahoma" pitchFamily="34" charset="0"/>
                <a:cs typeface="Tahoma" pitchFamily="34" charset="0"/>
                <a:sym typeface="Arial"/>
              </a:rPr>
              <a:t>Keys held jointly </a:t>
            </a:r>
            <a:r>
              <a:rPr lang="en-US" sz="1800" kern="0" dirty="0">
                <a:solidFill>
                  <a:srgbClr val="003300"/>
                </a:solidFill>
                <a:latin typeface="Tahoma" pitchFamily="34" charset="0"/>
                <a:ea typeface="Tahoma" pitchFamily="34" charset="0"/>
                <a:cs typeface="Tahoma" pitchFamily="34" charset="0"/>
                <a:sym typeface="Arial"/>
              </a:rPr>
              <a:t>by two separate officers,  nominated by the DEO. </a:t>
            </a:r>
          </a:p>
          <a:p>
            <a:pPr marL="285750" indent="-285750" algn="just" fontAlgn="auto">
              <a:spcBef>
                <a:spcPts val="0"/>
              </a:spcBef>
              <a:spcAft>
                <a:spcPts val="0"/>
              </a:spcAft>
              <a:buFont typeface="Arial" panose="020B0604020202020204" pitchFamily="34" charset="0"/>
              <a:buChar char="•"/>
              <a:defRPr/>
            </a:pPr>
            <a:r>
              <a:rPr lang="en-US" sz="1800" kern="0" dirty="0">
                <a:solidFill>
                  <a:srgbClr val="C00000"/>
                </a:solidFill>
                <a:latin typeface="Tahoma" pitchFamily="34" charset="0"/>
                <a:ea typeface="Tahoma" pitchFamily="34" charset="0"/>
                <a:cs typeface="Tahoma" pitchFamily="34" charset="0"/>
                <a:sym typeface="Arial"/>
              </a:rPr>
              <a:t>24X7 security </a:t>
            </a:r>
            <a:r>
              <a:rPr lang="en-US" sz="1800" kern="0" dirty="0" smtClean="0">
                <a:solidFill>
                  <a:srgbClr val="003300"/>
                </a:solidFill>
                <a:latin typeface="Tahoma" pitchFamily="34" charset="0"/>
                <a:ea typeface="Tahoma" pitchFamily="34" charset="0"/>
                <a:cs typeface="Tahoma" pitchFamily="34" charset="0"/>
                <a:sym typeface="Arial"/>
              </a:rPr>
              <a:t>arrangement</a:t>
            </a:r>
            <a:r>
              <a:rPr lang="en-US" kern="0" dirty="0" smtClean="0">
                <a:solidFill>
                  <a:srgbClr val="003300"/>
                </a:solidFill>
                <a:latin typeface="Tahoma" pitchFamily="34" charset="0"/>
                <a:ea typeface="Tahoma" pitchFamily="34" charset="0"/>
                <a:cs typeface="Tahoma" pitchFamily="34" charset="0"/>
                <a:sym typeface="Arial"/>
              </a:rPr>
              <a:t>, fire extinguishers and all other strong room protocols to be followed</a:t>
            </a:r>
          </a:p>
          <a:p>
            <a:pPr marL="285750" indent="-285750" algn="just" fontAlgn="auto">
              <a:spcBef>
                <a:spcPts val="0"/>
              </a:spcBef>
              <a:spcAft>
                <a:spcPts val="0"/>
              </a:spcAft>
              <a:buFont typeface="Arial" panose="020B0604020202020204" pitchFamily="34" charset="0"/>
              <a:buChar char="•"/>
              <a:defRPr/>
            </a:pPr>
            <a:r>
              <a:rPr lang="en-US" u="sng" kern="0" dirty="0" smtClean="0">
                <a:solidFill>
                  <a:srgbClr val="C00000"/>
                </a:solidFill>
                <a:latin typeface="Tahoma" pitchFamily="34" charset="0"/>
                <a:ea typeface="Tahoma" pitchFamily="34" charset="0"/>
                <a:cs typeface="Tahoma" pitchFamily="34" charset="0"/>
                <a:sym typeface="Arial"/>
              </a:rPr>
              <a:t>After 45 Days :</a:t>
            </a:r>
          </a:p>
          <a:p>
            <a:pPr marL="285750" indent="-285750" algn="just" fontAlgn="auto">
              <a:spcBef>
                <a:spcPts val="0"/>
              </a:spcBef>
              <a:spcAft>
                <a:spcPts val="0"/>
              </a:spcAft>
              <a:buFont typeface="Arial" panose="020B0604020202020204" pitchFamily="34" charset="0"/>
              <a:buChar char="•"/>
              <a:defRPr/>
            </a:pPr>
            <a:r>
              <a:rPr lang="en-US" sz="1800" kern="0" dirty="0" smtClean="0">
                <a:solidFill>
                  <a:srgbClr val="003300"/>
                </a:solidFill>
                <a:latin typeface="Tahoma" pitchFamily="34" charset="0"/>
                <a:ea typeface="Tahoma" pitchFamily="34" charset="0"/>
                <a:cs typeface="Tahoma" pitchFamily="34" charset="0"/>
                <a:sym typeface="Arial"/>
              </a:rPr>
              <a:t>After E.P. period – </a:t>
            </a:r>
            <a:r>
              <a:rPr lang="en-US" kern="0" dirty="0">
                <a:solidFill>
                  <a:srgbClr val="003300"/>
                </a:solidFill>
                <a:latin typeface="Tahoma" pitchFamily="34" charset="0"/>
                <a:ea typeface="Tahoma" pitchFamily="34" charset="0"/>
                <a:cs typeface="Tahoma" pitchFamily="34" charset="0"/>
                <a:sym typeface="Arial"/>
              </a:rPr>
              <a:t>D</a:t>
            </a:r>
            <a:r>
              <a:rPr lang="en-US" sz="1800" kern="0" dirty="0" smtClean="0">
                <a:solidFill>
                  <a:srgbClr val="003300"/>
                </a:solidFill>
                <a:latin typeface="Tahoma" pitchFamily="34" charset="0"/>
                <a:ea typeface="Tahoma" pitchFamily="34" charset="0"/>
                <a:cs typeface="Tahoma" pitchFamily="34" charset="0"/>
                <a:sym typeface="Arial"/>
              </a:rPr>
              <a:t>o </a:t>
            </a:r>
            <a:r>
              <a:rPr lang="en-US" sz="1800" kern="0" dirty="0" smtClean="0">
                <a:solidFill>
                  <a:srgbClr val="C00000"/>
                </a:solidFill>
                <a:latin typeface="Tahoma" pitchFamily="34" charset="0"/>
                <a:ea typeface="Tahoma" pitchFamily="34" charset="0"/>
                <a:cs typeface="Tahoma" pitchFamily="34" charset="0"/>
                <a:sym typeface="Arial"/>
              </a:rPr>
              <a:t>not touch </a:t>
            </a:r>
            <a:r>
              <a:rPr lang="en-US" sz="1800" kern="0" dirty="0" smtClean="0">
                <a:solidFill>
                  <a:srgbClr val="003300"/>
                </a:solidFill>
                <a:latin typeface="Tahoma" pitchFamily="34" charset="0"/>
                <a:ea typeface="Tahoma" pitchFamily="34" charset="0"/>
                <a:cs typeface="Tahoma" pitchFamily="34" charset="0"/>
                <a:sym typeface="Arial"/>
              </a:rPr>
              <a:t>the EVMs &amp; VVPATs till confirmation of </a:t>
            </a:r>
            <a:r>
              <a:rPr lang="en-US" sz="1800" kern="0" dirty="0" smtClean="0">
                <a:solidFill>
                  <a:srgbClr val="C00000"/>
                </a:solidFill>
                <a:latin typeface="Tahoma" pitchFamily="34" charset="0"/>
                <a:ea typeface="Tahoma" pitchFamily="34" charset="0"/>
                <a:cs typeface="Tahoma" pitchFamily="34" charset="0"/>
                <a:sym typeface="Arial"/>
              </a:rPr>
              <a:t>E.P. position </a:t>
            </a:r>
            <a:r>
              <a:rPr lang="en-US" sz="1800" kern="0" dirty="0" smtClean="0">
                <a:solidFill>
                  <a:srgbClr val="003300"/>
                </a:solidFill>
                <a:latin typeface="Tahoma" pitchFamily="34" charset="0"/>
                <a:ea typeface="Tahoma" pitchFamily="34" charset="0"/>
                <a:cs typeface="Tahoma" pitchFamily="34" charset="0"/>
                <a:sym typeface="Arial"/>
              </a:rPr>
              <a:t>from the </a:t>
            </a:r>
            <a:r>
              <a:rPr lang="en-US" sz="1800" kern="0" dirty="0" err="1" smtClean="0">
                <a:solidFill>
                  <a:srgbClr val="003300"/>
                </a:solidFill>
                <a:latin typeface="Tahoma" pitchFamily="34" charset="0"/>
                <a:ea typeface="Tahoma" pitchFamily="34" charset="0"/>
                <a:cs typeface="Tahoma" pitchFamily="34" charset="0"/>
                <a:sym typeface="Arial"/>
              </a:rPr>
              <a:t>Hon’ble</a:t>
            </a:r>
            <a:r>
              <a:rPr lang="en-US" sz="1800" kern="0" dirty="0" smtClean="0">
                <a:solidFill>
                  <a:srgbClr val="003300"/>
                </a:solidFill>
                <a:latin typeface="Tahoma" pitchFamily="34" charset="0"/>
                <a:ea typeface="Tahoma" pitchFamily="34" charset="0"/>
                <a:cs typeface="Tahoma" pitchFamily="34" charset="0"/>
                <a:sym typeface="Arial"/>
              </a:rPr>
              <a:t> H.C.</a:t>
            </a:r>
          </a:p>
          <a:p>
            <a:pPr marL="285750" indent="-285750" algn="just" fontAlgn="auto">
              <a:spcBef>
                <a:spcPts val="0"/>
              </a:spcBef>
              <a:spcAft>
                <a:spcPts val="0"/>
              </a:spcAft>
              <a:buFont typeface="Arial" panose="020B0604020202020204" pitchFamily="34" charset="0"/>
              <a:buChar char="•"/>
              <a:defRPr/>
            </a:pPr>
            <a:r>
              <a:rPr lang="en-US" kern="0" dirty="0" smtClean="0">
                <a:solidFill>
                  <a:srgbClr val="003300"/>
                </a:solidFill>
                <a:latin typeface="Tahoma" pitchFamily="34" charset="0"/>
                <a:ea typeface="Tahoma" pitchFamily="34" charset="0"/>
                <a:cs typeface="Tahoma" pitchFamily="34" charset="0"/>
                <a:sym typeface="Arial"/>
              </a:rPr>
              <a:t>Within 10 days – send all </a:t>
            </a:r>
            <a:r>
              <a:rPr lang="en-US" kern="0" dirty="0" smtClean="0">
                <a:solidFill>
                  <a:srgbClr val="7030A0"/>
                </a:solidFill>
                <a:latin typeface="Tahoma" pitchFamily="34" charset="0"/>
                <a:ea typeface="Tahoma" pitchFamily="34" charset="0"/>
                <a:cs typeface="Tahoma" pitchFamily="34" charset="0"/>
                <a:sym typeface="Arial"/>
              </a:rPr>
              <a:t>defective units to BEL/ECIL </a:t>
            </a:r>
            <a:r>
              <a:rPr lang="en-US" kern="0" dirty="0" smtClean="0">
                <a:solidFill>
                  <a:srgbClr val="003300"/>
                </a:solidFill>
                <a:latin typeface="Tahoma" pitchFamily="34" charset="0"/>
                <a:ea typeface="Tahoma" pitchFamily="34" charset="0"/>
                <a:cs typeface="Tahoma" pitchFamily="34" charset="0"/>
                <a:sym typeface="Arial"/>
              </a:rPr>
              <a:t>for repair ( if not involved in E.P.)</a:t>
            </a:r>
          </a:p>
          <a:p>
            <a:pPr marL="285750" indent="-285750" algn="just" fontAlgn="auto">
              <a:spcBef>
                <a:spcPts val="0"/>
              </a:spcBef>
              <a:spcAft>
                <a:spcPts val="0"/>
              </a:spcAft>
              <a:buFont typeface="Arial" panose="020B0604020202020204" pitchFamily="34" charset="0"/>
              <a:buChar char="•"/>
              <a:defRPr/>
            </a:pPr>
            <a:r>
              <a:rPr lang="en-US" sz="1800" kern="0" dirty="0" smtClean="0">
                <a:solidFill>
                  <a:srgbClr val="003300"/>
                </a:solidFill>
                <a:latin typeface="Tahoma" pitchFamily="34" charset="0"/>
                <a:ea typeface="Tahoma" pitchFamily="34" charset="0"/>
                <a:cs typeface="Tahoma" pitchFamily="34" charset="0"/>
                <a:sym typeface="Arial"/>
              </a:rPr>
              <a:t>If </a:t>
            </a:r>
            <a:r>
              <a:rPr lang="en-US" sz="1800" kern="0" dirty="0" smtClean="0">
                <a:solidFill>
                  <a:srgbClr val="00B0F0"/>
                </a:solidFill>
                <a:latin typeface="Tahoma" pitchFamily="34" charset="0"/>
                <a:ea typeface="Tahoma" pitchFamily="34" charset="0"/>
                <a:cs typeface="Tahoma" pitchFamily="34" charset="0"/>
                <a:sym typeface="Arial"/>
              </a:rPr>
              <a:t>no E.P. </a:t>
            </a:r>
            <a:r>
              <a:rPr lang="en-US" sz="1800" kern="0" dirty="0" smtClean="0">
                <a:solidFill>
                  <a:srgbClr val="003300"/>
                </a:solidFill>
                <a:latin typeface="Tahoma" pitchFamily="34" charset="0"/>
                <a:ea typeface="Tahoma" pitchFamily="34" charset="0"/>
                <a:cs typeface="Tahoma" pitchFamily="34" charset="0"/>
                <a:sym typeface="Arial"/>
              </a:rPr>
              <a:t>filed/ No other court case is pending – use EVMs &amp; VVPATs for any </a:t>
            </a:r>
            <a:r>
              <a:rPr lang="en-US" sz="1800" kern="0" dirty="0" smtClean="0">
                <a:solidFill>
                  <a:srgbClr val="00B0F0"/>
                </a:solidFill>
                <a:latin typeface="Tahoma" pitchFamily="34" charset="0"/>
                <a:ea typeface="Tahoma" pitchFamily="34" charset="0"/>
                <a:cs typeface="Tahoma" pitchFamily="34" charset="0"/>
                <a:sym typeface="Arial"/>
              </a:rPr>
              <a:t>other purpose</a:t>
            </a:r>
            <a:r>
              <a:rPr lang="en-US" sz="1800" kern="0" dirty="0" smtClean="0">
                <a:solidFill>
                  <a:srgbClr val="003300"/>
                </a:solidFill>
                <a:latin typeface="Tahoma" pitchFamily="34" charset="0"/>
                <a:ea typeface="Tahoma" pitchFamily="34" charset="0"/>
                <a:cs typeface="Tahoma" pitchFamily="34" charset="0"/>
                <a:sym typeface="Arial"/>
              </a:rPr>
              <a:t>/other election as decided by ECI </a:t>
            </a:r>
          </a:p>
          <a:p>
            <a:pPr marL="285750" indent="-285750" algn="just" fontAlgn="auto">
              <a:spcBef>
                <a:spcPts val="0"/>
              </a:spcBef>
              <a:spcAft>
                <a:spcPts val="0"/>
              </a:spcAft>
              <a:buFont typeface="Arial" panose="020B0604020202020204" pitchFamily="34" charset="0"/>
              <a:buChar char="•"/>
              <a:defRPr/>
            </a:pPr>
            <a:r>
              <a:rPr lang="en-US" kern="0" dirty="0" smtClean="0">
                <a:solidFill>
                  <a:srgbClr val="003300"/>
                </a:solidFill>
                <a:latin typeface="Tahoma" pitchFamily="34" charset="0"/>
                <a:ea typeface="Tahoma" pitchFamily="34" charset="0"/>
                <a:cs typeface="Tahoma" pitchFamily="34" charset="0"/>
                <a:sym typeface="Arial"/>
              </a:rPr>
              <a:t>If </a:t>
            </a:r>
            <a:r>
              <a:rPr lang="en-US" kern="0" dirty="0" smtClean="0">
                <a:solidFill>
                  <a:srgbClr val="0070C0"/>
                </a:solidFill>
                <a:latin typeface="Tahoma" pitchFamily="34" charset="0"/>
                <a:ea typeface="Tahoma" pitchFamily="34" charset="0"/>
                <a:cs typeface="Tahoma" pitchFamily="34" charset="0"/>
                <a:sym typeface="Arial"/>
              </a:rPr>
              <a:t>E.P. is filed </a:t>
            </a:r>
            <a:r>
              <a:rPr lang="en-US" kern="0" dirty="0" smtClean="0">
                <a:solidFill>
                  <a:srgbClr val="003300"/>
                </a:solidFill>
                <a:latin typeface="Tahoma" pitchFamily="34" charset="0"/>
                <a:ea typeface="Tahoma" pitchFamily="34" charset="0"/>
                <a:cs typeface="Tahoma" pitchFamily="34" charset="0"/>
                <a:sym typeface="Arial"/>
              </a:rPr>
              <a:t>– wait till the E.P. is disposed, and also confirm that no appeal is filed before </a:t>
            </a:r>
            <a:r>
              <a:rPr lang="en-US" kern="0" dirty="0" err="1" smtClean="0">
                <a:solidFill>
                  <a:srgbClr val="003300"/>
                </a:solidFill>
                <a:latin typeface="Tahoma" pitchFamily="34" charset="0"/>
                <a:ea typeface="Tahoma" pitchFamily="34" charset="0"/>
                <a:cs typeface="Tahoma" pitchFamily="34" charset="0"/>
                <a:sym typeface="Arial"/>
              </a:rPr>
              <a:t>Hon’ble</a:t>
            </a:r>
            <a:r>
              <a:rPr lang="en-US" kern="0" dirty="0" smtClean="0">
                <a:solidFill>
                  <a:srgbClr val="003300"/>
                </a:solidFill>
                <a:latin typeface="Tahoma" pitchFamily="34" charset="0"/>
                <a:ea typeface="Tahoma" pitchFamily="34" charset="0"/>
                <a:cs typeface="Tahoma" pitchFamily="34" charset="0"/>
                <a:sym typeface="Arial"/>
              </a:rPr>
              <a:t> Supreme Court.</a:t>
            </a:r>
            <a:endParaRPr lang="en-US" sz="1800" kern="0" dirty="0">
              <a:solidFill>
                <a:srgbClr val="003300"/>
              </a:solidFill>
              <a:latin typeface="Tahoma" pitchFamily="34" charset="0"/>
              <a:ea typeface="Tahoma" pitchFamily="34" charset="0"/>
              <a:cs typeface="Tahoma" pitchFamily="34" charset="0"/>
              <a:sym typeface="Arial"/>
            </a:endParaRPr>
          </a:p>
        </p:txBody>
      </p:sp>
      <p:sp>
        <p:nvSpPr>
          <p:cNvPr id="6" name="Non Election Period Text"/>
          <p:cNvSpPr/>
          <p:nvPr/>
        </p:nvSpPr>
        <p:spPr>
          <a:xfrm>
            <a:off x="304800" y="933203"/>
            <a:ext cx="8566626" cy="5715000"/>
          </a:xfrm>
          <a:prstGeom prst="roundRect">
            <a:avLst/>
          </a:prstGeom>
          <a:gradFill flip="none" rotWithShape="1">
            <a:gsLst>
              <a:gs pos="0">
                <a:srgbClr val="FFF7DD">
                  <a:shade val="30000"/>
                  <a:satMod val="115000"/>
                </a:srgbClr>
              </a:gs>
              <a:gs pos="50000">
                <a:srgbClr val="FFF7DD">
                  <a:shade val="67500"/>
                  <a:satMod val="115000"/>
                </a:srgbClr>
              </a:gs>
              <a:gs pos="100000">
                <a:srgbClr val="FFF7DD">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fontAlgn="auto">
              <a:spcBef>
                <a:spcPts val="0"/>
              </a:spcBef>
              <a:spcAft>
                <a:spcPts val="0"/>
              </a:spcAft>
              <a:buFont typeface="Arial" panose="020B0604020202020204" pitchFamily="34" charset="0"/>
              <a:buChar char="•"/>
              <a:defRPr/>
            </a:pPr>
            <a:r>
              <a:rPr lang="en-US" sz="1800" b="1" kern="0" dirty="0" smtClean="0">
                <a:solidFill>
                  <a:srgbClr val="003300"/>
                </a:solidFill>
                <a:latin typeface="Californian FB" pitchFamily="18" charset="0"/>
                <a:ea typeface="Tahoma" pitchFamily="34" charset="0"/>
                <a:cs typeface="Tahoma" pitchFamily="34" charset="0"/>
                <a:sym typeface="Arial"/>
              </a:rPr>
              <a:t>All polled EVMs including VVPATs to be kept under </a:t>
            </a:r>
            <a:r>
              <a:rPr lang="en-US" sz="1800" b="1" kern="0" dirty="0" smtClean="0">
                <a:solidFill>
                  <a:srgbClr val="C00000"/>
                </a:solidFill>
                <a:latin typeface="Californian FB" pitchFamily="18" charset="0"/>
                <a:ea typeface="Tahoma" pitchFamily="34" charset="0"/>
                <a:cs typeface="Tahoma" pitchFamily="34" charset="0"/>
                <a:sym typeface="Arial"/>
              </a:rPr>
              <a:t>DEO’s custody</a:t>
            </a:r>
            <a:r>
              <a:rPr lang="en-US" sz="1800" b="1" kern="0" dirty="0" smtClean="0">
                <a:solidFill>
                  <a:srgbClr val="003300"/>
                </a:solidFill>
                <a:latin typeface="Californian FB" pitchFamily="18" charset="0"/>
                <a:ea typeface="Tahoma" pitchFamily="34" charset="0"/>
                <a:cs typeface="Tahoma" pitchFamily="34" charset="0"/>
                <a:sym typeface="Arial"/>
              </a:rPr>
              <a:t>.</a:t>
            </a:r>
          </a:p>
          <a:p>
            <a:pPr marL="285750" indent="-285750" algn="just" fontAlgn="auto">
              <a:spcBef>
                <a:spcPts val="0"/>
              </a:spcBef>
              <a:spcAft>
                <a:spcPts val="0"/>
              </a:spcAft>
              <a:buFont typeface="Arial" panose="020B0604020202020204" pitchFamily="34" charset="0"/>
              <a:buChar char="•"/>
              <a:defRPr/>
            </a:pPr>
            <a:r>
              <a:rPr lang="en-US" b="1" kern="0" dirty="0" smtClean="0">
                <a:solidFill>
                  <a:srgbClr val="003300"/>
                </a:solidFill>
                <a:latin typeface="Californian FB" pitchFamily="18" charset="0"/>
                <a:ea typeface="Tahoma" pitchFamily="34" charset="0"/>
                <a:cs typeface="Tahoma" pitchFamily="34" charset="0"/>
                <a:sym typeface="Arial"/>
              </a:rPr>
              <a:t>If this strong room is located away from the counting center, intimate and allow all </a:t>
            </a:r>
            <a:r>
              <a:rPr lang="en-US" b="1" kern="0" dirty="0" smtClean="0">
                <a:solidFill>
                  <a:srgbClr val="C00000"/>
                </a:solidFill>
                <a:latin typeface="Californian FB" pitchFamily="18" charset="0"/>
                <a:ea typeface="Tahoma" pitchFamily="34" charset="0"/>
                <a:cs typeface="Tahoma" pitchFamily="34" charset="0"/>
                <a:sym typeface="Arial"/>
              </a:rPr>
              <a:t>candidates to follow </a:t>
            </a:r>
            <a:r>
              <a:rPr lang="en-US" b="1" kern="0" dirty="0" smtClean="0">
                <a:solidFill>
                  <a:srgbClr val="003300"/>
                </a:solidFill>
                <a:latin typeface="Californian FB" pitchFamily="18" charset="0"/>
                <a:ea typeface="Tahoma" pitchFamily="34" charset="0"/>
                <a:cs typeface="Tahoma" pitchFamily="34" charset="0"/>
                <a:sym typeface="Arial"/>
              </a:rPr>
              <a:t>the transporting vehicles to DEO’s Strong room and see its storage</a:t>
            </a:r>
            <a:r>
              <a:rPr lang="en-US" sz="1800" b="1" kern="0" dirty="0" smtClean="0">
                <a:solidFill>
                  <a:srgbClr val="003300"/>
                </a:solidFill>
                <a:latin typeface="Californian FB" pitchFamily="18" charset="0"/>
                <a:ea typeface="Tahoma" pitchFamily="34" charset="0"/>
                <a:cs typeface="Tahoma" pitchFamily="34" charset="0"/>
                <a:sym typeface="Arial"/>
              </a:rPr>
              <a:t> </a:t>
            </a:r>
          </a:p>
          <a:p>
            <a:pPr marL="285750" indent="-285750" algn="just" fontAlgn="auto">
              <a:spcBef>
                <a:spcPts val="0"/>
              </a:spcBef>
              <a:spcAft>
                <a:spcPts val="0"/>
              </a:spcAft>
              <a:buFont typeface="Arial" panose="020B0604020202020204" pitchFamily="34" charset="0"/>
              <a:buChar char="•"/>
              <a:defRPr/>
            </a:pPr>
            <a:r>
              <a:rPr lang="en-US" sz="1800" b="1" kern="0" dirty="0" smtClean="0">
                <a:solidFill>
                  <a:srgbClr val="003300"/>
                </a:solidFill>
                <a:latin typeface="Californian FB" pitchFamily="18" charset="0"/>
                <a:ea typeface="Tahoma" pitchFamily="34" charset="0"/>
                <a:cs typeface="Tahoma" pitchFamily="34" charset="0"/>
                <a:sym typeface="Arial"/>
              </a:rPr>
              <a:t>Strong </a:t>
            </a:r>
            <a:r>
              <a:rPr lang="en-US" sz="1800" b="1" kern="0" dirty="0">
                <a:solidFill>
                  <a:srgbClr val="003300"/>
                </a:solidFill>
                <a:latin typeface="Californian FB" pitchFamily="18" charset="0"/>
                <a:ea typeface="Tahoma" pitchFamily="34" charset="0"/>
                <a:cs typeface="Tahoma" pitchFamily="34" charset="0"/>
                <a:sym typeface="Arial"/>
              </a:rPr>
              <a:t>Room/ Warehouse with only one entry point.  </a:t>
            </a:r>
          </a:p>
          <a:p>
            <a:pPr marL="285750" indent="-285750" algn="just" fontAlgn="auto">
              <a:spcBef>
                <a:spcPts val="0"/>
              </a:spcBef>
              <a:spcAft>
                <a:spcPts val="0"/>
              </a:spcAft>
              <a:buFont typeface="Arial" panose="020B0604020202020204" pitchFamily="34" charset="0"/>
              <a:buChar char="•"/>
              <a:defRPr/>
            </a:pPr>
            <a:r>
              <a:rPr lang="en-US" sz="1800" b="1" kern="0" dirty="0">
                <a:solidFill>
                  <a:srgbClr val="003300"/>
                </a:solidFill>
                <a:latin typeface="Californian FB" pitchFamily="18" charset="0"/>
                <a:ea typeface="Tahoma" pitchFamily="34" charset="0"/>
                <a:cs typeface="Tahoma" pitchFamily="34" charset="0"/>
                <a:sym typeface="Arial"/>
              </a:rPr>
              <a:t>Entry secured by a double lock system.</a:t>
            </a:r>
          </a:p>
          <a:p>
            <a:pPr marL="285750" indent="-285750" algn="just" fontAlgn="auto">
              <a:spcBef>
                <a:spcPts val="0"/>
              </a:spcBef>
              <a:spcAft>
                <a:spcPts val="0"/>
              </a:spcAft>
              <a:buFont typeface="Arial" panose="020B0604020202020204" pitchFamily="34" charset="0"/>
              <a:buChar char="•"/>
              <a:defRPr/>
            </a:pPr>
            <a:r>
              <a:rPr lang="en-US" sz="1800" b="1" kern="0" dirty="0">
                <a:solidFill>
                  <a:srgbClr val="C00000"/>
                </a:solidFill>
                <a:latin typeface="Californian FB" pitchFamily="18" charset="0"/>
                <a:ea typeface="Tahoma" pitchFamily="34" charset="0"/>
                <a:cs typeface="Tahoma" pitchFamily="34" charset="0"/>
                <a:sym typeface="Arial"/>
              </a:rPr>
              <a:t>Keys held jointly </a:t>
            </a:r>
            <a:r>
              <a:rPr lang="en-US" sz="1800" b="1" kern="0" dirty="0">
                <a:solidFill>
                  <a:srgbClr val="003300"/>
                </a:solidFill>
                <a:latin typeface="Californian FB" pitchFamily="18" charset="0"/>
                <a:ea typeface="Tahoma" pitchFamily="34" charset="0"/>
                <a:cs typeface="Tahoma" pitchFamily="34" charset="0"/>
                <a:sym typeface="Arial"/>
              </a:rPr>
              <a:t>by two separate officers,  nominated by the DEO. </a:t>
            </a:r>
          </a:p>
          <a:p>
            <a:pPr marL="285750" indent="-285750" algn="just" fontAlgn="auto">
              <a:spcBef>
                <a:spcPts val="0"/>
              </a:spcBef>
              <a:spcAft>
                <a:spcPts val="0"/>
              </a:spcAft>
              <a:buFont typeface="Arial" panose="020B0604020202020204" pitchFamily="34" charset="0"/>
              <a:buChar char="•"/>
              <a:defRPr/>
            </a:pPr>
            <a:r>
              <a:rPr lang="en-US" sz="1800" b="1" kern="0" dirty="0">
                <a:solidFill>
                  <a:srgbClr val="C00000"/>
                </a:solidFill>
                <a:latin typeface="Californian FB" pitchFamily="18" charset="0"/>
                <a:ea typeface="Tahoma" pitchFamily="34" charset="0"/>
                <a:cs typeface="Tahoma" pitchFamily="34" charset="0"/>
                <a:sym typeface="Arial"/>
              </a:rPr>
              <a:t>24X7 security </a:t>
            </a:r>
            <a:r>
              <a:rPr lang="en-US" sz="1800" b="1" kern="0" dirty="0" smtClean="0">
                <a:solidFill>
                  <a:srgbClr val="003300"/>
                </a:solidFill>
                <a:latin typeface="Californian FB" pitchFamily="18" charset="0"/>
                <a:ea typeface="Tahoma" pitchFamily="34" charset="0"/>
                <a:cs typeface="Tahoma" pitchFamily="34" charset="0"/>
                <a:sym typeface="Arial"/>
              </a:rPr>
              <a:t>arrangement</a:t>
            </a:r>
            <a:r>
              <a:rPr lang="en-US" b="1" kern="0" dirty="0" smtClean="0">
                <a:solidFill>
                  <a:srgbClr val="003300"/>
                </a:solidFill>
                <a:latin typeface="Californian FB" pitchFamily="18" charset="0"/>
                <a:ea typeface="Tahoma" pitchFamily="34" charset="0"/>
                <a:cs typeface="Tahoma" pitchFamily="34" charset="0"/>
                <a:sym typeface="Arial"/>
              </a:rPr>
              <a:t>, fire extinguishers and all other strong room protocols to be followed</a:t>
            </a:r>
          </a:p>
          <a:p>
            <a:pPr marL="285750" indent="-285750" algn="just" fontAlgn="auto">
              <a:spcBef>
                <a:spcPts val="0"/>
              </a:spcBef>
              <a:spcAft>
                <a:spcPts val="0"/>
              </a:spcAft>
              <a:buFont typeface="Arial" panose="020B0604020202020204" pitchFamily="34" charset="0"/>
              <a:buChar char="•"/>
              <a:defRPr/>
            </a:pPr>
            <a:r>
              <a:rPr lang="en-US" b="1" u="sng" kern="0" dirty="0" smtClean="0">
                <a:solidFill>
                  <a:srgbClr val="C00000"/>
                </a:solidFill>
                <a:latin typeface="Californian FB" pitchFamily="18" charset="0"/>
                <a:ea typeface="Tahoma" pitchFamily="34" charset="0"/>
                <a:cs typeface="Tahoma" pitchFamily="34" charset="0"/>
                <a:sym typeface="Arial"/>
              </a:rPr>
              <a:t>After 45 Days :</a:t>
            </a:r>
          </a:p>
          <a:p>
            <a:pPr marL="285750" indent="-285750" algn="just" fontAlgn="auto">
              <a:spcBef>
                <a:spcPts val="0"/>
              </a:spcBef>
              <a:spcAft>
                <a:spcPts val="0"/>
              </a:spcAft>
              <a:buFont typeface="Arial" panose="020B0604020202020204" pitchFamily="34" charset="0"/>
              <a:buChar char="•"/>
              <a:defRPr/>
            </a:pPr>
            <a:r>
              <a:rPr lang="en-US" sz="1800" b="1" kern="0" dirty="0" smtClean="0">
                <a:solidFill>
                  <a:srgbClr val="003300"/>
                </a:solidFill>
                <a:latin typeface="Californian FB" pitchFamily="18" charset="0"/>
                <a:ea typeface="Tahoma" pitchFamily="34" charset="0"/>
                <a:cs typeface="Tahoma" pitchFamily="34" charset="0"/>
                <a:sym typeface="Arial"/>
              </a:rPr>
              <a:t>After E.P. period – </a:t>
            </a:r>
            <a:r>
              <a:rPr lang="en-US" b="1" kern="0" dirty="0">
                <a:solidFill>
                  <a:srgbClr val="003300"/>
                </a:solidFill>
                <a:latin typeface="Californian FB" pitchFamily="18" charset="0"/>
                <a:ea typeface="Tahoma" pitchFamily="34" charset="0"/>
                <a:cs typeface="Tahoma" pitchFamily="34" charset="0"/>
                <a:sym typeface="Arial"/>
              </a:rPr>
              <a:t>D</a:t>
            </a:r>
            <a:r>
              <a:rPr lang="en-US" sz="1800" b="1" kern="0" dirty="0" smtClean="0">
                <a:solidFill>
                  <a:srgbClr val="003300"/>
                </a:solidFill>
                <a:latin typeface="Californian FB" pitchFamily="18" charset="0"/>
                <a:ea typeface="Tahoma" pitchFamily="34" charset="0"/>
                <a:cs typeface="Tahoma" pitchFamily="34" charset="0"/>
                <a:sym typeface="Arial"/>
              </a:rPr>
              <a:t>o </a:t>
            </a:r>
            <a:r>
              <a:rPr lang="en-US" sz="1800" b="1" kern="0" dirty="0" smtClean="0">
                <a:solidFill>
                  <a:srgbClr val="C00000"/>
                </a:solidFill>
                <a:latin typeface="Californian FB" pitchFamily="18" charset="0"/>
                <a:ea typeface="Tahoma" pitchFamily="34" charset="0"/>
                <a:cs typeface="Tahoma" pitchFamily="34" charset="0"/>
                <a:sym typeface="Arial"/>
              </a:rPr>
              <a:t>not touch </a:t>
            </a:r>
            <a:r>
              <a:rPr lang="en-US" sz="1800" b="1" kern="0" dirty="0" smtClean="0">
                <a:solidFill>
                  <a:srgbClr val="003300"/>
                </a:solidFill>
                <a:latin typeface="Californian FB" pitchFamily="18" charset="0"/>
                <a:ea typeface="Tahoma" pitchFamily="34" charset="0"/>
                <a:cs typeface="Tahoma" pitchFamily="34" charset="0"/>
                <a:sym typeface="Arial"/>
              </a:rPr>
              <a:t>the EVMs &amp; VVPATs till confirmation of </a:t>
            </a:r>
            <a:r>
              <a:rPr lang="en-US" sz="1800" b="1" kern="0" dirty="0" smtClean="0">
                <a:solidFill>
                  <a:srgbClr val="C00000"/>
                </a:solidFill>
                <a:latin typeface="Californian FB" pitchFamily="18" charset="0"/>
                <a:ea typeface="Tahoma" pitchFamily="34" charset="0"/>
                <a:cs typeface="Tahoma" pitchFamily="34" charset="0"/>
                <a:sym typeface="Arial"/>
              </a:rPr>
              <a:t>E.P. position </a:t>
            </a:r>
            <a:r>
              <a:rPr lang="en-US" sz="1800" b="1" kern="0" dirty="0" smtClean="0">
                <a:solidFill>
                  <a:srgbClr val="003300"/>
                </a:solidFill>
                <a:latin typeface="Californian FB" pitchFamily="18" charset="0"/>
                <a:ea typeface="Tahoma" pitchFamily="34" charset="0"/>
                <a:cs typeface="Tahoma" pitchFamily="34" charset="0"/>
                <a:sym typeface="Arial"/>
              </a:rPr>
              <a:t>from the </a:t>
            </a:r>
            <a:r>
              <a:rPr lang="en-US" sz="1800" b="1" kern="0" dirty="0" err="1" smtClean="0">
                <a:solidFill>
                  <a:srgbClr val="003300"/>
                </a:solidFill>
                <a:latin typeface="Californian FB" pitchFamily="18" charset="0"/>
                <a:ea typeface="Tahoma" pitchFamily="34" charset="0"/>
                <a:cs typeface="Tahoma" pitchFamily="34" charset="0"/>
                <a:sym typeface="Arial"/>
              </a:rPr>
              <a:t>Hon’ble</a:t>
            </a:r>
            <a:r>
              <a:rPr lang="en-US" sz="1800" b="1" kern="0" dirty="0" smtClean="0">
                <a:solidFill>
                  <a:srgbClr val="003300"/>
                </a:solidFill>
                <a:latin typeface="Californian FB" pitchFamily="18" charset="0"/>
                <a:ea typeface="Tahoma" pitchFamily="34" charset="0"/>
                <a:cs typeface="Tahoma" pitchFamily="34" charset="0"/>
                <a:sym typeface="Arial"/>
              </a:rPr>
              <a:t> H.C.</a:t>
            </a:r>
          </a:p>
          <a:p>
            <a:pPr marL="285750" indent="-285750" algn="just" fontAlgn="auto">
              <a:spcBef>
                <a:spcPts val="0"/>
              </a:spcBef>
              <a:spcAft>
                <a:spcPts val="0"/>
              </a:spcAft>
              <a:buFont typeface="Arial" panose="020B0604020202020204" pitchFamily="34" charset="0"/>
              <a:buChar char="•"/>
              <a:defRPr/>
            </a:pPr>
            <a:r>
              <a:rPr lang="en-US" b="1" kern="0" dirty="0" smtClean="0">
                <a:solidFill>
                  <a:srgbClr val="003300"/>
                </a:solidFill>
                <a:latin typeface="Californian FB" pitchFamily="18" charset="0"/>
                <a:ea typeface="Tahoma" pitchFamily="34" charset="0"/>
                <a:cs typeface="Tahoma" pitchFamily="34" charset="0"/>
                <a:sym typeface="Arial"/>
              </a:rPr>
              <a:t>Within 10 days – send all </a:t>
            </a:r>
            <a:r>
              <a:rPr lang="en-US" b="1" kern="0" dirty="0" smtClean="0">
                <a:solidFill>
                  <a:srgbClr val="7030A0"/>
                </a:solidFill>
                <a:latin typeface="Californian FB" pitchFamily="18" charset="0"/>
                <a:ea typeface="Tahoma" pitchFamily="34" charset="0"/>
                <a:cs typeface="Tahoma" pitchFamily="34" charset="0"/>
                <a:sym typeface="Arial"/>
              </a:rPr>
              <a:t>defective units to BEL/ECIL </a:t>
            </a:r>
            <a:r>
              <a:rPr lang="en-US" b="1" kern="0" dirty="0" smtClean="0">
                <a:solidFill>
                  <a:srgbClr val="003300"/>
                </a:solidFill>
                <a:latin typeface="Californian FB" pitchFamily="18" charset="0"/>
                <a:ea typeface="Tahoma" pitchFamily="34" charset="0"/>
                <a:cs typeface="Tahoma" pitchFamily="34" charset="0"/>
                <a:sym typeface="Arial"/>
              </a:rPr>
              <a:t>for repair ( if not involved in E.P.)</a:t>
            </a:r>
          </a:p>
          <a:p>
            <a:pPr marL="285750" indent="-285750" algn="just" fontAlgn="auto">
              <a:spcBef>
                <a:spcPts val="0"/>
              </a:spcBef>
              <a:spcAft>
                <a:spcPts val="0"/>
              </a:spcAft>
              <a:buFont typeface="Arial" panose="020B0604020202020204" pitchFamily="34" charset="0"/>
              <a:buChar char="•"/>
              <a:defRPr/>
            </a:pPr>
            <a:r>
              <a:rPr lang="en-US" sz="1800" b="1" kern="0" dirty="0" smtClean="0">
                <a:solidFill>
                  <a:srgbClr val="003300"/>
                </a:solidFill>
                <a:latin typeface="Californian FB" pitchFamily="18" charset="0"/>
                <a:ea typeface="Tahoma" pitchFamily="34" charset="0"/>
                <a:cs typeface="Tahoma" pitchFamily="34" charset="0"/>
                <a:sym typeface="Arial"/>
              </a:rPr>
              <a:t>If </a:t>
            </a:r>
            <a:r>
              <a:rPr lang="en-US" b="1" kern="0" dirty="0">
                <a:solidFill>
                  <a:srgbClr val="0070C0"/>
                </a:solidFill>
                <a:latin typeface="Californian FB" pitchFamily="18" charset="0"/>
                <a:ea typeface="Tahoma" pitchFamily="34" charset="0"/>
                <a:cs typeface="Tahoma" pitchFamily="34" charset="0"/>
                <a:sym typeface="Arial"/>
              </a:rPr>
              <a:t>N</a:t>
            </a:r>
            <a:r>
              <a:rPr lang="en-US" sz="1800" b="1" kern="0" dirty="0" smtClean="0">
                <a:solidFill>
                  <a:srgbClr val="0070C0"/>
                </a:solidFill>
                <a:latin typeface="Californian FB" pitchFamily="18" charset="0"/>
                <a:ea typeface="Tahoma" pitchFamily="34" charset="0"/>
                <a:cs typeface="Tahoma" pitchFamily="34" charset="0"/>
                <a:sym typeface="Arial"/>
              </a:rPr>
              <a:t>o E.P. </a:t>
            </a:r>
            <a:r>
              <a:rPr lang="en-US" sz="1800" b="1" kern="0" dirty="0" smtClean="0">
                <a:solidFill>
                  <a:srgbClr val="003300"/>
                </a:solidFill>
                <a:latin typeface="Californian FB" pitchFamily="18" charset="0"/>
                <a:ea typeface="Tahoma" pitchFamily="34" charset="0"/>
                <a:cs typeface="Tahoma" pitchFamily="34" charset="0"/>
                <a:sym typeface="Arial"/>
              </a:rPr>
              <a:t>filed/ No other court case is pending – use EVMs &amp; VVPATs for any </a:t>
            </a:r>
            <a:r>
              <a:rPr lang="en-US" sz="1800" b="1" kern="0" dirty="0" smtClean="0">
                <a:solidFill>
                  <a:schemeClr val="tx1"/>
                </a:solidFill>
                <a:latin typeface="Californian FB" pitchFamily="18" charset="0"/>
                <a:ea typeface="Tahoma" pitchFamily="34" charset="0"/>
                <a:cs typeface="Tahoma" pitchFamily="34" charset="0"/>
                <a:sym typeface="Arial"/>
              </a:rPr>
              <a:t>other purpose/other </a:t>
            </a:r>
            <a:r>
              <a:rPr lang="en-US" sz="1800" b="1" kern="0" dirty="0" smtClean="0">
                <a:solidFill>
                  <a:srgbClr val="003300"/>
                </a:solidFill>
                <a:latin typeface="Californian FB" pitchFamily="18" charset="0"/>
                <a:ea typeface="Tahoma" pitchFamily="34" charset="0"/>
                <a:cs typeface="Tahoma" pitchFamily="34" charset="0"/>
                <a:sym typeface="Arial"/>
              </a:rPr>
              <a:t>election as decided by ECI </a:t>
            </a:r>
          </a:p>
          <a:p>
            <a:pPr marL="285750" indent="-285750" algn="just" fontAlgn="auto">
              <a:spcBef>
                <a:spcPts val="0"/>
              </a:spcBef>
              <a:spcAft>
                <a:spcPts val="0"/>
              </a:spcAft>
              <a:buFont typeface="Arial" panose="020B0604020202020204" pitchFamily="34" charset="0"/>
              <a:buChar char="•"/>
              <a:defRPr/>
            </a:pPr>
            <a:r>
              <a:rPr lang="en-US" b="1" kern="0" dirty="0" smtClean="0">
                <a:solidFill>
                  <a:srgbClr val="003300"/>
                </a:solidFill>
                <a:latin typeface="Californian FB" pitchFamily="18" charset="0"/>
                <a:ea typeface="Tahoma" pitchFamily="34" charset="0"/>
                <a:cs typeface="Tahoma" pitchFamily="34" charset="0"/>
                <a:sym typeface="Arial"/>
              </a:rPr>
              <a:t>If </a:t>
            </a:r>
            <a:r>
              <a:rPr lang="en-US" b="1" kern="0" dirty="0" smtClean="0">
                <a:solidFill>
                  <a:srgbClr val="C00000"/>
                </a:solidFill>
                <a:latin typeface="Californian FB" pitchFamily="18" charset="0"/>
                <a:ea typeface="Tahoma" pitchFamily="34" charset="0"/>
                <a:cs typeface="Tahoma" pitchFamily="34" charset="0"/>
                <a:sym typeface="Arial"/>
              </a:rPr>
              <a:t>E.P. is filed </a:t>
            </a:r>
            <a:r>
              <a:rPr lang="en-US" b="1" kern="0" dirty="0" smtClean="0">
                <a:solidFill>
                  <a:srgbClr val="003300"/>
                </a:solidFill>
                <a:latin typeface="Californian FB" pitchFamily="18" charset="0"/>
                <a:ea typeface="Tahoma" pitchFamily="34" charset="0"/>
                <a:cs typeface="Tahoma" pitchFamily="34" charset="0"/>
                <a:sym typeface="Arial"/>
              </a:rPr>
              <a:t>– wait till the E.P. is disposed, and also confirm that no appeal is filed before </a:t>
            </a:r>
            <a:r>
              <a:rPr lang="en-US" b="1" kern="0" dirty="0" err="1" smtClean="0">
                <a:solidFill>
                  <a:srgbClr val="003300"/>
                </a:solidFill>
                <a:latin typeface="Californian FB" pitchFamily="18" charset="0"/>
                <a:ea typeface="Tahoma" pitchFamily="34" charset="0"/>
                <a:cs typeface="Tahoma" pitchFamily="34" charset="0"/>
                <a:sym typeface="Arial"/>
              </a:rPr>
              <a:t>Hon’ble</a:t>
            </a:r>
            <a:r>
              <a:rPr lang="en-US" b="1" kern="0" dirty="0" smtClean="0">
                <a:solidFill>
                  <a:srgbClr val="003300"/>
                </a:solidFill>
                <a:latin typeface="Californian FB" pitchFamily="18" charset="0"/>
                <a:ea typeface="Tahoma" pitchFamily="34" charset="0"/>
                <a:cs typeface="Tahoma" pitchFamily="34" charset="0"/>
                <a:sym typeface="Arial"/>
              </a:rPr>
              <a:t> Supreme Court.</a:t>
            </a:r>
            <a:endParaRPr lang="en-US" sz="1800" b="1" kern="0" dirty="0">
              <a:solidFill>
                <a:srgbClr val="003300"/>
              </a:solidFill>
              <a:latin typeface="Californian FB" pitchFamily="18" charset="0"/>
              <a:ea typeface="Tahoma" pitchFamily="34" charset="0"/>
              <a:cs typeface="Tahoma" pitchFamily="34" charset="0"/>
              <a:sym typeface="Arial"/>
            </a:endParaRPr>
          </a:p>
        </p:txBody>
      </p:sp>
    </p:spTree>
    <p:extLst>
      <p:ext uri="{BB962C8B-B14F-4D97-AF65-F5344CB8AC3E}">
        <p14:creationId xmlns:p14="http://schemas.microsoft.com/office/powerpoint/2010/main" val="34428264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066800"/>
          </a:xfrm>
        </p:spPr>
        <p:txBody>
          <a:bodyPr/>
          <a:lstStyle/>
          <a:p>
            <a:pPr algn="ctr"/>
            <a:r>
              <a:rPr lang="en-US" dirty="0" smtClean="0">
                <a:solidFill>
                  <a:srgbClr val="7030A0"/>
                </a:solidFill>
                <a:latin typeface="+mn-lt"/>
              </a:rPr>
              <a:t>Critical Mistakes </a:t>
            </a:r>
            <a:endParaRPr lang="en-IN" dirty="0">
              <a:solidFill>
                <a:srgbClr val="7030A0"/>
              </a:solidFill>
              <a:latin typeface="+mn-lt"/>
            </a:endParaRPr>
          </a:p>
        </p:txBody>
      </p:sp>
      <p:sp>
        <p:nvSpPr>
          <p:cNvPr id="3" name="Content Placeholder 2"/>
          <p:cNvSpPr>
            <a:spLocks noGrp="1"/>
          </p:cNvSpPr>
          <p:nvPr>
            <p:ph idx="1"/>
          </p:nvPr>
        </p:nvSpPr>
        <p:spPr>
          <a:xfrm>
            <a:off x="457200" y="1295400"/>
            <a:ext cx="8229600" cy="5029200"/>
          </a:xfrm>
          <a:solidFill>
            <a:srgbClr val="F0FDFE"/>
          </a:solidFill>
        </p:spPr>
        <p:txBody>
          <a:bodyPr>
            <a:normAutofit fontScale="70000" lnSpcReduction="20000"/>
          </a:bodyPr>
          <a:lstStyle/>
          <a:p>
            <a:pPr marL="0" indent="0">
              <a:buNone/>
            </a:pPr>
            <a:r>
              <a:rPr lang="en-IN" b="1" dirty="0"/>
              <a:t>1.  First Level Checking of EVMs and VVPATs</a:t>
            </a:r>
            <a:endParaRPr lang="en-IN" dirty="0"/>
          </a:p>
          <a:p>
            <a:pPr lvl="0" algn="just"/>
            <a:r>
              <a:rPr lang="en-IN" dirty="0" smtClean="0">
                <a:solidFill>
                  <a:srgbClr val="C00000"/>
                </a:solidFill>
              </a:rPr>
              <a:t>Non-updating</a:t>
            </a:r>
            <a:r>
              <a:rPr lang="en-IN" dirty="0" smtClean="0"/>
              <a:t> </a:t>
            </a:r>
            <a:r>
              <a:rPr lang="en-IN" dirty="0"/>
              <a:t>of FLC-OK or FLC-Reject status in </a:t>
            </a:r>
            <a:r>
              <a:rPr lang="en-IN" dirty="0" smtClean="0">
                <a:solidFill>
                  <a:srgbClr val="C00000"/>
                </a:solidFill>
              </a:rPr>
              <a:t>EMS</a:t>
            </a:r>
            <a:r>
              <a:rPr lang="en-IN" dirty="0" smtClean="0"/>
              <a:t> </a:t>
            </a:r>
            <a:r>
              <a:rPr lang="en-IN" dirty="0"/>
              <a:t>through Mobile-App on day to day basis.</a:t>
            </a:r>
          </a:p>
          <a:p>
            <a:pPr lvl="0"/>
            <a:r>
              <a:rPr lang="en-IN" dirty="0"/>
              <a:t>FLC of VVPATs without using Dummy Ballot Paper on BU.</a:t>
            </a:r>
          </a:p>
          <a:p>
            <a:pPr lvl="0" algn="just"/>
            <a:r>
              <a:rPr lang="en-IN" dirty="0"/>
              <a:t>Non-Uploading of 16 candidates (including NOTA) Dummy Symbols in the 1% VVPATs used for testing with 4-BUs having 64 dummy symbols (including NOTA)</a:t>
            </a:r>
          </a:p>
          <a:p>
            <a:pPr lvl="0"/>
            <a:r>
              <a:rPr lang="en-IN" dirty="0"/>
              <a:t>Irregularity on use of Dummy Symbols </a:t>
            </a:r>
            <a:endParaRPr lang="en-IN" dirty="0" smtClean="0"/>
          </a:p>
          <a:p>
            <a:pPr marL="0" lvl="0" indent="0">
              <a:buNone/>
            </a:pPr>
            <a:endParaRPr lang="en-IN" dirty="0"/>
          </a:p>
          <a:p>
            <a:pPr marL="0" indent="0">
              <a:buNone/>
            </a:pPr>
            <a:r>
              <a:rPr lang="en-IN" b="1" dirty="0"/>
              <a:t>2.  Commissioning of EVMs and VVPATs</a:t>
            </a:r>
            <a:endParaRPr lang="en-IN" dirty="0"/>
          </a:p>
          <a:p>
            <a:pPr lvl="0" algn="just"/>
            <a:r>
              <a:rPr lang="en-IN" dirty="0">
                <a:solidFill>
                  <a:srgbClr val="C00000"/>
                </a:solidFill>
              </a:rPr>
              <a:t>Non-checking of candidate symbols uploaded </a:t>
            </a:r>
            <a:r>
              <a:rPr lang="en-IN" dirty="0"/>
              <a:t>in VVPAT during commissioning.</a:t>
            </a:r>
          </a:p>
          <a:p>
            <a:pPr lvl="0" algn="just"/>
            <a:r>
              <a:rPr lang="en-IN" dirty="0"/>
              <a:t>In case of M3 </a:t>
            </a:r>
            <a:r>
              <a:rPr lang="en-IN" dirty="0" smtClean="0"/>
              <a:t>EVMs </a:t>
            </a:r>
            <a:r>
              <a:rPr lang="en-IN" dirty="0" smtClean="0">
                <a:solidFill>
                  <a:srgbClr val="C00000"/>
                </a:solidFill>
              </a:rPr>
              <a:t>non connecting </a:t>
            </a:r>
            <a:r>
              <a:rPr lang="en-IN" dirty="0">
                <a:solidFill>
                  <a:srgbClr val="C00000"/>
                </a:solidFill>
              </a:rPr>
              <a:t>M3 VVPATs </a:t>
            </a:r>
            <a:r>
              <a:rPr lang="en-IN" dirty="0" smtClean="0">
                <a:solidFill>
                  <a:srgbClr val="C00000"/>
                </a:solidFill>
              </a:rPr>
              <a:t> at </a:t>
            </a:r>
            <a:r>
              <a:rPr lang="en-IN" dirty="0">
                <a:solidFill>
                  <a:srgbClr val="C00000"/>
                </a:solidFill>
              </a:rPr>
              <a:t>the time of commissioning </a:t>
            </a:r>
            <a:r>
              <a:rPr lang="en-IN" dirty="0" smtClean="0"/>
              <a:t>– It will </a:t>
            </a:r>
            <a:r>
              <a:rPr lang="en-IN" dirty="0"/>
              <a:t>not accept </a:t>
            </a:r>
            <a:r>
              <a:rPr lang="en-IN" dirty="0" smtClean="0"/>
              <a:t> a </a:t>
            </a:r>
            <a:r>
              <a:rPr lang="en-IN" dirty="0"/>
              <a:t>VVPAT at a later stage</a:t>
            </a:r>
            <a:r>
              <a:rPr lang="en-IN" dirty="0" smtClean="0"/>
              <a:t>.</a:t>
            </a:r>
          </a:p>
          <a:p>
            <a:pPr marL="0" lvl="0" indent="0" algn="just">
              <a:buNone/>
            </a:pPr>
            <a:endParaRPr lang="en-IN" dirty="0"/>
          </a:p>
          <a:p>
            <a:pPr marL="0" indent="0">
              <a:buNone/>
            </a:pPr>
            <a:r>
              <a:rPr lang="en-IN" b="1" dirty="0"/>
              <a:t>3. Transportation of VVPATs</a:t>
            </a:r>
            <a:endParaRPr lang="en-IN" dirty="0"/>
          </a:p>
          <a:p>
            <a:pPr lvl="0"/>
            <a:r>
              <a:rPr lang="en-IN" dirty="0" smtClean="0"/>
              <a:t>Paper  Roll Knob placed </a:t>
            </a:r>
            <a:r>
              <a:rPr lang="en-IN" dirty="0" smtClean="0">
                <a:solidFill>
                  <a:srgbClr val="C00000"/>
                </a:solidFill>
              </a:rPr>
              <a:t>vertical -  </a:t>
            </a:r>
            <a:r>
              <a:rPr lang="en-IN" dirty="0">
                <a:solidFill>
                  <a:srgbClr val="C00000"/>
                </a:solidFill>
              </a:rPr>
              <a:t>when transporting </a:t>
            </a:r>
            <a:r>
              <a:rPr lang="en-IN" dirty="0"/>
              <a:t>the VVPAT from one place to </a:t>
            </a:r>
            <a:r>
              <a:rPr lang="en-IN" dirty="0" smtClean="0"/>
              <a:t>another – VVPAT may malfunction</a:t>
            </a:r>
            <a:endParaRPr lang="en-IN" dirty="0"/>
          </a:p>
          <a:p>
            <a:pPr marL="0" indent="0">
              <a:buNone/>
            </a:pPr>
            <a:endParaRPr lang="en-IN" dirty="0"/>
          </a:p>
        </p:txBody>
      </p:sp>
    </p:spTree>
    <p:extLst>
      <p:ext uri="{BB962C8B-B14F-4D97-AF65-F5344CB8AC3E}">
        <p14:creationId xmlns:p14="http://schemas.microsoft.com/office/powerpoint/2010/main" val="3145146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ctr"/>
            <a:r>
              <a:rPr lang="en-US" dirty="0" smtClean="0">
                <a:solidFill>
                  <a:srgbClr val="7030A0"/>
                </a:solidFill>
                <a:latin typeface="+mn-lt"/>
              </a:rPr>
              <a:t>Critical Mistakes </a:t>
            </a:r>
            <a:endParaRPr lang="en-IN" dirty="0">
              <a:solidFill>
                <a:srgbClr val="7030A0"/>
              </a:solidFill>
              <a:latin typeface="+mn-lt"/>
            </a:endParaRPr>
          </a:p>
        </p:txBody>
      </p:sp>
      <p:sp>
        <p:nvSpPr>
          <p:cNvPr id="3" name="Content Placeholder 2"/>
          <p:cNvSpPr>
            <a:spLocks noGrp="1"/>
          </p:cNvSpPr>
          <p:nvPr>
            <p:ph idx="1"/>
          </p:nvPr>
        </p:nvSpPr>
        <p:spPr>
          <a:xfrm>
            <a:off x="457200" y="1295400"/>
            <a:ext cx="8229600" cy="5029200"/>
          </a:xfrm>
          <a:solidFill>
            <a:srgbClr val="FFFCF3"/>
          </a:solidFill>
        </p:spPr>
        <p:txBody>
          <a:bodyPr>
            <a:normAutofit lnSpcReduction="10000"/>
          </a:bodyPr>
          <a:lstStyle/>
          <a:p>
            <a:pPr marL="0" indent="0">
              <a:buNone/>
            </a:pPr>
            <a:r>
              <a:rPr lang="en-IN" b="1" dirty="0" smtClean="0"/>
              <a:t>4</a:t>
            </a:r>
            <a:r>
              <a:rPr lang="en-IN" b="1" dirty="0"/>
              <a:t>. </a:t>
            </a:r>
            <a:r>
              <a:rPr lang="en-IN" dirty="0"/>
              <a:t>Dispersal</a:t>
            </a:r>
          </a:p>
          <a:p>
            <a:pPr lvl="0"/>
            <a:r>
              <a:rPr lang="en-IN" dirty="0" smtClean="0"/>
              <a:t>Switching on and testing of  </a:t>
            </a:r>
            <a:r>
              <a:rPr lang="en-IN" dirty="0">
                <a:solidFill>
                  <a:srgbClr val="FF0000"/>
                </a:solidFill>
              </a:rPr>
              <a:t>VVPAT in broad </a:t>
            </a:r>
            <a:r>
              <a:rPr lang="en-IN" dirty="0" smtClean="0">
                <a:solidFill>
                  <a:srgbClr val="FF0000"/>
                </a:solidFill>
              </a:rPr>
              <a:t>daylight </a:t>
            </a:r>
            <a:r>
              <a:rPr lang="en-IN" dirty="0" smtClean="0"/>
              <a:t>- VVPAT </a:t>
            </a:r>
            <a:r>
              <a:rPr lang="en-IN" dirty="0"/>
              <a:t>may go into error </a:t>
            </a:r>
            <a:r>
              <a:rPr lang="en-IN" dirty="0" smtClean="0"/>
              <a:t>mode</a:t>
            </a:r>
            <a:endParaRPr lang="en-IN" dirty="0"/>
          </a:p>
          <a:p>
            <a:pPr marL="0" indent="0">
              <a:buNone/>
            </a:pPr>
            <a:r>
              <a:rPr lang="en-IN" dirty="0"/>
              <a:t>5.  Mock-Poll on Poll Day</a:t>
            </a:r>
          </a:p>
          <a:p>
            <a:pPr lvl="0"/>
            <a:r>
              <a:rPr lang="en-IN" dirty="0"/>
              <a:t>Not pressing the </a:t>
            </a:r>
            <a:r>
              <a:rPr lang="en-IN" dirty="0">
                <a:solidFill>
                  <a:srgbClr val="C00000"/>
                </a:solidFill>
              </a:rPr>
              <a:t>CLOSE button </a:t>
            </a:r>
            <a:r>
              <a:rPr lang="en-IN" dirty="0"/>
              <a:t>of CU after mock-poll.</a:t>
            </a:r>
          </a:p>
          <a:p>
            <a:pPr lvl="0" algn="just"/>
            <a:r>
              <a:rPr lang="en-IN" dirty="0"/>
              <a:t>Not matching the mock-poll result of the CU with the VVPAT Paper Slips.</a:t>
            </a:r>
          </a:p>
          <a:p>
            <a:pPr lvl="0" algn="just"/>
            <a:r>
              <a:rPr lang="en-IN" dirty="0">
                <a:solidFill>
                  <a:srgbClr val="C00000"/>
                </a:solidFill>
              </a:rPr>
              <a:t>Not removing the mock-poll paper slips </a:t>
            </a:r>
            <a:r>
              <a:rPr lang="en-IN" dirty="0"/>
              <a:t>from VVPAT</a:t>
            </a:r>
          </a:p>
          <a:p>
            <a:pPr lvl="0" algn="just"/>
            <a:r>
              <a:rPr lang="en-IN" dirty="0">
                <a:solidFill>
                  <a:srgbClr val="C00000"/>
                </a:solidFill>
              </a:rPr>
              <a:t>Non-deletion of mock-poll data </a:t>
            </a:r>
            <a:r>
              <a:rPr lang="en-IN" dirty="0"/>
              <a:t>from the Control Unit</a:t>
            </a:r>
            <a:r>
              <a:rPr lang="en-IN" dirty="0" smtClean="0"/>
              <a:t>.</a:t>
            </a:r>
          </a:p>
          <a:p>
            <a:pPr lvl="0" algn="just"/>
            <a:r>
              <a:rPr lang="en-IN" dirty="0" smtClean="0"/>
              <a:t>Not noting down the Sl. No. of Defective &amp; Replaced unit</a:t>
            </a:r>
            <a:endParaRPr lang="en-IN" dirty="0"/>
          </a:p>
          <a:p>
            <a:pPr marL="0" indent="0">
              <a:buNone/>
            </a:pPr>
            <a:endParaRPr lang="en-IN" dirty="0"/>
          </a:p>
        </p:txBody>
      </p:sp>
    </p:spTree>
    <p:extLst>
      <p:ext uri="{BB962C8B-B14F-4D97-AF65-F5344CB8AC3E}">
        <p14:creationId xmlns:p14="http://schemas.microsoft.com/office/powerpoint/2010/main" val="565743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algn="ctr"/>
            <a:r>
              <a:rPr lang="en-US" b="1" dirty="0">
                <a:solidFill>
                  <a:srgbClr val="7030A0"/>
                </a:solidFill>
                <a:latin typeface="+mn-lt"/>
              </a:rPr>
              <a:t>Critical Mistakes </a:t>
            </a:r>
            <a:endParaRPr lang="en-IN" b="1" dirty="0">
              <a:latin typeface="+mn-lt"/>
            </a:endParaRPr>
          </a:p>
        </p:txBody>
      </p:sp>
      <p:sp>
        <p:nvSpPr>
          <p:cNvPr id="3" name="Content Placeholder 2"/>
          <p:cNvSpPr>
            <a:spLocks noGrp="1"/>
          </p:cNvSpPr>
          <p:nvPr>
            <p:ph idx="1"/>
          </p:nvPr>
        </p:nvSpPr>
        <p:spPr>
          <a:xfrm>
            <a:off x="457200" y="1066800"/>
            <a:ext cx="8229600" cy="5257800"/>
          </a:xfrm>
          <a:solidFill>
            <a:srgbClr val="FCEEF9"/>
          </a:solidFill>
        </p:spPr>
        <p:txBody>
          <a:bodyPr>
            <a:normAutofit fontScale="92500" lnSpcReduction="20000"/>
          </a:bodyPr>
          <a:lstStyle/>
          <a:p>
            <a:pPr marL="0" indent="0">
              <a:buNone/>
            </a:pPr>
            <a:r>
              <a:rPr lang="en-IN" b="1" dirty="0" smtClean="0"/>
              <a:t>6</a:t>
            </a:r>
            <a:r>
              <a:rPr lang="en-IN" b="1" dirty="0"/>
              <a:t>. During </a:t>
            </a:r>
            <a:r>
              <a:rPr lang="en-IN" b="1" dirty="0" smtClean="0"/>
              <a:t>Poll</a:t>
            </a:r>
            <a:endParaRPr lang="en-IN" dirty="0"/>
          </a:p>
          <a:p>
            <a:pPr algn="just"/>
            <a:r>
              <a:rPr lang="en-IN" dirty="0" smtClean="0"/>
              <a:t>Placing BUs and VVPATs </a:t>
            </a:r>
            <a:r>
              <a:rPr lang="en-IN" dirty="0" smtClean="0">
                <a:solidFill>
                  <a:srgbClr val="C00000"/>
                </a:solidFill>
              </a:rPr>
              <a:t>under direct bright </a:t>
            </a:r>
            <a:r>
              <a:rPr lang="en-IN" dirty="0" smtClean="0"/>
              <a:t>light or near window.</a:t>
            </a:r>
          </a:p>
          <a:p>
            <a:pPr lvl="0" algn="just"/>
            <a:r>
              <a:rPr lang="en-IN" dirty="0" smtClean="0"/>
              <a:t>Conducting </a:t>
            </a:r>
            <a:r>
              <a:rPr lang="en-IN" dirty="0"/>
              <a:t>mock poll, in case of replacement of VVPAT only.  </a:t>
            </a:r>
          </a:p>
          <a:p>
            <a:pPr lvl="0" algn="just"/>
            <a:r>
              <a:rPr lang="en-IN" dirty="0"/>
              <a:t>In case of non-functioning of CU or </a:t>
            </a:r>
            <a:r>
              <a:rPr lang="en-IN" dirty="0" smtClean="0"/>
              <a:t>BU - </a:t>
            </a:r>
            <a:r>
              <a:rPr lang="en-IN" dirty="0"/>
              <a:t>replacing only </a:t>
            </a:r>
            <a:r>
              <a:rPr lang="en-IN" dirty="0" smtClean="0"/>
              <a:t>respective CU </a:t>
            </a:r>
            <a:r>
              <a:rPr lang="en-IN" dirty="0"/>
              <a:t>or </a:t>
            </a:r>
            <a:r>
              <a:rPr lang="en-IN" dirty="0" smtClean="0"/>
              <a:t>BU and not conducting mock poll</a:t>
            </a:r>
          </a:p>
          <a:p>
            <a:pPr lvl="0" algn="just"/>
            <a:r>
              <a:rPr lang="en-IN" dirty="0" smtClean="0">
                <a:solidFill>
                  <a:srgbClr val="C00000"/>
                </a:solidFill>
              </a:rPr>
              <a:t>Non-pressing </a:t>
            </a:r>
            <a:r>
              <a:rPr lang="en-IN" dirty="0">
                <a:solidFill>
                  <a:srgbClr val="C00000"/>
                </a:solidFill>
              </a:rPr>
              <a:t>of CLOSE </a:t>
            </a:r>
            <a:r>
              <a:rPr lang="en-IN" dirty="0"/>
              <a:t>Button after completion of </a:t>
            </a:r>
            <a:r>
              <a:rPr lang="en-IN" dirty="0" smtClean="0"/>
              <a:t>Poll</a:t>
            </a:r>
          </a:p>
          <a:p>
            <a:pPr lvl="0" algn="just"/>
            <a:r>
              <a:rPr lang="en-IN" dirty="0" smtClean="0"/>
              <a:t>Damaging </a:t>
            </a:r>
            <a:r>
              <a:rPr lang="en-IN" dirty="0"/>
              <a:t>any seal of </a:t>
            </a:r>
            <a:r>
              <a:rPr lang="en-IN" dirty="0" smtClean="0"/>
              <a:t>BU/CU/VVPAT – Creates suspicion in the minds of Candidates/Agents</a:t>
            </a:r>
            <a:endParaRPr lang="en-IN" dirty="0"/>
          </a:p>
          <a:p>
            <a:pPr marL="0" indent="0">
              <a:buNone/>
            </a:pPr>
            <a:r>
              <a:rPr lang="en-IN" b="1" dirty="0"/>
              <a:t>7. General</a:t>
            </a:r>
            <a:endParaRPr lang="en-IN" dirty="0"/>
          </a:p>
          <a:p>
            <a:pPr lvl="0" algn="just"/>
            <a:r>
              <a:rPr lang="en-IN" dirty="0"/>
              <a:t>R</a:t>
            </a:r>
            <a:r>
              <a:rPr lang="en-IN" dirty="0" smtClean="0"/>
              <a:t>epeatedly switching </a:t>
            </a:r>
            <a:r>
              <a:rPr lang="en-IN" dirty="0"/>
              <a:t>ON and OFF the </a:t>
            </a:r>
            <a:r>
              <a:rPr lang="en-IN" dirty="0" smtClean="0"/>
              <a:t>VVPAT resulting in depletion of </a:t>
            </a:r>
            <a:r>
              <a:rPr lang="en-IN" dirty="0"/>
              <a:t>the battery as well as paper roll.</a:t>
            </a:r>
          </a:p>
          <a:p>
            <a:pPr lvl="0" algn="just"/>
            <a:r>
              <a:rPr lang="en-IN" dirty="0" smtClean="0"/>
              <a:t>Not s</a:t>
            </a:r>
            <a:r>
              <a:rPr lang="en-IN" dirty="0" smtClean="0"/>
              <a:t>witching </a:t>
            </a:r>
            <a:r>
              <a:rPr lang="en-IN" dirty="0"/>
              <a:t>OFF the CU </a:t>
            </a:r>
            <a:r>
              <a:rPr lang="en-IN" dirty="0" smtClean="0"/>
              <a:t>while </a:t>
            </a:r>
            <a:r>
              <a:rPr lang="en-IN" dirty="0"/>
              <a:t>connecting or disconnecting the </a:t>
            </a:r>
            <a:r>
              <a:rPr lang="en-IN" dirty="0" smtClean="0"/>
              <a:t>EVMs/VVPATs</a:t>
            </a:r>
            <a:endParaRPr lang="en-IN" dirty="0"/>
          </a:p>
          <a:p>
            <a:endParaRPr lang="en-IN" dirty="0"/>
          </a:p>
        </p:txBody>
      </p:sp>
    </p:spTree>
    <p:extLst>
      <p:ext uri="{BB962C8B-B14F-4D97-AF65-F5344CB8AC3E}">
        <p14:creationId xmlns:p14="http://schemas.microsoft.com/office/powerpoint/2010/main" val="413886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IN" sz="3600" dirty="0" smtClean="0">
                <a:solidFill>
                  <a:srgbClr val="7030A0"/>
                </a:solidFill>
                <a:latin typeface="+mn-lt"/>
              </a:rPr>
              <a:t>Meaning of Imp. Msg./Errors in EVMs</a:t>
            </a:r>
            <a:endParaRPr lang="en-IN" sz="3600" dirty="0">
              <a:solidFill>
                <a:srgbClr val="7030A0"/>
              </a:solidFill>
              <a:latin typeface="+mn-lt"/>
            </a:endParaRPr>
          </a:p>
        </p:txBody>
      </p:sp>
      <p:sp>
        <p:nvSpPr>
          <p:cNvPr id="3" name="Content Placeholder 2"/>
          <p:cNvSpPr>
            <a:spLocks noGrp="1"/>
          </p:cNvSpPr>
          <p:nvPr>
            <p:ph idx="1"/>
          </p:nvPr>
        </p:nvSpPr>
        <p:spPr>
          <a:xfrm>
            <a:off x="228600" y="838200"/>
            <a:ext cx="8686800" cy="5867400"/>
          </a:xfrm>
          <a:solidFill>
            <a:srgbClr val="FFF5D5"/>
          </a:solidFill>
        </p:spPr>
        <p:txBody>
          <a:bodyPr>
            <a:normAutofit/>
          </a:bodyPr>
          <a:lstStyle/>
          <a:p>
            <a:pPr>
              <a:buFont typeface="Wingdings" pitchFamily="2" charset="2"/>
              <a:buChar char="q"/>
            </a:pPr>
            <a:r>
              <a:rPr lang="en-IN" dirty="0" smtClean="0">
                <a:solidFill>
                  <a:srgbClr val="0070C0"/>
                </a:solidFill>
              </a:rPr>
              <a:t>For errors in BU/CU/VVPAT -  Msg. will be displayed in CU only.</a:t>
            </a:r>
          </a:p>
          <a:p>
            <a:r>
              <a:rPr lang="en-IN" sz="2200" dirty="0" smtClean="0"/>
              <a:t>In CU, </a:t>
            </a:r>
            <a:r>
              <a:rPr lang="en-IN" sz="2200" dirty="0"/>
              <a:t>after pressing Ballot </a:t>
            </a:r>
            <a:r>
              <a:rPr lang="en-IN" sz="2200" dirty="0" smtClean="0"/>
              <a:t>Button , it is showing -</a:t>
            </a:r>
            <a:endParaRPr lang="en-IN" sz="2200" dirty="0"/>
          </a:p>
          <a:p>
            <a:pPr marL="0" indent="0">
              <a:buNone/>
            </a:pPr>
            <a:r>
              <a:rPr lang="en-IN" sz="2200" dirty="0" smtClean="0"/>
              <a:t>   “</a:t>
            </a:r>
            <a:r>
              <a:rPr lang="en-IN" sz="2200" dirty="0" smtClean="0">
                <a:solidFill>
                  <a:srgbClr val="C00000"/>
                </a:solidFill>
              </a:rPr>
              <a:t>PRESSED ERROR BU</a:t>
            </a:r>
            <a:r>
              <a:rPr lang="en-IN" sz="2200" dirty="0" smtClean="0"/>
              <a:t>” – It means any Button in the BU is       	Jammed. It requires cleaning/removal of the same</a:t>
            </a:r>
          </a:p>
          <a:p>
            <a:r>
              <a:rPr lang="en-US" sz="2200" dirty="0" smtClean="0"/>
              <a:t>“ </a:t>
            </a:r>
            <a:r>
              <a:rPr lang="en-US" sz="2200" dirty="0">
                <a:solidFill>
                  <a:srgbClr val="C00000"/>
                </a:solidFill>
              </a:rPr>
              <a:t>BU NOT CONNECTED</a:t>
            </a:r>
            <a:r>
              <a:rPr lang="en-US" sz="2200" dirty="0"/>
              <a:t>” –  Connection with BU is not </a:t>
            </a:r>
            <a:r>
              <a:rPr lang="en-US" sz="2200" dirty="0" smtClean="0"/>
              <a:t>proper</a:t>
            </a:r>
            <a:endParaRPr lang="en-IN" sz="2200" dirty="0"/>
          </a:p>
          <a:p>
            <a:pPr algn="just"/>
            <a:r>
              <a:rPr lang="en-IN" sz="2200" dirty="0" smtClean="0"/>
              <a:t>“</a:t>
            </a:r>
            <a:r>
              <a:rPr lang="en-IN" sz="2200" dirty="0" smtClean="0">
                <a:solidFill>
                  <a:srgbClr val="C00000"/>
                </a:solidFill>
              </a:rPr>
              <a:t>BU NOT RESPONDING</a:t>
            </a:r>
            <a:r>
              <a:rPr lang="en-IN" sz="2200" dirty="0" smtClean="0"/>
              <a:t>”- Either cable between BU and VVPAT or between VVPAT and CU are not connected properly. There may be mistake in Thumb wheel Positioning of BU.</a:t>
            </a:r>
          </a:p>
          <a:p>
            <a:pPr algn="just"/>
            <a:r>
              <a:rPr lang="en-IN" sz="2200" dirty="0" smtClean="0"/>
              <a:t>“</a:t>
            </a:r>
            <a:r>
              <a:rPr lang="en-IN" sz="2200" dirty="0" smtClean="0">
                <a:solidFill>
                  <a:srgbClr val="C00000"/>
                </a:solidFill>
              </a:rPr>
              <a:t>VVPAT NOT RESPONDING</a:t>
            </a:r>
            <a:r>
              <a:rPr lang="en-IN" sz="2200" dirty="0" smtClean="0"/>
              <a:t>”- Paper Roll Knob of  VVPAT not kept in Vertical position / VVPAT Battery is low</a:t>
            </a:r>
            <a:r>
              <a:rPr lang="en-IN" sz="2200" dirty="0" smtClean="0"/>
              <a:t>.</a:t>
            </a:r>
            <a:endParaRPr lang="en-IN" sz="2200" dirty="0" smtClean="0"/>
          </a:p>
          <a:p>
            <a:pPr algn="just"/>
            <a:r>
              <a:rPr lang="en-US" sz="2200" dirty="0" smtClean="0"/>
              <a:t>“</a:t>
            </a:r>
            <a:r>
              <a:rPr lang="en-US" sz="2200" dirty="0" smtClean="0">
                <a:solidFill>
                  <a:srgbClr val="C00000"/>
                </a:solidFill>
              </a:rPr>
              <a:t>INVALID</a:t>
            </a:r>
            <a:r>
              <a:rPr lang="en-US" sz="2200" dirty="0" smtClean="0"/>
              <a:t>” – CU Button is pressed out of sequence ( C-R-C)</a:t>
            </a:r>
          </a:p>
          <a:p>
            <a:pPr algn="just"/>
            <a:r>
              <a:rPr lang="en-US" sz="2200" dirty="0" smtClean="0"/>
              <a:t>“</a:t>
            </a:r>
            <a:r>
              <a:rPr lang="en-US" sz="2200" dirty="0" smtClean="0">
                <a:solidFill>
                  <a:srgbClr val="C00000"/>
                </a:solidFill>
              </a:rPr>
              <a:t>CLOCK ERROR</a:t>
            </a:r>
            <a:r>
              <a:rPr lang="en-US" sz="2200" dirty="0" smtClean="0"/>
              <a:t>” – Malfunctioning of Real Time Clock</a:t>
            </a:r>
          </a:p>
          <a:p>
            <a:pPr algn="just"/>
            <a:r>
              <a:rPr lang="en-US" sz="2200" dirty="0" smtClean="0"/>
              <a:t>“ </a:t>
            </a:r>
            <a:r>
              <a:rPr lang="en-US" sz="2200" dirty="0" smtClean="0">
                <a:solidFill>
                  <a:srgbClr val="C00000"/>
                </a:solidFill>
              </a:rPr>
              <a:t>ELECTION EXCEEDED </a:t>
            </a:r>
            <a:r>
              <a:rPr lang="en-US" sz="2200" dirty="0" smtClean="0"/>
              <a:t>” – When Poll Date is over</a:t>
            </a:r>
          </a:p>
          <a:p>
            <a:pPr marL="0" indent="0" algn="just">
              <a:buNone/>
            </a:pPr>
            <a:endParaRPr lang="en-US" sz="2200" dirty="0" smtClean="0"/>
          </a:p>
          <a:p>
            <a:pPr marL="0" indent="0" algn="just">
              <a:buNone/>
            </a:pPr>
            <a:endParaRPr lang="en-US" sz="2200" dirty="0" smtClean="0"/>
          </a:p>
          <a:p>
            <a:pPr algn="just"/>
            <a:endParaRPr lang="en-IN" dirty="0" smtClean="0"/>
          </a:p>
          <a:p>
            <a:pPr marL="0" indent="0">
              <a:buNone/>
            </a:pPr>
            <a:endParaRPr lang="en-IN" dirty="0"/>
          </a:p>
        </p:txBody>
      </p:sp>
    </p:spTree>
    <p:extLst>
      <p:ext uri="{BB962C8B-B14F-4D97-AF65-F5344CB8AC3E}">
        <p14:creationId xmlns:p14="http://schemas.microsoft.com/office/powerpoint/2010/main" val="3736498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Autofit/>
          </a:bodyPr>
          <a:lstStyle/>
          <a:p>
            <a:pPr algn="ctr"/>
            <a:r>
              <a:rPr lang="en-IN" sz="3600" dirty="0" smtClean="0">
                <a:solidFill>
                  <a:srgbClr val="7030A0"/>
                </a:solidFill>
                <a:latin typeface="+mn-lt"/>
              </a:rPr>
              <a:t>Meaning of Imp. Msg./Errors in EVMs</a:t>
            </a:r>
            <a:endParaRPr lang="en-IN" sz="3600" dirty="0">
              <a:solidFill>
                <a:srgbClr val="7030A0"/>
              </a:solidFill>
              <a:latin typeface="+mn-lt"/>
            </a:endParaRPr>
          </a:p>
        </p:txBody>
      </p:sp>
      <p:sp>
        <p:nvSpPr>
          <p:cNvPr id="3" name="Content Placeholder 2"/>
          <p:cNvSpPr>
            <a:spLocks noGrp="1"/>
          </p:cNvSpPr>
          <p:nvPr>
            <p:ph idx="1"/>
          </p:nvPr>
        </p:nvSpPr>
        <p:spPr>
          <a:xfrm>
            <a:off x="457200" y="914400"/>
            <a:ext cx="8153400" cy="5410200"/>
          </a:xfrm>
          <a:solidFill>
            <a:schemeClr val="accent6">
              <a:lumMod val="40000"/>
              <a:lumOff val="60000"/>
            </a:schemeClr>
          </a:solidFill>
        </p:spPr>
        <p:txBody>
          <a:bodyPr>
            <a:normAutofit fontScale="85000" lnSpcReduction="20000"/>
          </a:bodyPr>
          <a:lstStyle/>
          <a:p>
            <a:pPr marL="0" indent="0">
              <a:buNone/>
            </a:pPr>
            <a:r>
              <a:rPr lang="en-US" dirty="0" smtClean="0"/>
              <a:t>On press of Ballot Key on CU, if there is any error w.r.t. VVPAT the following message will appear on CU :</a:t>
            </a:r>
          </a:p>
          <a:p>
            <a:pPr marL="0" indent="0">
              <a:buNone/>
            </a:pPr>
            <a:endParaRPr lang="en-US" dirty="0" smtClean="0">
              <a:solidFill>
                <a:srgbClr val="0070C0"/>
              </a:solidFill>
            </a:endParaRPr>
          </a:p>
          <a:p>
            <a:pPr>
              <a:buFont typeface="Wingdings" pitchFamily="2" charset="2"/>
              <a:buChar char="q"/>
            </a:pPr>
            <a:r>
              <a:rPr lang="en-US" dirty="0" smtClean="0">
                <a:solidFill>
                  <a:srgbClr val="0070C0"/>
                </a:solidFill>
              </a:rPr>
              <a:t>VVPAT Error 2.1- Abnormal Head Temperature </a:t>
            </a:r>
          </a:p>
          <a:p>
            <a:pPr>
              <a:buFont typeface="Wingdings" pitchFamily="2" charset="2"/>
              <a:buChar char="q"/>
            </a:pPr>
            <a:r>
              <a:rPr lang="en-US" dirty="0" smtClean="0">
                <a:solidFill>
                  <a:srgbClr val="0070C0"/>
                </a:solidFill>
              </a:rPr>
              <a:t>VVPAT Error 2.3- Printer Time out Error</a:t>
            </a:r>
          </a:p>
          <a:p>
            <a:pPr>
              <a:buFont typeface="Wingdings" pitchFamily="2" charset="2"/>
              <a:buChar char="q"/>
            </a:pPr>
            <a:r>
              <a:rPr lang="en-US" dirty="0" smtClean="0">
                <a:solidFill>
                  <a:srgbClr val="0070C0"/>
                </a:solidFill>
              </a:rPr>
              <a:t>VVPAT Error 2.4- Printer Low Voltage Error</a:t>
            </a:r>
          </a:p>
          <a:p>
            <a:pPr>
              <a:buFont typeface="Wingdings" pitchFamily="2" charset="2"/>
              <a:buChar char="q"/>
            </a:pPr>
            <a:r>
              <a:rPr lang="en-US" dirty="0">
                <a:solidFill>
                  <a:srgbClr val="0070C0"/>
                </a:solidFill>
              </a:rPr>
              <a:t>VVPAT </a:t>
            </a:r>
            <a:r>
              <a:rPr lang="en-US" dirty="0" smtClean="0">
                <a:solidFill>
                  <a:srgbClr val="0070C0"/>
                </a:solidFill>
              </a:rPr>
              <a:t>Error 2.5- Printer Incorrect Command Error</a:t>
            </a:r>
          </a:p>
          <a:p>
            <a:pPr>
              <a:buFont typeface="Wingdings" pitchFamily="2" charset="2"/>
              <a:buChar char="q"/>
            </a:pPr>
            <a:r>
              <a:rPr lang="en-US" dirty="0">
                <a:solidFill>
                  <a:srgbClr val="0070C0"/>
                </a:solidFill>
              </a:rPr>
              <a:t>VVPAT </a:t>
            </a:r>
            <a:r>
              <a:rPr lang="en-US" dirty="0" smtClean="0">
                <a:solidFill>
                  <a:srgbClr val="0070C0"/>
                </a:solidFill>
              </a:rPr>
              <a:t>Error 2.6- Cutter Error</a:t>
            </a:r>
          </a:p>
          <a:p>
            <a:pPr>
              <a:buFont typeface="Wingdings" pitchFamily="2" charset="2"/>
              <a:buChar char="q"/>
            </a:pPr>
            <a:r>
              <a:rPr lang="en-US" dirty="0">
                <a:solidFill>
                  <a:srgbClr val="0070C0"/>
                </a:solidFill>
              </a:rPr>
              <a:t>VVPAT </a:t>
            </a:r>
            <a:r>
              <a:rPr lang="en-US" dirty="0" smtClean="0">
                <a:solidFill>
                  <a:srgbClr val="0070C0"/>
                </a:solidFill>
              </a:rPr>
              <a:t>Error 2.7- Fall Error</a:t>
            </a:r>
          </a:p>
          <a:p>
            <a:pPr>
              <a:buFont typeface="Wingdings" pitchFamily="2" charset="2"/>
              <a:buChar char="q"/>
            </a:pPr>
            <a:r>
              <a:rPr lang="en-US" dirty="0">
                <a:solidFill>
                  <a:srgbClr val="0070C0"/>
                </a:solidFill>
              </a:rPr>
              <a:t>VVPAT </a:t>
            </a:r>
            <a:r>
              <a:rPr lang="en-US" dirty="0" smtClean="0">
                <a:solidFill>
                  <a:srgbClr val="0070C0"/>
                </a:solidFill>
              </a:rPr>
              <a:t>Error 2.8- Printer Memory Error</a:t>
            </a:r>
          </a:p>
          <a:p>
            <a:pPr>
              <a:buFont typeface="Wingdings" pitchFamily="2" charset="2"/>
              <a:buChar char="q"/>
            </a:pPr>
            <a:r>
              <a:rPr lang="en-US" dirty="0">
                <a:solidFill>
                  <a:srgbClr val="0070C0"/>
                </a:solidFill>
              </a:rPr>
              <a:t>VVPAT </a:t>
            </a:r>
            <a:r>
              <a:rPr lang="en-US" dirty="0" smtClean="0">
                <a:solidFill>
                  <a:srgbClr val="0070C0"/>
                </a:solidFill>
              </a:rPr>
              <a:t>Error 2.9- Contrast Error</a:t>
            </a:r>
          </a:p>
          <a:p>
            <a:pPr>
              <a:buFont typeface="Wingdings" pitchFamily="2" charset="2"/>
              <a:buChar char="q"/>
            </a:pPr>
            <a:r>
              <a:rPr lang="en-US" dirty="0">
                <a:solidFill>
                  <a:srgbClr val="0070C0"/>
                </a:solidFill>
              </a:rPr>
              <a:t>VVPAT </a:t>
            </a:r>
            <a:r>
              <a:rPr lang="en-US" dirty="0" smtClean="0">
                <a:solidFill>
                  <a:srgbClr val="0070C0"/>
                </a:solidFill>
              </a:rPr>
              <a:t>Error 2.10-Length Error</a:t>
            </a:r>
          </a:p>
          <a:p>
            <a:pPr>
              <a:buFont typeface="Wingdings" pitchFamily="2" charset="2"/>
              <a:buChar char="q"/>
            </a:pPr>
            <a:r>
              <a:rPr lang="en-US" dirty="0">
                <a:solidFill>
                  <a:srgbClr val="0070C0"/>
                </a:solidFill>
              </a:rPr>
              <a:t>VVPAT </a:t>
            </a:r>
            <a:r>
              <a:rPr lang="en-US" dirty="0" smtClean="0">
                <a:solidFill>
                  <a:srgbClr val="0070C0"/>
                </a:solidFill>
              </a:rPr>
              <a:t>Error 2.12-  Platen Open Error</a:t>
            </a:r>
          </a:p>
          <a:p>
            <a:pPr>
              <a:buFont typeface="Wingdings" pitchFamily="2" charset="2"/>
              <a:buChar char="q"/>
            </a:pPr>
            <a:r>
              <a:rPr lang="en-US" dirty="0">
                <a:solidFill>
                  <a:srgbClr val="0070C0"/>
                </a:solidFill>
              </a:rPr>
              <a:t>VVPAT </a:t>
            </a:r>
            <a:r>
              <a:rPr lang="en-US" dirty="0" smtClean="0">
                <a:solidFill>
                  <a:srgbClr val="0070C0"/>
                </a:solidFill>
              </a:rPr>
              <a:t>Error 2.13- No Paper Error</a:t>
            </a:r>
          </a:p>
          <a:p>
            <a:pPr>
              <a:buFont typeface="Wingdings" pitchFamily="2" charset="2"/>
              <a:buChar char="q"/>
            </a:pPr>
            <a:r>
              <a:rPr lang="en-US" dirty="0">
                <a:solidFill>
                  <a:srgbClr val="0070C0"/>
                </a:solidFill>
              </a:rPr>
              <a:t>VVPAT </a:t>
            </a:r>
            <a:r>
              <a:rPr lang="en-US" dirty="0" smtClean="0">
                <a:solidFill>
                  <a:srgbClr val="0070C0"/>
                </a:solidFill>
              </a:rPr>
              <a:t>Error 2.14- Deplete Error</a:t>
            </a:r>
          </a:p>
          <a:p>
            <a:pPr marL="0" indent="0">
              <a:buNone/>
            </a:pPr>
            <a:endParaRPr lang="en-IN" dirty="0" smtClean="0"/>
          </a:p>
          <a:p>
            <a:pPr marL="0" indent="0">
              <a:buNone/>
            </a:pPr>
            <a:endParaRPr lang="en-IN" dirty="0"/>
          </a:p>
        </p:txBody>
      </p:sp>
    </p:spTree>
    <p:extLst>
      <p:ext uri="{BB962C8B-B14F-4D97-AF65-F5344CB8AC3E}">
        <p14:creationId xmlns:p14="http://schemas.microsoft.com/office/powerpoint/2010/main" val="16486325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pPr algn="ctr"/>
            <a:r>
              <a:rPr lang="en-IN" dirty="0" smtClean="0">
                <a:solidFill>
                  <a:srgbClr val="C99D21"/>
                </a:solidFill>
                <a:latin typeface="+mn-lt"/>
              </a:rPr>
              <a:t/>
            </a:r>
            <a:br>
              <a:rPr lang="en-IN" dirty="0" smtClean="0">
                <a:solidFill>
                  <a:srgbClr val="C99D21"/>
                </a:solidFill>
                <a:latin typeface="+mn-lt"/>
              </a:rPr>
            </a:br>
            <a:r>
              <a:rPr lang="en-IN" dirty="0" smtClean="0">
                <a:solidFill>
                  <a:srgbClr val="FFC000"/>
                </a:solidFill>
                <a:latin typeface="+mn-lt"/>
              </a:rPr>
              <a:t>References : </a:t>
            </a:r>
            <a:endParaRPr lang="en-IN" dirty="0">
              <a:solidFill>
                <a:srgbClr val="FFC000"/>
              </a:solidFill>
              <a:latin typeface="+mn-lt"/>
            </a:endParaRPr>
          </a:p>
        </p:txBody>
      </p:sp>
      <p:sp>
        <p:nvSpPr>
          <p:cNvPr id="3" name="Content Placeholder 2"/>
          <p:cNvSpPr>
            <a:spLocks noGrp="1"/>
          </p:cNvSpPr>
          <p:nvPr>
            <p:ph idx="1"/>
          </p:nvPr>
        </p:nvSpPr>
        <p:spPr>
          <a:xfrm>
            <a:off x="457200" y="1981200"/>
            <a:ext cx="8229600" cy="4343400"/>
          </a:xfrm>
        </p:spPr>
        <p:txBody>
          <a:bodyPr/>
          <a:lstStyle/>
          <a:p>
            <a:r>
              <a:rPr lang="en-IN" sz="2400" dirty="0"/>
              <a:t>R</a:t>
            </a:r>
            <a:r>
              <a:rPr lang="en-IN" sz="2400" dirty="0" smtClean="0"/>
              <a:t>. P. Act </a:t>
            </a:r>
            <a:r>
              <a:rPr lang="en-IN" sz="2400" dirty="0"/>
              <a:t>– </a:t>
            </a:r>
            <a:r>
              <a:rPr lang="en-IN" sz="2400" dirty="0" smtClean="0"/>
              <a:t>1951</a:t>
            </a:r>
          </a:p>
          <a:p>
            <a:r>
              <a:rPr lang="en-IN" sz="2400" dirty="0"/>
              <a:t>C</a:t>
            </a:r>
            <a:r>
              <a:rPr lang="en-IN" sz="2400" dirty="0" smtClean="0"/>
              <a:t>. E. Rules </a:t>
            </a:r>
            <a:r>
              <a:rPr lang="en-IN" sz="2400" dirty="0"/>
              <a:t>– </a:t>
            </a:r>
            <a:r>
              <a:rPr lang="en-IN" sz="2400" dirty="0" smtClean="0"/>
              <a:t>1961</a:t>
            </a:r>
          </a:p>
          <a:p>
            <a:r>
              <a:rPr lang="en-IN" sz="2400" dirty="0"/>
              <a:t>Handbook for Returning Officer - 2019</a:t>
            </a:r>
          </a:p>
          <a:p>
            <a:r>
              <a:rPr lang="en-IN" sz="2400" dirty="0" smtClean="0"/>
              <a:t>Manual </a:t>
            </a:r>
            <a:r>
              <a:rPr lang="en-IN" sz="2400" dirty="0"/>
              <a:t>on EVM &amp; VVPAT – August, </a:t>
            </a:r>
            <a:r>
              <a:rPr lang="en-IN" sz="2400" dirty="0" smtClean="0"/>
              <a:t>2020</a:t>
            </a:r>
            <a:endParaRPr lang="en-IN" sz="2400" dirty="0"/>
          </a:p>
          <a:p>
            <a:r>
              <a:rPr lang="en-IN" sz="2400" dirty="0"/>
              <a:t>ECI </a:t>
            </a:r>
            <a:r>
              <a:rPr lang="en-IN" sz="2400" dirty="0" err="1"/>
              <a:t>Ltr</a:t>
            </a:r>
            <a:r>
              <a:rPr lang="en-IN" sz="2400" dirty="0"/>
              <a:t>. No.51/Dtd.13-08-2021 ( Poll day Reports)</a:t>
            </a:r>
          </a:p>
          <a:p>
            <a:r>
              <a:rPr lang="en-IN" sz="2400" dirty="0"/>
              <a:t>ECI </a:t>
            </a:r>
            <a:r>
              <a:rPr lang="en-IN" sz="2400" dirty="0" err="1"/>
              <a:t>Ltr</a:t>
            </a:r>
            <a:r>
              <a:rPr lang="en-IN" sz="2400" dirty="0"/>
              <a:t>. No.51/Dtd.17-08-2021 ( Storage &amp; Safety</a:t>
            </a:r>
            <a:r>
              <a:rPr lang="en-IN" sz="2400" dirty="0" smtClean="0"/>
              <a:t>)</a:t>
            </a:r>
          </a:p>
          <a:p>
            <a:r>
              <a:rPr lang="en-US" sz="2400" dirty="0" smtClean="0"/>
              <a:t>Latest Instructions  on EVM &amp; VVPAT issued by ECI from time to time</a:t>
            </a:r>
            <a:endParaRPr lang="en-IN" sz="2400" dirty="0"/>
          </a:p>
          <a:p>
            <a:endParaRPr lang="en-IN" sz="2400" dirty="0"/>
          </a:p>
          <a:p>
            <a:endParaRPr lang="en-IN" dirty="0">
              <a:latin typeface="Bahnschrift SemiBold" pitchFamily="34" charset="0"/>
            </a:endParaRPr>
          </a:p>
        </p:txBody>
      </p:sp>
    </p:spTree>
    <p:extLst>
      <p:ext uri="{BB962C8B-B14F-4D97-AF65-F5344CB8AC3E}">
        <p14:creationId xmlns:p14="http://schemas.microsoft.com/office/powerpoint/2010/main" val="1705331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79;p51"/>
          <p:cNvPicPr preferRelativeResize="0"/>
          <p:nvPr/>
        </p:nvPicPr>
        <p:blipFill rotWithShape="1">
          <a:blip r:embed="rId2">
            <a:alphaModFix amt="14000"/>
          </a:blip>
          <a:srcRect/>
          <a:stretch/>
        </p:blipFill>
        <p:spPr>
          <a:xfrm>
            <a:off x="0" y="0"/>
            <a:ext cx="9144000" cy="6858000"/>
          </a:xfrm>
          <a:prstGeom prst="rect">
            <a:avLst/>
          </a:prstGeom>
          <a:solidFill>
            <a:schemeClr val="tx2">
              <a:lumMod val="20000"/>
              <a:lumOff val="80000"/>
            </a:schemeClr>
          </a:solidFill>
          <a:ln>
            <a:noFill/>
          </a:ln>
        </p:spPr>
      </p:pic>
      <p:sp>
        <p:nvSpPr>
          <p:cNvPr id="5" name="Rectangle 4"/>
          <p:cNvSpPr/>
          <p:nvPr/>
        </p:nvSpPr>
        <p:spPr>
          <a:xfrm>
            <a:off x="304800" y="381000"/>
            <a:ext cx="7848600" cy="6340197"/>
          </a:xfrm>
          <a:prstGeom prst="rect">
            <a:avLst/>
          </a:prstGeom>
        </p:spPr>
        <p:txBody>
          <a:bodyPr wrap="square">
            <a:spAutoFit/>
          </a:bodyPr>
          <a:lstStyle/>
          <a:p>
            <a:pPr algn="ctr"/>
            <a:r>
              <a:rPr lang="en-US" sz="8800" b="1" dirty="0" smtClean="0">
                <a:solidFill>
                  <a:srgbClr val="7030A0"/>
                </a:solidFill>
                <a:latin typeface="Mistral" pitchFamily="66" charset="0"/>
              </a:rPr>
              <a:t>THANKS</a:t>
            </a:r>
          </a:p>
          <a:p>
            <a:pPr algn="ctr"/>
            <a:endParaRPr lang="en-US" sz="6600" b="1" dirty="0" smtClean="0">
              <a:solidFill>
                <a:srgbClr val="7030A0"/>
              </a:solidFill>
              <a:latin typeface="Mistral" pitchFamily="66" charset="0"/>
            </a:endParaRPr>
          </a:p>
          <a:p>
            <a:pPr algn="ctr"/>
            <a:r>
              <a:rPr lang="en-US" sz="6600" b="1" dirty="0" smtClean="0">
                <a:solidFill>
                  <a:srgbClr val="7030A0"/>
                </a:solidFill>
                <a:latin typeface="Mistral" pitchFamily="66" charset="0"/>
              </a:rPr>
              <a:t> </a:t>
            </a:r>
            <a:r>
              <a:rPr lang="en-US" sz="7200" b="1" dirty="0" smtClean="0">
                <a:solidFill>
                  <a:srgbClr val="7030A0"/>
                </a:solidFill>
                <a:latin typeface="Mistral" pitchFamily="66" charset="0"/>
              </a:rPr>
              <a:t>Any Questions   ?</a:t>
            </a:r>
          </a:p>
          <a:p>
            <a:pPr algn="ctr"/>
            <a:endParaRPr lang="en-US" sz="6600" b="1" dirty="0" smtClean="0">
              <a:solidFill>
                <a:srgbClr val="7030A0"/>
              </a:solidFill>
              <a:latin typeface="Mistral" pitchFamily="66" charset="0"/>
            </a:endParaRPr>
          </a:p>
          <a:p>
            <a:pPr algn="ctr"/>
            <a:endParaRPr lang="en-US" b="1" dirty="0" smtClean="0">
              <a:solidFill>
                <a:srgbClr val="7030A0"/>
              </a:solidFill>
              <a:latin typeface="Mistral" pitchFamily="66" charset="0"/>
            </a:endParaRPr>
          </a:p>
          <a:p>
            <a:r>
              <a:rPr lang="en-IN" sz="3200" dirty="0">
                <a:solidFill>
                  <a:srgbClr val="002060"/>
                </a:solidFill>
                <a:latin typeface="Calisto MT" pitchFamily="18" charset="0"/>
              </a:rPr>
              <a:t>Contact details : 9437337662</a:t>
            </a:r>
          </a:p>
          <a:p>
            <a:r>
              <a:rPr lang="en-IN" sz="3200" dirty="0">
                <a:solidFill>
                  <a:srgbClr val="002060"/>
                </a:solidFill>
                <a:latin typeface="Calisto MT" pitchFamily="18" charset="0"/>
              </a:rPr>
              <a:t>	e-mail ID : pk4653175@gmail.com</a:t>
            </a:r>
          </a:p>
          <a:p>
            <a:pPr algn="ctr"/>
            <a:endParaRPr lang="en-US" sz="3200" b="1" dirty="0" smtClean="0">
              <a:solidFill>
                <a:srgbClr val="7030A0"/>
              </a:solidFill>
              <a:latin typeface="Mistral" pitchFamily="66" charset="0"/>
            </a:endParaRPr>
          </a:p>
        </p:txBody>
      </p:sp>
    </p:spTree>
    <p:extLst>
      <p:ext uri="{BB962C8B-B14F-4D97-AF65-F5344CB8AC3E}">
        <p14:creationId xmlns:p14="http://schemas.microsoft.com/office/powerpoint/2010/main" val="9288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443"/>
          <p:cNvSpPr>
            <a:spLocks noGrp="1"/>
          </p:cNvSpPr>
          <p:nvPr>
            <p:ph type="title"/>
          </p:nvPr>
        </p:nvSpPr>
        <p:spPr>
          <a:xfrm>
            <a:off x="457200" y="228600"/>
            <a:ext cx="8305800" cy="579967"/>
          </a:xfrm>
        </p:spPr>
        <p:txBody>
          <a:bodyPr/>
          <a:lstStyle/>
          <a:p>
            <a:pPr algn="ctr" eaLnBrk="1" hangingPunct="1"/>
            <a:r>
              <a:rPr lang="en-US" sz="3200" b="1" dirty="0" smtClean="0">
                <a:solidFill>
                  <a:srgbClr val="FF0000"/>
                </a:solidFill>
                <a:latin typeface="+mn-lt"/>
              </a:rPr>
              <a:t>SECURED DESIGN &amp; FEATURES of EVMs</a:t>
            </a:r>
          </a:p>
        </p:txBody>
      </p:sp>
      <p:sp>
        <p:nvSpPr>
          <p:cNvPr id="447" name="Shape 447"/>
          <p:cNvSpPr>
            <a:spLocks noGrp="1"/>
          </p:cNvSpPr>
          <p:nvPr>
            <p:ph type="sldNum" sz="quarter" idx="12"/>
          </p:nvPr>
        </p:nvSpPr>
        <p:spPr/>
        <p:txBody>
          <a:bodyPr>
            <a:normAutofit/>
          </a:bodyPr>
          <a:lstStyle/>
          <a:p>
            <a:pPr algn="ctr" fontAlgn="auto">
              <a:spcBef>
                <a:spcPts val="0"/>
              </a:spcBef>
              <a:spcAft>
                <a:spcPts val="0"/>
              </a:spcAft>
              <a:defRPr/>
            </a:pPr>
            <a:fld id="{0FE6C5FA-9540-4ACD-8F76-0610F42D51D3}" type="slidenum">
              <a:rPr lang="en" sz="1400" kern="0">
                <a:latin typeface="Arial"/>
                <a:ea typeface="Arial"/>
                <a:cs typeface="Arial"/>
                <a:sym typeface="Arial"/>
              </a:rPr>
              <a:pPr algn="ctr" fontAlgn="auto">
                <a:spcBef>
                  <a:spcPts val="0"/>
                </a:spcBef>
                <a:spcAft>
                  <a:spcPts val="0"/>
                </a:spcAft>
                <a:defRPr/>
              </a:pPr>
              <a:t>7</a:t>
            </a:fld>
            <a:endParaRPr lang="en" sz="1400" kern="0">
              <a:latin typeface="Arial"/>
              <a:ea typeface="Arial"/>
              <a:cs typeface="Arial"/>
              <a:sym typeface="Arial"/>
            </a:endParaRPr>
          </a:p>
        </p:txBody>
      </p:sp>
      <p:grpSp>
        <p:nvGrpSpPr>
          <p:cNvPr id="24580" name="Shape 451"/>
          <p:cNvGrpSpPr>
            <a:grpSpLocks/>
          </p:cNvGrpSpPr>
          <p:nvPr/>
        </p:nvGrpSpPr>
        <p:grpSpPr bwMode="auto">
          <a:xfrm>
            <a:off x="269875" y="808567"/>
            <a:ext cx="323850" cy="452967"/>
            <a:chOff x="5961125" y="1623900"/>
            <a:chExt cx="427450" cy="448175"/>
          </a:xfrm>
        </p:grpSpPr>
        <p:sp>
          <p:nvSpPr>
            <p:cNvPr id="24601" name="Shape 452"/>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602" name="Shape 453"/>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603" name="Shape 454"/>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604" name="Shape 455"/>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605" name="Shape 456"/>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606" name="Shape 457"/>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607" name="Shape 458"/>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pic>
        <p:nvPicPr>
          <p:cNvPr id="24581"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455333"/>
            <a:ext cx="9144001" cy="135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948518"/>
            <a:ext cx="9144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9"/>
          <p:cNvSpPr>
            <a:spLocks noChangeArrowheads="1"/>
          </p:cNvSpPr>
          <p:nvPr/>
        </p:nvSpPr>
        <p:spPr bwMode="auto">
          <a:xfrm>
            <a:off x="179389" y="3782485"/>
            <a:ext cx="1512887" cy="3075516"/>
          </a:xfrm>
          <a:prstGeom prst="rect">
            <a:avLst/>
          </a:prstGeom>
          <a:solidFill>
            <a:schemeClr val="accent1">
              <a:lumMod val="40000"/>
              <a:lumOff val="60000"/>
            </a:schemeClr>
          </a:solidFill>
          <a:ln>
            <a:noFill/>
          </a:ln>
        </p:spPr>
        <p:txBody>
          <a:bodyPr lIns="68580" tIns="34290" rIns="68580" bIns="34290"/>
          <a:lstStyle/>
          <a:p>
            <a:pPr fontAlgn="auto">
              <a:spcBef>
                <a:spcPts val="0"/>
              </a:spcBef>
              <a:spcAft>
                <a:spcPts val="0"/>
              </a:spcAft>
              <a:defRPr/>
            </a:pPr>
            <a:endParaRPr lang="en-US" sz="1350" kern="0">
              <a:solidFill>
                <a:prstClr val="black"/>
              </a:solidFill>
              <a:latin typeface="Arial"/>
              <a:ea typeface="Arial"/>
              <a:cs typeface="Arial"/>
              <a:sym typeface="Arial"/>
            </a:endParaRPr>
          </a:p>
        </p:txBody>
      </p:sp>
      <p:sp>
        <p:nvSpPr>
          <p:cNvPr id="38" name="Rectangle 10"/>
          <p:cNvSpPr>
            <a:spLocks noChangeArrowheads="1"/>
          </p:cNvSpPr>
          <p:nvPr/>
        </p:nvSpPr>
        <p:spPr bwMode="auto">
          <a:xfrm>
            <a:off x="1692276" y="3782485"/>
            <a:ext cx="1655763" cy="3075516"/>
          </a:xfrm>
          <a:prstGeom prst="rect">
            <a:avLst/>
          </a:prstGeom>
          <a:solidFill>
            <a:srgbClr val="FFA300"/>
          </a:solidFill>
          <a:ln>
            <a:noFill/>
          </a:ln>
        </p:spPr>
        <p:txBody>
          <a:bodyPr lIns="68580" tIns="34290" rIns="68580" bIns="34290"/>
          <a:lstStyle/>
          <a:p>
            <a:pPr fontAlgn="auto">
              <a:spcBef>
                <a:spcPts val="0"/>
              </a:spcBef>
              <a:spcAft>
                <a:spcPts val="0"/>
              </a:spcAft>
              <a:defRPr/>
            </a:pPr>
            <a:endParaRPr lang="en-US" sz="1350" kern="0">
              <a:solidFill>
                <a:prstClr val="black"/>
              </a:solidFill>
              <a:latin typeface="Arial"/>
              <a:ea typeface="Arial"/>
              <a:cs typeface="Arial"/>
              <a:sym typeface="Arial"/>
            </a:endParaRPr>
          </a:p>
        </p:txBody>
      </p:sp>
      <p:sp>
        <p:nvSpPr>
          <p:cNvPr id="39" name="Rectangle 11"/>
          <p:cNvSpPr>
            <a:spLocks noChangeArrowheads="1"/>
          </p:cNvSpPr>
          <p:nvPr/>
        </p:nvSpPr>
        <p:spPr bwMode="auto">
          <a:xfrm>
            <a:off x="3348039" y="3782485"/>
            <a:ext cx="1728787" cy="3075516"/>
          </a:xfrm>
          <a:prstGeom prst="rect">
            <a:avLst/>
          </a:prstGeom>
          <a:solidFill>
            <a:schemeClr val="bg2">
              <a:lumMod val="20000"/>
              <a:lumOff val="80000"/>
            </a:schemeClr>
          </a:solidFill>
          <a:ln>
            <a:noFill/>
          </a:ln>
        </p:spPr>
        <p:txBody>
          <a:bodyPr lIns="68580" tIns="34290" rIns="68580" bIns="34290"/>
          <a:lstStyle/>
          <a:p>
            <a:pPr fontAlgn="auto">
              <a:spcBef>
                <a:spcPts val="0"/>
              </a:spcBef>
              <a:spcAft>
                <a:spcPts val="0"/>
              </a:spcAft>
              <a:defRPr/>
            </a:pPr>
            <a:endParaRPr lang="en-US" sz="1600" kern="0" dirty="0">
              <a:solidFill>
                <a:prstClr val="black"/>
              </a:solidFill>
              <a:latin typeface="Roboto Condensed" charset="0"/>
              <a:ea typeface="Roboto Condensed" charset="0"/>
              <a:cs typeface="Roboto Condensed" charset="0"/>
              <a:sym typeface="Arial"/>
            </a:endParaRPr>
          </a:p>
        </p:txBody>
      </p:sp>
      <p:sp>
        <p:nvSpPr>
          <p:cNvPr id="40" name="Rectangle 12"/>
          <p:cNvSpPr>
            <a:spLocks noChangeArrowheads="1"/>
          </p:cNvSpPr>
          <p:nvPr/>
        </p:nvSpPr>
        <p:spPr bwMode="auto">
          <a:xfrm>
            <a:off x="5002894" y="3633906"/>
            <a:ext cx="1655763" cy="3075516"/>
          </a:xfrm>
          <a:prstGeom prst="rect">
            <a:avLst/>
          </a:prstGeom>
          <a:solidFill>
            <a:schemeClr val="accent3">
              <a:lumMod val="40000"/>
              <a:lumOff val="60000"/>
            </a:schemeClr>
          </a:solidFill>
          <a:ln>
            <a:noFill/>
          </a:ln>
        </p:spPr>
        <p:txBody>
          <a:bodyPr lIns="68580" tIns="34290" rIns="68580" bIns="34290"/>
          <a:lstStyle/>
          <a:p>
            <a:pPr fontAlgn="auto">
              <a:spcBef>
                <a:spcPts val="0"/>
              </a:spcBef>
              <a:spcAft>
                <a:spcPts val="0"/>
              </a:spcAft>
              <a:defRPr/>
            </a:pPr>
            <a:endParaRPr lang="en-US" sz="1350" kern="0">
              <a:solidFill>
                <a:prstClr val="black"/>
              </a:solidFill>
              <a:latin typeface="Arial"/>
              <a:ea typeface="Arial"/>
              <a:cs typeface="Arial"/>
              <a:sym typeface="Arial"/>
            </a:endParaRPr>
          </a:p>
        </p:txBody>
      </p:sp>
      <p:sp>
        <p:nvSpPr>
          <p:cNvPr id="41" name="Rectangle 13"/>
          <p:cNvSpPr>
            <a:spLocks noChangeArrowheads="1"/>
          </p:cNvSpPr>
          <p:nvPr/>
        </p:nvSpPr>
        <p:spPr bwMode="auto">
          <a:xfrm>
            <a:off x="6741609" y="3746973"/>
            <a:ext cx="1871662" cy="3075516"/>
          </a:xfrm>
          <a:prstGeom prst="rect">
            <a:avLst/>
          </a:prstGeom>
          <a:solidFill>
            <a:schemeClr val="accent1">
              <a:lumMod val="40000"/>
              <a:lumOff val="60000"/>
            </a:schemeClr>
          </a:solidFill>
          <a:ln>
            <a:noFill/>
          </a:ln>
        </p:spPr>
        <p:txBody>
          <a:bodyPr lIns="68580" tIns="34290" rIns="68580" bIns="34290"/>
          <a:lstStyle/>
          <a:p>
            <a:pPr fontAlgn="auto">
              <a:spcBef>
                <a:spcPts val="600"/>
              </a:spcBef>
              <a:spcAft>
                <a:spcPts val="0"/>
              </a:spcAft>
              <a:defRPr/>
            </a:pPr>
            <a:endParaRPr lang="en-US" sz="1600" b="1" kern="0" dirty="0">
              <a:latin typeface="Roboto Condensed" charset="0"/>
              <a:ea typeface="Roboto Condensed" charset="0"/>
              <a:cs typeface="Aharoni" pitchFamily="2" charset="-79"/>
              <a:sym typeface="Arial"/>
            </a:endParaRPr>
          </a:p>
          <a:p>
            <a:pPr algn="just" fontAlgn="auto">
              <a:spcBef>
                <a:spcPts val="600"/>
              </a:spcBef>
              <a:spcAft>
                <a:spcPts val="0"/>
              </a:spcAft>
              <a:defRPr/>
            </a:pPr>
            <a:r>
              <a:rPr lang="en-US" sz="1600" b="1" kern="0" dirty="0" smtClean="0">
                <a:latin typeface="Roboto Condensed" charset="0"/>
                <a:ea typeface="Roboto Condensed" charset="0"/>
                <a:cs typeface="Aharoni" pitchFamily="2" charset="-79"/>
                <a:sym typeface="Arial"/>
              </a:rPr>
              <a:t>9.Real </a:t>
            </a:r>
            <a:r>
              <a:rPr lang="en-US" sz="1600" b="1" kern="0" dirty="0">
                <a:latin typeface="Roboto Condensed" charset="0"/>
                <a:ea typeface="Roboto Condensed" charset="0"/>
                <a:cs typeface="Aharoni" pitchFamily="2" charset="-79"/>
                <a:sym typeface="Arial"/>
              </a:rPr>
              <a:t>Time </a:t>
            </a:r>
            <a:r>
              <a:rPr lang="en-US" sz="1600" b="1" kern="0" dirty="0" smtClean="0">
                <a:latin typeface="Roboto Condensed" charset="0"/>
                <a:ea typeface="Roboto Condensed" charset="0"/>
                <a:cs typeface="Aharoni" pitchFamily="2" charset="-79"/>
                <a:sym typeface="Arial"/>
              </a:rPr>
              <a:t>Clock.  </a:t>
            </a:r>
            <a:r>
              <a:rPr lang="en-US" sz="1600" b="1" kern="0" dirty="0">
                <a:latin typeface="Roboto Condensed" charset="0"/>
                <a:ea typeface="Roboto Condensed" charset="0"/>
                <a:cs typeface="Aharoni" pitchFamily="2" charset="-79"/>
                <a:sym typeface="Arial"/>
              </a:rPr>
              <a:t>T</a:t>
            </a:r>
            <a:r>
              <a:rPr lang="en-US" sz="1600" b="1" kern="0" dirty="0" smtClean="0">
                <a:latin typeface="Roboto Condensed" charset="0"/>
                <a:ea typeface="Roboto Condensed" charset="0"/>
                <a:cs typeface="Aharoni" pitchFamily="2" charset="-79"/>
                <a:sym typeface="Arial"/>
              </a:rPr>
              <a:t>ime </a:t>
            </a:r>
            <a:r>
              <a:rPr lang="en-US" sz="1600" b="1" kern="0" dirty="0">
                <a:latin typeface="Roboto Condensed" charset="0"/>
                <a:ea typeface="Roboto Condensed" charset="0"/>
                <a:cs typeface="Aharoni" pitchFamily="2" charset="-79"/>
                <a:sym typeface="Arial"/>
              </a:rPr>
              <a:t>and date </a:t>
            </a:r>
            <a:r>
              <a:rPr lang="en-US" sz="1600" b="1" kern="0" dirty="0" smtClean="0">
                <a:latin typeface="Roboto Condensed" charset="0"/>
                <a:ea typeface="Roboto Condensed" charset="0"/>
                <a:cs typeface="Aharoni" pitchFamily="2" charset="-79"/>
                <a:sym typeface="Arial"/>
              </a:rPr>
              <a:t>stamping @ every  </a:t>
            </a:r>
            <a:r>
              <a:rPr lang="en-US" sz="1600" b="1" kern="0" dirty="0">
                <a:latin typeface="Roboto Condensed" charset="0"/>
                <a:ea typeface="Roboto Condensed" charset="0"/>
                <a:cs typeface="Aharoni" pitchFamily="2" charset="-79"/>
                <a:sym typeface="Arial"/>
              </a:rPr>
              <a:t>key </a:t>
            </a:r>
            <a:r>
              <a:rPr lang="en-US" sz="1600" b="1" kern="0" dirty="0" smtClean="0">
                <a:latin typeface="Roboto Condensed" charset="0"/>
                <a:ea typeface="Roboto Condensed" charset="0"/>
                <a:cs typeface="Aharoni" pitchFamily="2" charset="-79"/>
                <a:sym typeface="Arial"/>
              </a:rPr>
              <a:t>press</a:t>
            </a:r>
          </a:p>
          <a:p>
            <a:pPr algn="just" fontAlgn="auto">
              <a:spcBef>
                <a:spcPts val="600"/>
              </a:spcBef>
              <a:spcAft>
                <a:spcPts val="0"/>
              </a:spcAft>
              <a:defRPr/>
            </a:pPr>
            <a:endParaRPr lang="en-US" sz="1600" b="1" kern="0" dirty="0" smtClean="0">
              <a:latin typeface="Roboto Condensed" charset="0"/>
              <a:ea typeface="Roboto Condensed" charset="0"/>
              <a:cs typeface="Aharoni" pitchFamily="2" charset="-79"/>
              <a:sym typeface="Arial"/>
            </a:endParaRPr>
          </a:p>
          <a:p>
            <a:pPr algn="just">
              <a:spcBef>
                <a:spcPts val="600"/>
              </a:spcBef>
              <a:defRPr/>
            </a:pPr>
            <a:r>
              <a:rPr lang="en-US" sz="1600" b="1" kern="0" dirty="0" smtClean="0">
                <a:latin typeface="Roboto Condensed" charset="0"/>
                <a:ea typeface="Roboto Condensed" charset="0"/>
                <a:cs typeface="Aharoni" pitchFamily="2" charset="-79"/>
                <a:sym typeface="Arial"/>
              </a:rPr>
              <a:t>10.</a:t>
            </a:r>
            <a:r>
              <a:rPr lang="en-US" sz="1600" b="1" dirty="0" smtClean="0">
                <a:latin typeface="Roboto Condensed" charset="0"/>
                <a:ea typeface="Roboto Condensed" charset="0"/>
              </a:rPr>
              <a:t>Strong“mutual </a:t>
            </a:r>
            <a:r>
              <a:rPr lang="en-US" sz="1600" b="1" dirty="0">
                <a:latin typeface="Roboto Condensed" charset="0"/>
                <a:ea typeface="Roboto Condensed" charset="0"/>
              </a:rPr>
              <a:t>authentication capability”</a:t>
            </a:r>
          </a:p>
          <a:p>
            <a:pPr algn="just" fontAlgn="auto">
              <a:spcBef>
                <a:spcPts val="600"/>
              </a:spcBef>
              <a:spcAft>
                <a:spcPts val="0"/>
              </a:spcAft>
              <a:defRPr/>
            </a:pPr>
            <a:endParaRPr lang="en-US" sz="1600" b="1" kern="0" dirty="0">
              <a:latin typeface="Roboto Condensed" charset="0"/>
              <a:ea typeface="Roboto Condensed" charset="0"/>
              <a:cs typeface="Aharoni" pitchFamily="2" charset="-79"/>
              <a:sym typeface="Arial"/>
            </a:endParaRPr>
          </a:p>
        </p:txBody>
      </p:sp>
      <p:sp>
        <p:nvSpPr>
          <p:cNvPr id="42" name="Freeform 14"/>
          <p:cNvSpPr>
            <a:spLocks/>
          </p:cNvSpPr>
          <p:nvPr/>
        </p:nvSpPr>
        <p:spPr bwMode="auto">
          <a:xfrm>
            <a:off x="179388" y="2980267"/>
            <a:ext cx="3097212" cy="831851"/>
          </a:xfrm>
          <a:custGeom>
            <a:avLst/>
            <a:gdLst>
              <a:gd name="T0" fmla="*/ 879 w 2161"/>
              <a:gd name="T1" fmla="*/ 524 h 524"/>
              <a:gd name="T2" fmla="*/ 0 w 2161"/>
              <a:gd name="T3" fmla="*/ 524 h 524"/>
              <a:gd name="T4" fmla="*/ 1893 w 2161"/>
              <a:gd name="T5" fmla="*/ 0 h 524"/>
              <a:gd name="T6" fmla="*/ 2161 w 2161"/>
              <a:gd name="T7" fmla="*/ 0 h 524"/>
              <a:gd name="T8" fmla="*/ 879 w 2161"/>
              <a:gd name="T9" fmla="*/ 524 h 524"/>
            </a:gdLst>
            <a:ahLst/>
            <a:cxnLst>
              <a:cxn ang="0">
                <a:pos x="T0" y="T1"/>
              </a:cxn>
              <a:cxn ang="0">
                <a:pos x="T2" y="T3"/>
              </a:cxn>
              <a:cxn ang="0">
                <a:pos x="T4" y="T5"/>
              </a:cxn>
              <a:cxn ang="0">
                <a:pos x="T6" y="T7"/>
              </a:cxn>
              <a:cxn ang="0">
                <a:pos x="T8" y="T9"/>
              </a:cxn>
            </a:cxnLst>
            <a:rect l="0" t="0" r="r" b="b"/>
            <a:pathLst>
              <a:path w="2161" h="524">
                <a:moveTo>
                  <a:pt x="879" y="524"/>
                </a:moveTo>
                <a:lnTo>
                  <a:pt x="0" y="524"/>
                </a:lnTo>
                <a:lnTo>
                  <a:pt x="1893" y="0"/>
                </a:lnTo>
                <a:lnTo>
                  <a:pt x="2161" y="0"/>
                </a:lnTo>
                <a:lnTo>
                  <a:pt x="879" y="524"/>
                </a:lnTo>
                <a:close/>
              </a:path>
            </a:pathLst>
          </a:custGeom>
          <a:solidFill>
            <a:schemeClr val="accent4">
              <a:lumMod val="75000"/>
            </a:schemeClr>
          </a:solidFill>
          <a:ln>
            <a:noFill/>
          </a:ln>
        </p:spPr>
        <p:txBody>
          <a:bodyPr lIns="68580" tIns="34290" rIns="68580" bIns="34290"/>
          <a:lstStyle/>
          <a:p>
            <a:pPr fontAlgn="auto">
              <a:spcBef>
                <a:spcPts val="0"/>
              </a:spcBef>
              <a:spcAft>
                <a:spcPts val="0"/>
              </a:spcAft>
              <a:defRPr/>
            </a:pPr>
            <a:endParaRPr lang="en-US" sz="1350" kern="0">
              <a:solidFill>
                <a:prstClr val="black"/>
              </a:solidFill>
              <a:latin typeface="Arial"/>
              <a:ea typeface="Arial"/>
              <a:cs typeface="Arial"/>
              <a:sym typeface="Arial"/>
            </a:endParaRPr>
          </a:p>
        </p:txBody>
      </p:sp>
      <p:sp>
        <p:nvSpPr>
          <p:cNvPr id="43" name="Freeform 15"/>
          <p:cNvSpPr>
            <a:spLocks/>
          </p:cNvSpPr>
          <p:nvPr/>
        </p:nvSpPr>
        <p:spPr bwMode="auto">
          <a:xfrm>
            <a:off x="1685926" y="2948518"/>
            <a:ext cx="2238375" cy="831849"/>
          </a:xfrm>
          <a:custGeom>
            <a:avLst/>
            <a:gdLst>
              <a:gd name="T0" fmla="*/ 879 w 1368"/>
              <a:gd name="T1" fmla="*/ 524 h 524"/>
              <a:gd name="T2" fmla="*/ 0 w 1368"/>
              <a:gd name="T3" fmla="*/ 524 h 524"/>
              <a:gd name="T4" fmla="*/ 1099 w 1368"/>
              <a:gd name="T5" fmla="*/ 0 h 524"/>
              <a:gd name="T6" fmla="*/ 1368 w 1368"/>
              <a:gd name="T7" fmla="*/ 0 h 524"/>
              <a:gd name="T8" fmla="*/ 879 w 1368"/>
              <a:gd name="T9" fmla="*/ 524 h 524"/>
            </a:gdLst>
            <a:ahLst/>
            <a:cxnLst>
              <a:cxn ang="0">
                <a:pos x="T0" y="T1"/>
              </a:cxn>
              <a:cxn ang="0">
                <a:pos x="T2" y="T3"/>
              </a:cxn>
              <a:cxn ang="0">
                <a:pos x="T4" y="T5"/>
              </a:cxn>
              <a:cxn ang="0">
                <a:pos x="T6" y="T7"/>
              </a:cxn>
              <a:cxn ang="0">
                <a:pos x="T8" y="T9"/>
              </a:cxn>
            </a:cxnLst>
            <a:rect l="0" t="0" r="r" b="b"/>
            <a:pathLst>
              <a:path w="1368" h="524">
                <a:moveTo>
                  <a:pt x="879" y="524"/>
                </a:moveTo>
                <a:lnTo>
                  <a:pt x="0" y="524"/>
                </a:lnTo>
                <a:lnTo>
                  <a:pt x="1099" y="0"/>
                </a:lnTo>
                <a:lnTo>
                  <a:pt x="1368" y="0"/>
                </a:lnTo>
                <a:lnTo>
                  <a:pt x="879" y="524"/>
                </a:lnTo>
                <a:close/>
              </a:path>
            </a:pathLst>
          </a:custGeom>
          <a:solidFill>
            <a:srgbClr val="CE5F15"/>
          </a:solidFill>
          <a:ln>
            <a:noFill/>
          </a:ln>
          <a:extLst/>
        </p:spPr>
        <p:txBody>
          <a:bodyPr lIns="68580" tIns="34290" rIns="68580" bIns="34290"/>
          <a:lstStyle/>
          <a:p>
            <a:pPr fontAlgn="auto">
              <a:spcBef>
                <a:spcPts val="0"/>
              </a:spcBef>
              <a:spcAft>
                <a:spcPts val="0"/>
              </a:spcAft>
              <a:defRPr/>
            </a:pPr>
            <a:endParaRPr lang="en-US" sz="1350" kern="0">
              <a:solidFill>
                <a:prstClr val="black"/>
              </a:solidFill>
              <a:latin typeface="Arial"/>
              <a:ea typeface="Arial"/>
              <a:cs typeface="Arial"/>
              <a:sym typeface="Arial"/>
            </a:endParaRPr>
          </a:p>
        </p:txBody>
      </p:sp>
      <p:sp>
        <p:nvSpPr>
          <p:cNvPr id="44" name="Freeform 16"/>
          <p:cNvSpPr>
            <a:spLocks/>
          </p:cNvSpPr>
          <p:nvPr/>
        </p:nvSpPr>
        <p:spPr bwMode="auto">
          <a:xfrm>
            <a:off x="3443288" y="2961218"/>
            <a:ext cx="1489075" cy="831849"/>
          </a:xfrm>
          <a:custGeom>
            <a:avLst/>
            <a:gdLst>
              <a:gd name="T0" fmla="*/ 879 w 879"/>
              <a:gd name="T1" fmla="*/ 524 h 524"/>
              <a:gd name="T2" fmla="*/ 0 w 879"/>
              <a:gd name="T3" fmla="*/ 524 h 524"/>
              <a:gd name="T4" fmla="*/ 307 w 879"/>
              <a:gd name="T5" fmla="*/ 0 h 524"/>
              <a:gd name="T6" fmla="*/ 574 w 879"/>
              <a:gd name="T7" fmla="*/ 0 h 524"/>
              <a:gd name="T8" fmla="*/ 879 w 879"/>
              <a:gd name="T9" fmla="*/ 524 h 524"/>
            </a:gdLst>
            <a:ahLst/>
            <a:cxnLst>
              <a:cxn ang="0">
                <a:pos x="T0" y="T1"/>
              </a:cxn>
              <a:cxn ang="0">
                <a:pos x="T2" y="T3"/>
              </a:cxn>
              <a:cxn ang="0">
                <a:pos x="T4" y="T5"/>
              </a:cxn>
              <a:cxn ang="0">
                <a:pos x="T6" y="T7"/>
              </a:cxn>
              <a:cxn ang="0">
                <a:pos x="T8" y="T9"/>
              </a:cxn>
            </a:cxnLst>
            <a:rect l="0" t="0" r="r" b="b"/>
            <a:pathLst>
              <a:path w="879" h="524">
                <a:moveTo>
                  <a:pt x="879" y="524"/>
                </a:moveTo>
                <a:lnTo>
                  <a:pt x="0" y="524"/>
                </a:lnTo>
                <a:lnTo>
                  <a:pt x="307" y="0"/>
                </a:lnTo>
                <a:lnTo>
                  <a:pt x="574" y="0"/>
                </a:lnTo>
                <a:lnTo>
                  <a:pt x="879" y="524"/>
                </a:lnTo>
                <a:close/>
              </a:path>
            </a:pathLst>
          </a:custGeom>
          <a:solidFill>
            <a:schemeClr val="tx2"/>
          </a:solidFill>
          <a:ln>
            <a:noFill/>
          </a:ln>
        </p:spPr>
        <p:txBody>
          <a:bodyPr lIns="68580" tIns="34290" rIns="68580" bIns="34290"/>
          <a:lstStyle/>
          <a:p>
            <a:pPr fontAlgn="auto">
              <a:spcBef>
                <a:spcPts val="0"/>
              </a:spcBef>
              <a:spcAft>
                <a:spcPts val="0"/>
              </a:spcAft>
              <a:defRPr/>
            </a:pPr>
            <a:endParaRPr lang="en-US" sz="1350" kern="0">
              <a:solidFill>
                <a:prstClr val="black"/>
              </a:solidFill>
              <a:latin typeface="Arial"/>
              <a:ea typeface="Arial"/>
              <a:cs typeface="Arial"/>
              <a:sym typeface="Arial"/>
            </a:endParaRPr>
          </a:p>
        </p:txBody>
      </p:sp>
      <p:sp>
        <p:nvSpPr>
          <p:cNvPr id="45" name="Freeform 17"/>
          <p:cNvSpPr>
            <a:spLocks/>
          </p:cNvSpPr>
          <p:nvPr/>
        </p:nvSpPr>
        <p:spPr bwMode="auto">
          <a:xfrm>
            <a:off x="4559301" y="2961218"/>
            <a:ext cx="2028825" cy="831849"/>
          </a:xfrm>
          <a:custGeom>
            <a:avLst/>
            <a:gdLst>
              <a:gd name="T0" fmla="*/ 1366 w 1366"/>
              <a:gd name="T1" fmla="*/ 524 h 524"/>
              <a:gd name="T2" fmla="*/ 487 w 1366"/>
              <a:gd name="T3" fmla="*/ 524 h 524"/>
              <a:gd name="T4" fmla="*/ 0 w 1366"/>
              <a:gd name="T5" fmla="*/ 0 h 524"/>
              <a:gd name="T6" fmla="*/ 269 w 1366"/>
              <a:gd name="T7" fmla="*/ 0 h 524"/>
              <a:gd name="T8" fmla="*/ 1366 w 1366"/>
              <a:gd name="T9" fmla="*/ 524 h 524"/>
            </a:gdLst>
            <a:ahLst/>
            <a:cxnLst>
              <a:cxn ang="0">
                <a:pos x="T0" y="T1"/>
              </a:cxn>
              <a:cxn ang="0">
                <a:pos x="T2" y="T3"/>
              </a:cxn>
              <a:cxn ang="0">
                <a:pos x="T4" y="T5"/>
              </a:cxn>
              <a:cxn ang="0">
                <a:pos x="T6" y="T7"/>
              </a:cxn>
              <a:cxn ang="0">
                <a:pos x="T8" y="T9"/>
              </a:cxn>
            </a:cxnLst>
            <a:rect l="0" t="0" r="r" b="b"/>
            <a:pathLst>
              <a:path w="1366" h="524">
                <a:moveTo>
                  <a:pt x="1366" y="524"/>
                </a:moveTo>
                <a:lnTo>
                  <a:pt x="487" y="524"/>
                </a:lnTo>
                <a:lnTo>
                  <a:pt x="0" y="0"/>
                </a:lnTo>
                <a:lnTo>
                  <a:pt x="269" y="0"/>
                </a:lnTo>
                <a:lnTo>
                  <a:pt x="1366" y="524"/>
                </a:lnTo>
                <a:close/>
              </a:path>
            </a:pathLst>
          </a:custGeom>
          <a:solidFill>
            <a:schemeClr val="accent3">
              <a:lumMod val="60000"/>
              <a:lumOff val="40000"/>
            </a:schemeClr>
          </a:solidFill>
          <a:ln>
            <a:noFill/>
          </a:ln>
        </p:spPr>
        <p:txBody>
          <a:bodyPr lIns="68580" tIns="34290" rIns="68580" bIns="34290"/>
          <a:lstStyle/>
          <a:p>
            <a:pPr fontAlgn="auto">
              <a:spcBef>
                <a:spcPts val="0"/>
              </a:spcBef>
              <a:spcAft>
                <a:spcPts val="0"/>
              </a:spcAft>
              <a:defRPr/>
            </a:pPr>
            <a:endParaRPr lang="en-US" sz="1350" kern="0">
              <a:solidFill>
                <a:prstClr val="black"/>
              </a:solidFill>
              <a:latin typeface="Arial"/>
              <a:ea typeface="Arial"/>
              <a:cs typeface="Arial"/>
              <a:sym typeface="Arial"/>
            </a:endParaRPr>
          </a:p>
        </p:txBody>
      </p:sp>
      <p:sp>
        <p:nvSpPr>
          <p:cNvPr id="46" name="Freeform 18"/>
          <p:cNvSpPr>
            <a:spLocks/>
          </p:cNvSpPr>
          <p:nvPr/>
        </p:nvSpPr>
        <p:spPr bwMode="auto">
          <a:xfrm>
            <a:off x="5106988" y="2961218"/>
            <a:ext cx="3497262" cy="831849"/>
          </a:xfrm>
          <a:custGeom>
            <a:avLst/>
            <a:gdLst>
              <a:gd name="T0" fmla="*/ 2159 w 2159"/>
              <a:gd name="T1" fmla="*/ 524 h 524"/>
              <a:gd name="T2" fmla="*/ 1280 w 2159"/>
              <a:gd name="T3" fmla="*/ 524 h 524"/>
              <a:gd name="T4" fmla="*/ 0 w 2159"/>
              <a:gd name="T5" fmla="*/ 0 h 524"/>
              <a:gd name="T6" fmla="*/ 268 w 2159"/>
              <a:gd name="T7" fmla="*/ 0 h 524"/>
              <a:gd name="T8" fmla="*/ 2159 w 2159"/>
              <a:gd name="T9" fmla="*/ 524 h 524"/>
            </a:gdLst>
            <a:ahLst/>
            <a:cxnLst>
              <a:cxn ang="0">
                <a:pos x="T0" y="T1"/>
              </a:cxn>
              <a:cxn ang="0">
                <a:pos x="T2" y="T3"/>
              </a:cxn>
              <a:cxn ang="0">
                <a:pos x="T4" y="T5"/>
              </a:cxn>
              <a:cxn ang="0">
                <a:pos x="T6" y="T7"/>
              </a:cxn>
              <a:cxn ang="0">
                <a:pos x="T8" y="T9"/>
              </a:cxn>
            </a:cxnLst>
            <a:rect l="0" t="0" r="r" b="b"/>
            <a:pathLst>
              <a:path w="2159" h="524">
                <a:moveTo>
                  <a:pt x="2159" y="524"/>
                </a:moveTo>
                <a:lnTo>
                  <a:pt x="1280" y="524"/>
                </a:lnTo>
                <a:lnTo>
                  <a:pt x="0" y="0"/>
                </a:lnTo>
                <a:lnTo>
                  <a:pt x="268" y="0"/>
                </a:lnTo>
                <a:lnTo>
                  <a:pt x="2159" y="524"/>
                </a:lnTo>
                <a:close/>
              </a:path>
            </a:pathLst>
          </a:custGeom>
          <a:solidFill>
            <a:schemeClr val="tx2"/>
          </a:solidFill>
          <a:ln>
            <a:noFill/>
          </a:ln>
        </p:spPr>
        <p:txBody>
          <a:bodyPr lIns="68580" tIns="34290" rIns="68580" bIns="34290"/>
          <a:lstStyle/>
          <a:p>
            <a:pPr fontAlgn="auto">
              <a:spcBef>
                <a:spcPts val="0"/>
              </a:spcBef>
              <a:spcAft>
                <a:spcPts val="0"/>
              </a:spcAft>
              <a:defRPr/>
            </a:pPr>
            <a:endParaRPr lang="en-US" sz="1350" kern="0">
              <a:solidFill>
                <a:prstClr val="black"/>
              </a:solidFill>
              <a:latin typeface="Arial"/>
              <a:ea typeface="Arial"/>
              <a:cs typeface="Arial"/>
              <a:sym typeface="Arial"/>
            </a:endParaRPr>
          </a:p>
        </p:txBody>
      </p:sp>
      <p:sp>
        <p:nvSpPr>
          <p:cNvPr id="24593" name="TextBox 47"/>
          <p:cNvSpPr txBox="1">
            <a:spLocks noChangeArrowheads="1"/>
          </p:cNvSpPr>
          <p:nvPr/>
        </p:nvSpPr>
        <p:spPr bwMode="auto">
          <a:xfrm>
            <a:off x="158750" y="4677834"/>
            <a:ext cx="14605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just" eaLnBrk="1" hangingPunct="1"/>
            <a:r>
              <a:rPr lang="en-US" sz="1600" b="1" dirty="0" smtClean="0">
                <a:solidFill>
                  <a:srgbClr val="262626"/>
                </a:solidFill>
                <a:latin typeface="Roboto Condensed"/>
                <a:ea typeface="Roboto Condensed"/>
                <a:cs typeface="Intel Clear"/>
              </a:rPr>
              <a:t>1.Standalone Machine</a:t>
            </a:r>
          </a:p>
          <a:p>
            <a:pPr algn="just" eaLnBrk="1" hangingPunct="1"/>
            <a:endParaRPr lang="en-US" sz="1600" b="1" dirty="0" smtClean="0">
              <a:solidFill>
                <a:srgbClr val="262626"/>
              </a:solidFill>
              <a:latin typeface="Roboto Condensed"/>
              <a:ea typeface="Roboto Condensed"/>
              <a:cs typeface="Intel Clear"/>
            </a:endParaRPr>
          </a:p>
          <a:p>
            <a:pPr algn="just" eaLnBrk="1" hangingPunct="1"/>
            <a:r>
              <a:rPr lang="en-US" sz="1600" b="1" dirty="0" smtClean="0">
                <a:solidFill>
                  <a:srgbClr val="262626"/>
                </a:solidFill>
                <a:latin typeface="Roboto Condensed"/>
                <a:ea typeface="Roboto Condensed"/>
                <a:cs typeface="Intel Clear"/>
              </a:rPr>
              <a:t>2.Unauthorized Access </a:t>
            </a:r>
            <a:r>
              <a:rPr lang="en-US" sz="1600" b="1" dirty="0">
                <a:solidFill>
                  <a:srgbClr val="262626"/>
                </a:solidFill>
                <a:latin typeface="Roboto Condensed"/>
                <a:ea typeface="Roboto Condensed"/>
                <a:cs typeface="Intel Clear"/>
              </a:rPr>
              <a:t>D</a:t>
            </a:r>
            <a:r>
              <a:rPr lang="en-US" sz="1600" b="1" dirty="0" smtClean="0">
                <a:solidFill>
                  <a:srgbClr val="262626"/>
                </a:solidFill>
                <a:latin typeface="Roboto Condensed"/>
                <a:ea typeface="Roboto Condensed"/>
                <a:cs typeface="Intel Clear"/>
              </a:rPr>
              <a:t>etection Module</a:t>
            </a:r>
          </a:p>
        </p:txBody>
      </p:sp>
      <p:sp>
        <p:nvSpPr>
          <p:cNvPr id="50" name="TextBox 49"/>
          <p:cNvSpPr txBox="1"/>
          <p:nvPr/>
        </p:nvSpPr>
        <p:spPr>
          <a:xfrm>
            <a:off x="3260725" y="2235200"/>
            <a:ext cx="1002197" cy="300082"/>
          </a:xfrm>
          <a:prstGeom prst="rect">
            <a:avLst/>
          </a:prstGeom>
          <a:noFill/>
        </p:spPr>
        <p:txBody>
          <a:bodyPr wrap="none">
            <a:spAutoFit/>
          </a:bodyPr>
          <a:lstStyle/>
          <a:p>
            <a:pPr fontAlgn="auto">
              <a:spcBef>
                <a:spcPts val="0"/>
              </a:spcBef>
              <a:spcAft>
                <a:spcPts val="0"/>
              </a:spcAft>
              <a:defRPr/>
            </a:pPr>
            <a:r>
              <a:rPr lang="en-US" sz="1350" kern="0" dirty="0">
                <a:solidFill>
                  <a:srgbClr val="FFFFFF"/>
                </a:solidFill>
                <a:latin typeface="Arial"/>
                <a:ea typeface="Arial"/>
                <a:cs typeface="Arial"/>
                <a:sym typeface="Arial"/>
              </a:rPr>
              <a:t>Population</a:t>
            </a:r>
            <a:endParaRPr lang="en-US" sz="1350" kern="0" dirty="0">
              <a:solidFill>
                <a:prstClr val="black"/>
              </a:solidFill>
              <a:latin typeface="Arial"/>
              <a:ea typeface="Arial"/>
              <a:cs typeface="Arial"/>
              <a:sym typeface="Arial"/>
            </a:endParaRPr>
          </a:p>
        </p:txBody>
      </p:sp>
      <p:sp>
        <p:nvSpPr>
          <p:cNvPr id="24595" name="TextBox 52"/>
          <p:cNvSpPr txBox="1">
            <a:spLocks noChangeArrowheads="1"/>
          </p:cNvSpPr>
          <p:nvPr/>
        </p:nvSpPr>
        <p:spPr bwMode="auto">
          <a:xfrm>
            <a:off x="1692275" y="3943351"/>
            <a:ext cx="1655764"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spcBef>
                <a:spcPts val="600"/>
              </a:spcBef>
            </a:pPr>
            <a:r>
              <a:rPr lang="en-US" sz="1600" b="1" dirty="0" smtClean="0">
                <a:latin typeface="Roboto Condensed"/>
                <a:ea typeface="Roboto Condensed"/>
                <a:cs typeface="Roboto Condensed"/>
              </a:rPr>
              <a:t>3.No </a:t>
            </a:r>
            <a:r>
              <a:rPr lang="en-US" sz="1600" b="1" dirty="0">
                <a:latin typeface="Roboto Condensed"/>
                <a:ea typeface="Roboto Condensed"/>
                <a:cs typeface="Roboto Condensed"/>
              </a:rPr>
              <a:t>Radio </a:t>
            </a:r>
            <a:r>
              <a:rPr lang="en-US" sz="1600" b="1" dirty="0" smtClean="0">
                <a:latin typeface="Roboto Condensed"/>
                <a:ea typeface="Roboto Condensed"/>
                <a:cs typeface="Roboto Condensed"/>
              </a:rPr>
              <a:t>Frequency / Wireless Transmission  or reception possible </a:t>
            </a:r>
          </a:p>
          <a:p>
            <a:pPr eaLnBrk="1" hangingPunct="1">
              <a:spcBef>
                <a:spcPts val="600"/>
              </a:spcBef>
            </a:pPr>
            <a:endParaRPr lang="en-US" sz="1600" b="1" dirty="0" smtClean="0">
              <a:latin typeface="Roboto Condensed"/>
              <a:ea typeface="Roboto Condensed"/>
              <a:cs typeface="Roboto Condensed"/>
            </a:endParaRPr>
          </a:p>
          <a:p>
            <a:pPr eaLnBrk="1" hangingPunct="1">
              <a:spcBef>
                <a:spcPts val="600"/>
              </a:spcBef>
            </a:pPr>
            <a:r>
              <a:rPr lang="en-US" sz="1600" b="1" dirty="0" smtClean="0">
                <a:latin typeface="Roboto Condensed"/>
                <a:ea typeface="Roboto Condensed"/>
                <a:cs typeface="Roboto Condensed"/>
              </a:rPr>
              <a:t>4. Secured Development&amp; Manufacturing</a:t>
            </a:r>
            <a:endParaRPr lang="en-US" sz="1600" b="1" dirty="0">
              <a:latin typeface="Roboto Condensed"/>
              <a:ea typeface="Roboto Condensed"/>
              <a:cs typeface="Roboto Condensed"/>
            </a:endParaRPr>
          </a:p>
        </p:txBody>
      </p:sp>
      <p:sp>
        <p:nvSpPr>
          <p:cNvPr id="24596" name="TextBox 54"/>
          <p:cNvSpPr txBox="1">
            <a:spLocks noChangeArrowheads="1"/>
          </p:cNvSpPr>
          <p:nvPr/>
        </p:nvSpPr>
        <p:spPr bwMode="auto">
          <a:xfrm>
            <a:off x="3348039" y="4392084"/>
            <a:ext cx="165485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spcBef>
                <a:spcPts val="600"/>
              </a:spcBef>
            </a:pPr>
            <a:r>
              <a:rPr lang="en-US" sz="1600" b="1" dirty="0" smtClean="0">
                <a:latin typeface="Roboto Condensed"/>
                <a:ea typeface="Roboto Condensed"/>
                <a:cs typeface="Roboto Condensed"/>
              </a:rPr>
              <a:t>5.One </a:t>
            </a:r>
            <a:r>
              <a:rPr lang="en-US" sz="1600" b="1" dirty="0">
                <a:latin typeface="Roboto Condensed"/>
                <a:ea typeface="Roboto Condensed"/>
                <a:cs typeface="Roboto Condensed"/>
              </a:rPr>
              <a:t>Time Programmable (OTP) </a:t>
            </a:r>
            <a:r>
              <a:rPr lang="en-US" sz="1600" b="1" dirty="0" smtClean="0">
                <a:latin typeface="Roboto Condensed"/>
                <a:ea typeface="Roboto Condensed"/>
                <a:cs typeface="Roboto Condensed"/>
              </a:rPr>
              <a:t>chip</a:t>
            </a:r>
          </a:p>
          <a:p>
            <a:pPr eaLnBrk="1" hangingPunct="1">
              <a:spcBef>
                <a:spcPts val="600"/>
              </a:spcBef>
            </a:pPr>
            <a:endParaRPr lang="en-US" sz="1600" b="1" dirty="0" smtClean="0">
              <a:latin typeface="Roboto Condensed"/>
              <a:ea typeface="Roboto Condensed"/>
              <a:cs typeface="Roboto Condensed"/>
            </a:endParaRPr>
          </a:p>
          <a:p>
            <a:pPr eaLnBrk="1" hangingPunct="1">
              <a:spcBef>
                <a:spcPts val="600"/>
              </a:spcBef>
            </a:pPr>
            <a:r>
              <a:rPr lang="en-US" sz="1600" b="1" dirty="0" smtClean="0">
                <a:latin typeface="Roboto Condensed"/>
                <a:ea typeface="Roboto Condensed"/>
                <a:cs typeface="Roboto Condensed"/>
              </a:rPr>
              <a:t>6. Most Advanced Encryption Techniques</a:t>
            </a:r>
            <a:endParaRPr lang="en-US" sz="1600" b="1" dirty="0">
              <a:latin typeface="Roboto Condensed"/>
              <a:ea typeface="Roboto Condensed"/>
              <a:cs typeface="Roboto Condensed"/>
            </a:endParaRPr>
          </a:p>
        </p:txBody>
      </p:sp>
      <p:sp>
        <p:nvSpPr>
          <p:cNvPr id="86" name="AutoShape 53"/>
          <p:cNvSpPr>
            <a:spLocks noChangeAspect="1" noChangeArrowheads="1" noTextEdit="1"/>
          </p:cNvSpPr>
          <p:nvPr/>
        </p:nvSpPr>
        <p:spPr bwMode="auto">
          <a:xfrm>
            <a:off x="6059488" y="5056717"/>
            <a:ext cx="887412" cy="1183216"/>
          </a:xfrm>
          <a:prstGeom prst="rect">
            <a:avLst/>
          </a:prstGeom>
          <a:noFill/>
          <a:ln>
            <a:noFill/>
          </a:ln>
          <a:extLst/>
        </p:spPr>
        <p:txBody>
          <a:bodyPr lIns="68580" tIns="34290" rIns="68580" bIns="34290"/>
          <a:lstStyle/>
          <a:p>
            <a:pPr fontAlgn="auto">
              <a:spcBef>
                <a:spcPts val="0"/>
              </a:spcBef>
              <a:spcAft>
                <a:spcPts val="0"/>
              </a:spcAft>
              <a:defRPr/>
            </a:pPr>
            <a:endParaRPr lang="en-US" sz="1350" kern="0">
              <a:solidFill>
                <a:prstClr val="black"/>
              </a:solidFill>
              <a:latin typeface="Arial"/>
              <a:ea typeface="Arial"/>
              <a:cs typeface="Arial"/>
              <a:sym typeface="Arial"/>
            </a:endParaRPr>
          </a:p>
        </p:txBody>
      </p:sp>
      <p:sp>
        <p:nvSpPr>
          <p:cNvPr id="24599" name="TextBox 103"/>
          <p:cNvSpPr txBox="1">
            <a:spLocks noChangeArrowheads="1"/>
          </p:cNvSpPr>
          <p:nvPr/>
        </p:nvSpPr>
        <p:spPr bwMode="auto">
          <a:xfrm>
            <a:off x="5002894" y="4358218"/>
            <a:ext cx="172969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just" eaLnBrk="1" hangingPunct="1">
              <a:spcBef>
                <a:spcPts val="600"/>
              </a:spcBef>
            </a:pPr>
            <a:r>
              <a:rPr lang="en-US" sz="1600" b="1" dirty="0" smtClean="0">
                <a:latin typeface="Roboto Condensed"/>
                <a:ea typeface="Roboto Condensed"/>
                <a:cs typeface="Roboto Condensed"/>
              </a:rPr>
              <a:t>7.Dynamic </a:t>
            </a:r>
            <a:r>
              <a:rPr lang="en-US" sz="1600" b="1" dirty="0">
                <a:latin typeface="Roboto Condensed"/>
                <a:ea typeface="Roboto Condensed"/>
                <a:cs typeface="Roboto Condensed"/>
              </a:rPr>
              <a:t>Coding </a:t>
            </a:r>
            <a:r>
              <a:rPr lang="en-US" sz="1600" b="1" dirty="0" smtClean="0">
                <a:latin typeface="Roboto Condensed"/>
                <a:ea typeface="Roboto Condensed"/>
                <a:cs typeface="Roboto Condensed"/>
              </a:rPr>
              <a:t>@ every Key Press</a:t>
            </a:r>
          </a:p>
          <a:p>
            <a:pPr algn="just" eaLnBrk="1" hangingPunct="1">
              <a:spcBef>
                <a:spcPts val="600"/>
              </a:spcBef>
            </a:pPr>
            <a:endParaRPr lang="en-US" sz="1600" b="1" dirty="0" smtClean="0">
              <a:latin typeface="Roboto Condensed"/>
              <a:ea typeface="Roboto Condensed"/>
              <a:cs typeface="Roboto Condensed"/>
            </a:endParaRPr>
          </a:p>
          <a:p>
            <a:pPr algn="just" eaLnBrk="1" hangingPunct="1">
              <a:spcBef>
                <a:spcPts val="600"/>
              </a:spcBef>
            </a:pPr>
            <a:r>
              <a:rPr lang="en-US" sz="1600" b="1" dirty="0" smtClean="0">
                <a:latin typeface="Roboto Condensed"/>
                <a:ea typeface="Roboto Condensed"/>
                <a:cs typeface="Roboto Condensed"/>
              </a:rPr>
              <a:t>8.</a:t>
            </a:r>
            <a:r>
              <a:rPr lang="en-US" sz="1600" b="1" dirty="0" smtClean="0">
                <a:solidFill>
                  <a:prstClr val="black"/>
                </a:solidFill>
                <a:latin typeface="Roboto Condensed" charset="0"/>
                <a:ea typeface="Roboto Condensed" charset="0"/>
                <a:cs typeface="Roboto Condensed" charset="0"/>
              </a:rPr>
              <a:t>Automated </a:t>
            </a:r>
            <a:r>
              <a:rPr lang="en-US" sz="1600" b="1" dirty="0">
                <a:solidFill>
                  <a:prstClr val="black"/>
                </a:solidFill>
                <a:latin typeface="Roboto Condensed" charset="0"/>
                <a:ea typeface="Roboto Condensed" charset="0"/>
                <a:cs typeface="Roboto Condensed" charset="0"/>
              </a:rPr>
              <a:t>self diagnostics at every switch ON</a:t>
            </a:r>
          </a:p>
          <a:p>
            <a:pPr algn="just" eaLnBrk="1" hangingPunct="1">
              <a:spcBef>
                <a:spcPts val="600"/>
              </a:spcBef>
            </a:pPr>
            <a:endParaRPr lang="en-US" sz="1600" b="1" dirty="0" smtClean="0">
              <a:latin typeface="Roboto Condensed"/>
              <a:ea typeface="Roboto Condensed"/>
              <a:cs typeface="Roboto Condensed"/>
            </a:endParaRPr>
          </a:p>
          <a:p>
            <a:pPr algn="just" eaLnBrk="1" hangingPunct="1">
              <a:spcBef>
                <a:spcPts val="600"/>
              </a:spcBef>
            </a:pPr>
            <a:r>
              <a:rPr lang="en-US" sz="1600" b="1" dirty="0" smtClean="0">
                <a:latin typeface="Roboto Condensed"/>
                <a:ea typeface="Roboto Condensed"/>
                <a:cs typeface="Roboto Condensed"/>
              </a:rPr>
              <a:t> </a:t>
            </a:r>
            <a:endParaRPr lang="en-US" sz="1600" b="1" dirty="0">
              <a:latin typeface="Roboto Condensed"/>
              <a:ea typeface="Roboto Condensed"/>
              <a:cs typeface="Roboto Condensed"/>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85" y="913199"/>
            <a:ext cx="7467600" cy="281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786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6781800"/>
          </a:xfrm>
        </p:spPr>
        <p:txBody>
          <a:bodyPr>
            <a:normAutofit fontScale="90000"/>
          </a:bodyPr>
          <a:lstStyle/>
          <a:p>
            <a:pPr>
              <a:lnSpc>
                <a:spcPct val="150000"/>
              </a:lnSpc>
            </a:pP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t>
            </a: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t>
            </a:r>
            <a:r>
              <a:rPr lang="en-US" sz="2200" b="1" dirty="0" smtClean="0">
                <a:solidFill>
                  <a:schemeClr val="tx1"/>
                </a:solidFill>
                <a:latin typeface="+mn-lt"/>
                <a:ea typeface="Roboto Condensed" charset="0"/>
                <a:cs typeface="Aharoni" pitchFamily="2" charset="-79"/>
              </a:rPr>
              <a:t>FEATURES  </a:t>
            </a:r>
            <a:r>
              <a:rPr lang="en-US" sz="2200" b="1" dirty="0" smtClean="0">
                <a:solidFill>
                  <a:schemeClr val="tx1"/>
                </a:solidFill>
                <a:latin typeface="+mn-lt"/>
                <a:ea typeface="Roboto Condensed" charset="0"/>
                <a:cs typeface="Aharoni" pitchFamily="2" charset="-79"/>
              </a:rPr>
              <a:t>OF M3 </a:t>
            </a:r>
            <a:r>
              <a:rPr lang="en-US" sz="2200" b="1" dirty="0" smtClean="0">
                <a:solidFill>
                  <a:schemeClr val="tx1"/>
                </a:solidFill>
                <a:latin typeface="+mn-lt"/>
                <a:ea typeface="Roboto Condensed" charset="0"/>
                <a:cs typeface="Aharoni" pitchFamily="2" charset="-79"/>
              </a:rPr>
              <a:t>EVMs</a:t>
            </a:r>
            <a:br>
              <a:rPr lang="en-US" sz="2200" b="1" dirty="0" smtClean="0">
                <a:solidFill>
                  <a:schemeClr val="tx1"/>
                </a:solidFill>
                <a:latin typeface="+mn-lt"/>
                <a:ea typeface="Roboto Condensed" charset="0"/>
                <a:cs typeface="Aharoni" pitchFamily="2" charset="-79"/>
              </a:rPr>
            </a:br>
            <a:r>
              <a:rPr lang="en-US" sz="1600" b="1" dirty="0" smtClean="0">
                <a:solidFill>
                  <a:schemeClr val="tx1"/>
                </a:solidFill>
                <a:latin typeface="Roboto Condensed" charset="0"/>
                <a:ea typeface="Roboto Condensed" charset="0"/>
                <a:cs typeface="Aharoni" pitchFamily="2" charset="-79"/>
              </a:rPr>
              <a:t/>
            </a:r>
            <a:br>
              <a:rPr lang="en-US" sz="1600" b="1" dirty="0" smtClean="0">
                <a:solidFill>
                  <a:schemeClr val="tx1"/>
                </a:solidFill>
                <a:latin typeface="Roboto Condensed" charset="0"/>
                <a:ea typeface="Roboto Condensed" charset="0"/>
                <a:cs typeface="Aharoni" pitchFamily="2" charset="-79"/>
              </a:rPr>
            </a:br>
            <a:r>
              <a:rPr lang="en-US" sz="1200" b="1" dirty="0" smtClean="0">
                <a:solidFill>
                  <a:srgbClr val="C00000"/>
                </a:solidFill>
                <a:latin typeface="Roboto Condensed" charset="0"/>
                <a:ea typeface="Roboto Condensed" charset="0"/>
                <a:cs typeface="Aharoni" pitchFamily="2" charset="-79"/>
              </a:rPr>
              <a:t>1</a:t>
            </a:r>
            <a:r>
              <a:rPr lang="en-US" sz="1300" b="1" dirty="0" smtClean="0">
                <a:solidFill>
                  <a:srgbClr val="C00000"/>
                </a:solidFill>
                <a:latin typeface="Cambria" pitchFamily="18" charset="0"/>
                <a:ea typeface="Cambria" pitchFamily="18" charset="0"/>
                <a:cs typeface="Aharoni" pitchFamily="2" charset="-79"/>
              </a:rPr>
              <a:t>. </a:t>
            </a:r>
            <a:r>
              <a:rPr lang="en-US" sz="1600" b="1" dirty="0" smtClean="0">
                <a:solidFill>
                  <a:srgbClr val="C00000"/>
                </a:solidFill>
                <a:latin typeface="Californian FB" pitchFamily="18" charset="0"/>
                <a:ea typeface="Cambria" pitchFamily="18" charset="0"/>
                <a:cs typeface="Aharoni" pitchFamily="2" charset="-79"/>
              </a:rPr>
              <a:t>Stand </a:t>
            </a:r>
            <a:r>
              <a:rPr lang="en-US" sz="1600" b="1" dirty="0" smtClean="0">
                <a:solidFill>
                  <a:srgbClr val="C00000"/>
                </a:solidFill>
                <a:latin typeface="Californian FB" pitchFamily="18" charset="0"/>
                <a:ea typeface="Cambria" pitchFamily="18" charset="0"/>
                <a:cs typeface="Aharoni" pitchFamily="2" charset="-79"/>
              </a:rPr>
              <a:t>Alone </a:t>
            </a:r>
            <a:r>
              <a:rPr lang="en-US" sz="1600" b="1" dirty="0">
                <a:solidFill>
                  <a:srgbClr val="C00000"/>
                </a:solidFill>
                <a:latin typeface="Californian FB" pitchFamily="18" charset="0"/>
                <a:ea typeface="Cambria" pitchFamily="18" charset="0"/>
                <a:cs typeface="Aharoni" pitchFamily="2" charset="-79"/>
              </a:rPr>
              <a:t>Machine</a:t>
            </a:r>
            <a:r>
              <a:rPr lang="en-US" sz="1600" b="1" dirty="0" smtClean="0">
                <a:solidFill>
                  <a:schemeClr val="tx1"/>
                </a:solidFill>
                <a:latin typeface="Californian FB" pitchFamily="18" charset="0"/>
                <a:ea typeface="Cambria" pitchFamily="18" charset="0"/>
                <a:cs typeface="Aharoni" pitchFamily="2" charset="-79"/>
              </a:rPr>
              <a:t>:</a:t>
            </a:r>
            <a:br>
              <a:rPr lang="en-US" sz="1600" b="1" dirty="0" smtClean="0">
                <a:solidFill>
                  <a:schemeClr val="tx1"/>
                </a:solidFill>
                <a:latin typeface="Californian FB" pitchFamily="18" charset="0"/>
                <a:ea typeface="Cambria" pitchFamily="18" charset="0"/>
                <a:cs typeface="Aharoni" pitchFamily="2" charset="-79"/>
              </a:rPr>
            </a:br>
            <a:r>
              <a:rPr lang="en-US" sz="1600" b="1" dirty="0" smtClean="0">
                <a:solidFill>
                  <a:schemeClr val="tx1"/>
                </a:solidFill>
                <a:latin typeface="Californian FB" pitchFamily="18" charset="0"/>
                <a:ea typeface="Cambria" pitchFamily="18" charset="0"/>
                <a:cs typeface="Aharoni" pitchFamily="2" charset="-79"/>
              </a:rPr>
              <a:t> </a:t>
            </a:r>
            <a:r>
              <a:rPr lang="en-US" sz="1600" b="1" dirty="0">
                <a:solidFill>
                  <a:schemeClr val="tx1"/>
                </a:solidFill>
                <a:latin typeface="Californian FB" pitchFamily="18" charset="0"/>
                <a:ea typeface="Cambria" pitchFamily="18" charset="0"/>
              </a:rPr>
              <a:t>EVM is a machine not connected with external world through wire or </a:t>
            </a:r>
            <a:r>
              <a:rPr lang="en-US" sz="1600" b="1" dirty="0" smtClean="0">
                <a:solidFill>
                  <a:schemeClr val="tx1"/>
                </a:solidFill>
                <a:latin typeface="Californian FB" pitchFamily="18" charset="0"/>
                <a:ea typeface="Cambria" pitchFamily="18" charset="0"/>
              </a:rPr>
              <a:t>Wi-Fi </a:t>
            </a:r>
            <a:r>
              <a:rPr lang="en-US" sz="1600" b="1" dirty="0" smtClean="0">
                <a:solidFill>
                  <a:schemeClr val="tx1"/>
                </a:solidFill>
                <a:latin typeface="Californian FB" pitchFamily="18" charset="0"/>
                <a:ea typeface="Cambria" pitchFamily="18" charset="0"/>
              </a:rPr>
              <a:t>or blue </a:t>
            </a:r>
            <a:r>
              <a:rPr lang="en-US" sz="1600" b="1" dirty="0">
                <a:solidFill>
                  <a:schemeClr val="tx1"/>
                </a:solidFill>
                <a:latin typeface="Californian FB" pitchFamily="18" charset="0"/>
                <a:ea typeface="Cambria" pitchFamily="18" charset="0"/>
              </a:rPr>
              <a:t>tooth or any network. </a:t>
            </a:r>
            <a:br>
              <a:rPr lang="en-US" sz="1600" b="1" dirty="0">
                <a:solidFill>
                  <a:schemeClr val="tx1"/>
                </a:solidFill>
                <a:latin typeface="Californian FB" pitchFamily="18" charset="0"/>
                <a:ea typeface="Cambria" pitchFamily="18" charset="0"/>
              </a:rPr>
            </a:br>
            <a:r>
              <a:rPr lang="en-US" sz="1600" b="1" dirty="0" smtClean="0">
                <a:solidFill>
                  <a:srgbClr val="C00000"/>
                </a:solidFill>
                <a:latin typeface="Californian FB" pitchFamily="18" charset="0"/>
                <a:ea typeface="Cambria" pitchFamily="18" charset="0"/>
              </a:rPr>
              <a:t>2. </a:t>
            </a:r>
            <a:r>
              <a:rPr lang="en-US" sz="1600" b="1" dirty="0" smtClean="0">
                <a:solidFill>
                  <a:srgbClr val="C00000"/>
                </a:solidFill>
                <a:latin typeface="Californian FB" pitchFamily="18" charset="0"/>
                <a:ea typeface="Cambria" pitchFamily="18" charset="0"/>
                <a:cs typeface="Aharoni" pitchFamily="2" charset="-79"/>
              </a:rPr>
              <a:t>Unauthorized  </a:t>
            </a:r>
            <a:r>
              <a:rPr lang="en-US" sz="1600" b="1" dirty="0">
                <a:solidFill>
                  <a:srgbClr val="C00000"/>
                </a:solidFill>
                <a:latin typeface="Californian FB" pitchFamily="18" charset="0"/>
                <a:ea typeface="Cambria" pitchFamily="18" charset="0"/>
                <a:cs typeface="Aharoni" pitchFamily="2" charset="-79"/>
              </a:rPr>
              <a:t>Access Detection Module </a:t>
            </a:r>
            <a:r>
              <a:rPr lang="en-US" sz="1600" b="1" dirty="0">
                <a:solidFill>
                  <a:schemeClr val="tx1"/>
                </a:solidFill>
                <a:latin typeface="Californian FB" pitchFamily="18" charset="0"/>
                <a:ea typeface="Cambria" pitchFamily="18" charset="0"/>
                <a:cs typeface="Aharoni" pitchFamily="2" charset="-79"/>
              </a:rPr>
              <a:t>(UADM): </a:t>
            </a:r>
            <a:r>
              <a:rPr lang="en-US" sz="1600" b="1" dirty="0" smtClean="0">
                <a:solidFill>
                  <a:schemeClr val="tx1"/>
                </a:solidFill>
                <a:latin typeface="Californian FB" pitchFamily="18" charset="0"/>
                <a:ea typeface="Cambria" pitchFamily="18" charset="0"/>
                <a:cs typeface="Aharoni" pitchFamily="2" charset="-79"/>
              </a:rPr>
              <a:t/>
            </a:r>
            <a:br>
              <a:rPr lang="en-US" sz="1600" b="1" dirty="0" smtClean="0">
                <a:solidFill>
                  <a:schemeClr val="tx1"/>
                </a:solidFill>
                <a:latin typeface="Californian FB" pitchFamily="18" charset="0"/>
                <a:ea typeface="Cambria" pitchFamily="18" charset="0"/>
                <a:cs typeface="Aharoni" pitchFamily="2" charset="-79"/>
              </a:rPr>
            </a:br>
            <a:r>
              <a:rPr lang="en-US" sz="1600" b="1" dirty="0" smtClean="0">
                <a:solidFill>
                  <a:schemeClr val="tx1"/>
                </a:solidFill>
                <a:latin typeface="Californian FB" pitchFamily="18" charset="0"/>
                <a:ea typeface="Cambria" pitchFamily="18" charset="0"/>
                <a:cs typeface="Aharoni" pitchFamily="2" charset="-79"/>
              </a:rPr>
              <a:t> UADM </a:t>
            </a:r>
            <a:r>
              <a:rPr lang="en-US" sz="1600" b="1" dirty="0">
                <a:solidFill>
                  <a:schemeClr val="tx1"/>
                </a:solidFill>
                <a:latin typeface="Californian FB" pitchFamily="18" charset="0"/>
                <a:ea typeface="Cambria" pitchFamily="18" charset="0"/>
                <a:cs typeface="Aharoni" pitchFamily="2" charset="-79"/>
              </a:rPr>
              <a:t>embedded in the machine disables EVM </a:t>
            </a:r>
            <a:r>
              <a:rPr lang="en-US" sz="1600" b="1" dirty="0" smtClean="0">
                <a:solidFill>
                  <a:schemeClr val="tx1"/>
                </a:solidFill>
                <a:latin typeface="Californian FB" pitchFamily="18" charset="0"/>
                <a:ea typeface="Cambria" pitchFamily="18" charset="0"/>
                <a:cs typeface="Aharoni" pitchFamily="2" charset="-79"/>
              </a:rPr>
              <a:t>permanently</a:t>
            </a:r>
            <a:r>
              <a:rPr lang="en-US" sz="1600" b="1" dirty="0">
                <a:solidFill>
                  <a:schemeClr val="tx1"/>
                </a:solidFill>
                <a:latin typeface="Californian FB" pitchFamily="18" charset="0"/>
                <a:ea typeface="Cambria" pitchFamily="18" charset="0"/>
                <a:cs typeface="Aharoni" pitchFamily="2" charset="-79"/>
              </a:rPr>
              <a:t>, if any attempt made to access microcontroller or </a:t>
            </a:r>
            <a:r>
              <a:rPr lang="en-US" sz="1600" b="1" dirty="0" smtClean="0">
                <a:solidFill>
                  <a:schemeClr val="tx1"/>
                </a:solidFill>
                <a:latin typeface="Californian FB" pitchFamily="18" charset="0"/>
                <a:ea typeface="Cambria" pitchFamily="18" charset="0"/>
                <a:cs typeface="Aharoni" pitchFamily="2" charset="-79"/>
              </a:rPr>
              <a:t>          memory</a:t>
            </a:r>
            <a:r>
              <a:rPr lang="en-US" sz="1600" b="1" dirty="0" smtClean="0">
                <a:solidFill>
                  <a:schemeClr val="tx1"/>
                </a:solidFill>
                <a:latin typeface="Californian FB" pitchFamily="18" charset="0"/>
                <a:ea typeface="Cambria" pitchFamily="18" charset="0"/>
                <a:cs typeface="Aharoni" pitchFamily="2" charset="-79"/>
              </a:rPr>
              <a:t>.</a:t>
            </a:r>
            <a:r>
              <a:rPr lang="en-US" sz="1600" b="1" dirty="0">
                <a:solidFill>
                  <a:schemeClr val="tx1"/>
                </a:solidFill>
                <a:latin typeface="Californian FB" pitchFamily="18" charset="0"/>
                <a:ea typeface="Cambria" pitchFamily="18" charset="0"/>
                <a:cs typeface="Aharoni" pitchFamily="2" charset="-79"/>
              </a:rPr>
              <a:t/>
            </a:r>
            <a:br>
              <a:rPr lang="en-US" sz="1600" b="1" dirty="0">
                <a:solidFill>
                  <a:schemeClr val="tx1"/>
                </a:solidFill>
                <a:latin typeface="Californian FB" pitchFamily="18" charset="0"/>
                <a:ea typeface="Cambria" pitchFamily="18" charset="0"/>
                <a:cs typeface="Aharoni" pitchFamily="2" charset="-79"/>
              </a:rPr>
            </a:br>
            <a:r>
              <a:rPr lang="en-US" sz="1600" b="1" dirty="0" smtClean="0">
                <a:solidFill>
                  <a:srgbClr val="C00000"/>
                </a:solidFill>
                <a:latin typeface="Californian FB" pitchFamily="18" charset="0"/>
                <a:ea typeface="Cambria" pitchFamily="18" charset="0"/>
                <a:cs typeface="Aharoni" pitchFamily="2" charset="-79"/>
              </a:rPr>
              <a:t>3. Most </a:t>
            </a:r>
            <a:r>
              <a:rPr lang="en-US" sz="1600" b="1" dirty="0">
                <a:solidFill>
                  <a:srgbClr val="C00000"/>
                </a:solidFill>
                <a:latin typeface="Californian FB" pitchFamily="18" charset="0"/>
                <a:ea typeface="Cambria" pitchFamily="18" charset="0"/>
                <a:cs typeface="Aharoni" pitchFamily="2" charset="-79"/>
              </a:rPr>
              <a:t>Advanced Encryption Techniques</a:t>
            </a:r>
            <a:r>
              <a:rPr lang="en-US" sz="1600" b="1" dirty="0">
                <a:solidFill>
                  <a:schemeClr val="tx1"/>
                </a:solidFill>
                <a:latin typeface="Californian FB" pitchFamily="18" charset="0"/>
                <a:ea typeface="Cambria" pitchFamily="18" charset="0"/>
                <a:cs typeface="Aharoni" pitchFamily="2" charset="-79"/>
              </a:rPr>
              <a:t>: </a:t>
            </a:r>
            <a:r>
              <a:rPr lang="en-US" sz="1600" b="1" dirty="0" smtClean="0">
                <a:solidFill>
                  <a:schemeClr val="tx1"/>
                </a:solidFill>
                <a:latin typeface="Californian FB" pitchFamily="18" charset="0"/>
                <a:ea typeface="Cambria" pitchFamily="18" charset="0"/>
                <a:cs typeface="Aharoni" pitchFamily="2" charset="-79"/>
              </a:rPr>
              <a:t/>
            </a:r>
            <a:br>
              <a:rPr lang="en-US" sz="1600" b="1" dirty="0" smtClean="0">
                <a:solidFill>
                  <a:schemeClr val="tx1"/>
                </a:solidFill>
                <a:latin typeface="Californian FB" pitchFamily="18" charset="0"/>
                <a:ea typeface="Cambria" pitchFamily="18" charset="0"/>
                <a:cs typeface="Aharoni" pitchFamily="2" charset="-79"/>
              </a:rPr>
            </a:br>
            <a:r>
              <a:rPr lang="en-US" sz="1600" b="1" dirty="0" smtClean="0">
                <a:solidFill>
                  <a:schemeClr val="tx1"/>
                </a:solidFill>
                <a:latin typeface="Californian FB" pitchFamily="18" charset="0"/>
                <a:ea typeface="Cambria" pitchFamily="18" charset="0"/>
                <a:cs typeface="Aharoni" pitchFamily="2" charset="-79"/>
              </a:rPr>
              <a:t>    Encrypted </a:t>
            </a:r>
            <a:r>
              <a:rPr lang="en-US" sz="1600" b="1" dirty="0">
                <a:solidFill>
                  <a:schemeClr val="tx1"/>
                </a:solidFill>
                <a:latin typeface="Californian FB" pitchFamily="18" charset="0"/>
                <a:ea typeface="Cambria" pitchFamily="18" charset="0"/>
                <a:cs typeface="Aharoni" pitchFamily="2" charset="-79"/>
              </a:rPr>
              <a:t>communication between Control Unit, Ballot Unit </a:t>
            </a:r>
            <a:r>
              <a:rPr lang="en-US" sz="1600" b="1" dirty="0" smtClean="0">
                <a:solidFill>
                  <a:schemeClr val="tx1"/>
                </a:solidFill>
                <a:latin typeface="Californian FB" pitchFamily="18" charset="0"/>
                <a:ea typeface="Cambria" pitchFamily="18" charset="0"/>
                <a:cs typeface="Aharoni" pitchFamily="2" charset="-79"/>
              </a:rPr>
              <a:t>and </a:t>
            </a:r>
            <a:r>
              <a:rPr lang="en-US" sz="1600" b="1" dirty="0">
                <a:solidFill>
                  <a:schemeClr val="tx1"/>
                </a:solidFill>
                <a:latin typeface="Californian FB" pitchFamily="18" charset="0"/>
                <a:ea typeface="Cambria" pitchFamily="18" charset="0"/>
                <a:cs typeface="Aharoni" pitchFamily="2" charset="-79"/>
              </a:rPr>
              <a:t>VVPAT cannot be deciphered by tapping </a:t>
            </a:r>
            <a:r>
              <a:rPr lang="en-US" sz="1600" b="1" dirty="0" smtClean="0">
                <a:solidFill>
                  <a:schemeClr val="tx1"/>
                </a:solidFill>
                <a:latin typeface="Californian FB" pitchFamily="18" charset="0"/>
                <a:ea typeface="Cambria" pitchFamily="18" charset="0"/>
                <a:cs typeface="Aharoni" pitchFamily="2" charset="-79"/>
              </a:rPr>
              <a:t>   cables</a:t>
            </a:r>
            <a:r>
              <a:rPr lang="en-US" sz="1600" b="1" dirty="0" smtClean="0">
                <a:solidFill>
                  <a:schemeClr val="tx1"/>
                </a:solidFill>
                <a:latin typeface="Californian FB" pitchFamily="18" charset="0"/>
                <a:ea typeface="Cambria" pitchFamily="18" charset="0"/>
              </a:rPr>
              <a:t>.</a:t>
            </a:r>
            <a:br>
              <a:rPr lang="en-US" sz="1600" b="1" dirty="0" smtClean="0">
                <a:solidFill>
                  <a:schemeClr val="tx1"/>
                </a:solidFill>
                <a:latin typeface="Californian FB" pitchFamily="18" charset="0"/>
                <a:ea typeface="Cambria" pitchFamily="18" charset="0"/>
              </a:rPr>
            </a:br>
            <a:r>
              <a:rPr lang="en-US" sz="1600" b="1" dirty="0" smtClean="0">
                <a:solidFill>
                  <a:srgbClr val="C00000"/>
                </a:solidFill>
                <a:latin typeface="Californian FB" pitchFamily="18" charset="0"/>
                <a:ea typeface="Cambria" pitchFamily="18" charset="0"/>
              </a:rPr>
              <a:t>4. </a:t>
            </a:r>
            <a:r>
              <a:rPr lang="en-US" sz="1600" b="1" dirty="0" smtClean="0">
                <a:solidFill>
                  <a:srgbClr val="C00000"/>
                </a:solidFill>
                <a:latin typeface="Californian FB" pitchFamily="18" charset="0"/>
                <a:ea typeface="Cambria" pitchFamily="18" charset="0"/>
                <a:cs typeface="Aharoni" pitchFamily="2" charset="-79"/>
              </a:rPr>
              <a:t>Automated </a:t>
            </a:r>
            <a:r>
              <a:rPr lang="en-US" sz="1600" b="1" dirty="0">
                <a:solidFill>
                  <a:srgbClr val="C00000"/>
                </a:solidFill>
                <a:latin typeface="Californian FB" pitchFamily="18" charset="0"/>
                <a:ea typeface="Cambria" pitchFamily="18" charset="0"/>
                <a:cs typeface="Aharoni" pitchFamily="2" charset="-79"/>
              </a:rPr>
              <a:t>self diagnostics</a:t>
            </a:r>
            <a:r>
              <a:rPr lang="en-US" sz="1600" b="1" dirty="0">
                <a:solidFill>
                  <a:schemeClr val="tx1"/>
                </a:solidFill>
                <a:latin typeface="Californian FB" pitchFamily="18" charset="0"/>
                <a:ea typeface="Cambria" pitchFamily="18" charset="0"/>
                <a:cs typeface="Aharoni" pitchFamily="2" charset="-79"/>
              </a:rPr>
              <a:t> </a:t>
            </a:r>
            <a:r>
              <a:rPr lang="en-US" sz="1600" b="1" dirty="0" smtClean="0">
                <a:solidFill>
                  <a:schemeClr val="tx1"/>
                </a:solidFill>
                <a:latin typeface="Californian FB" pitchFamily="18" charset="0"/>
                <a:ea typeface="Cambria" pitchFamily="18" charset="0"/>
                <a:cs typeface="Aharoni" pitchFamily="2" charset="-79"/>
              </a:rPr>
              <a:t>: </a:t>
            </a:r>
            <a:r>
              <a:rPr lang="en-US" sz="1600" b="1" dirty="0" smtClean="0">
                <a:solidFill>
                  <a:schemeClr val="tx1"/>
                </a:solidFill>
                <a:latin typeface="Californian FB" pitchFamily="18" charset="0"/>
                <a:ea typeface="Cambria" pitchFamily="18" charset="0"/>
                <a:cs typeface="Aharoni" pitchFamily="2" charset="-79"/>
              </a:rPr>
              <a:t/>
            </a:r>
            <a:br>
              <a:rPr lang="en-US" sz="1600" b="1" dirty="0" smtClean="0">
                <a:solidFill>
                  <a:schemeClr val="tx1"/>
                </a:solidFill>
                <a:latin typeface="Californian FB" pitchFamily="18" charset="0"/>
                <a:ea typeface="Cambria" pitchFamily="18" charset="0"/>
                <a:cs typeface="Aharoni" pitchFamily="2" charset="-79"/>
              </a:rPr>
            </a:br>
            <a:r>
              <a:rPr lang="en-US" sz="1600" b="1" dirty="0" smtClean="0">
                <a:solidFill>
                  <a:schemeClr val="tx1"/>
                </a:solidFill>
                <a:latin typeface="Californian FB" pitchFamily="18" charset="0"/>
                <a:ea typeface="Cambria" pitchFamily="18" charset="0"/>
                <a:cs typeface="Aharoni" pitchFamily="2" charset="-79"/>
              </a:rPr>
              <a:t>     It </a:t>
            </a:r>
            <a:r>
              <a:rPr lang="en-US" sz="1600" b="1" dirty="0">
                <a:solidFill>
                  <a:schemeClr val="tx1"/>
                </a:solidFill>
                <a:latin typeface="Californian FB" pitchFamily="18" charset="0"/>
                <a:ea typeface="Cambria" pitchFamily="18" charset="0"/>
                <a:cs typeface="Aharoni" pitchFamily="2" charset="-79"/>
              </a:rPr>
              <a:t>checks EVM’s standard features each time it is Switched ON</a:t>
            </a:r>
            <a:r>
              <a:rPr lang="en-US" sz="1600" b="1" dirty="0" smtClean="0">
                <a:solidFill>
                  <a:schemeClr val="tx1"/>
                </a:solidFill>
                <a:latin typeface="Californian FB" pitchFamily="18" charset="0"/>
                <a:ea typeface="Cambria" pitchFamily="18" charset="0"/>
                <a:cs typeface="Aharoni" pitchFamily="2" charset="-79"/>
              </a:rPr>
              <a:t>.</a:t>
            </a:r>
            <a:r>
              <a:rPr lang="en-US" sz="1600" b="1" dirty="0">
                <a:solidFill>
                  <a:schemeClr val="tx1"/>
                </a:solidFill>
                <a:latin typeface="Californian FB" pitchFamily="18" charset="0"/>
                <a:ea typeface="Cambria" pitchFamily="18" charset="0"/>
                <a:cs typeface="Aharoni" pitchFamily="2" charset="-79"/>
              </a:rPr>
              <a:t/>
            </a:r>
            <a:br>
              <a:rPr lang="en-US" sz="1600" b="1" dirty="0">
                <a:solidFill>
                  <a:schemeClr val="tx1"/>
                </a:solidFill>
                <a:latin typeface="Californian FB" pitchFamily="18" charset="0"/>
                <a:ea typeface="Cambria" pitchFamily="18" charset="0"/>
                <a:cs typeface="Aharoni" pitchFamily="2" charset="-79"/>
              </a:rPr>
            </a:br>
            <a:r>
              <a:rPr lang="en-US" sz="1600" b="1" dirty="0" smtClean="0">
                <a:solidFill>
                  <a:srgbClr val="C00000"/>
                </a:solidFill>
                <a:latin typeface="Californian FB" pitchFamily="18" charset="0"/>
                <a:ea typeface="Cambria" pitchFamily="18" charset="0"/>
                <a:cs typeface="Aharoni" pitchFamily="2" charset="-79"/>
              </a:rPr>
              <a:t>5. Strong </a:t>
            </a:r>
            <a:r>
              <a:rPr lang="en-US" sz="1600" b="1" dirty="0">
                <a:solidFill>
                  <a:srgbClr val="C00000"/>
                </a:solidFill>
                <a:latin typeface="Californian FB" pitchFamily="18" charset="0"/>
                <a:ea typeface="Cambria" pitchFamily="18" charset="0"/>
                <a:cs typeface="Aharoni" pitchFamily="2" charset="-79"/>
              </a:rPr>
              <a:t>Mutual Authentication Capability</a:t>
            </a:r>
            <a:r>
              <a:rPr lang="en-US" sz="1600" b="1" dirty="0">
                <a:solidFill>
                  <a:schemeClr val="tx1"/>
                </a:solidFill>
                <a:latin typeface="Californian FB" pitchFamily="18" charset="0"/>
                <a:ea typeface="Cambria" pitchFamily="18" charset="0"/>
                <a:cs typeface="Aharoni" pitchFamily="2" charset="-79"/>
              </a:rPr>
              <a:t>: </a:t>
            </a:r>
            <a:r>
              <a:rPr lang="en-US" sz="1600" b="1" dirty="0" smtClean="0">
                <a:solidFill>
                  <a:schemeClr val="tx1"/>
                </a:solidFill>
                <a:latin typeface="Californian FB" pitchFamily="18" charset="0"/>
                <a:ea typeface="Cambria" pitchFamily="18" charset="0"/>
                <a:cs typeface="Aharoni" pitchFamily="2" charset="-79"/>
              </a:rPr>
              <a:t/>
            </a:r>
            <a:br>
              <a:rPr lang="en-US" sz="1600" b="1" dirty="0" smtClean="0">
                <a:solidFill>
                  <a:schemeClr val="tx1"/>
                </a:solidFill>
                <a:latin typeface="Californian FB" pitchFamily="18" charset="0"/>
                <a:ea typeface="Cambria" pitchFamily="18" charset="0"/>
                <a:cs typeface="Aharoni" pitchFamily="2" charset="-79"/>
              </a:rPr>
            </a:br>
            <a:r>
              <a:rPr lang="en-US" sz="1600" b="1" dirty="0" smtClean="0">
                <a:solidFill>
                  <a:schemeClr val="tx1"/>
                </a:solidFill>
                <a:latin typeface="Californian FB" pitchFamily="18" charset="0"/>
                <a:ea typeface="Cambria" pitchFamily="18" charset="0"/>
                <a:cs typeface="Aharoni" pitchFamily="2" charset="-79"/>
              </a:rPr>
              <a:t>   </a:t>
            </a:r>
            <a:r>
              <a:rPr lang="en-US" sz="1600" b="1" dirty="0" smtClean="0">
                <a:solidFill>
                  <a:schemeClr val="tx1"/>
                </a:solidFill>
                <a:latin typeface="Californian FB" pitchFamily="18" charset="0"/>
                <a:ea typeface="Cambria" pitchFamily="18" charset="0"/>
              </a:rPr>
              <a:t>The </a:t>
            </a:r>
            <a:r>
              <a:rPr lang="en-US" sz="1600" b="1" dirty="0">
                <a:solidFill>
                  <a:schemeClr val="tx1"/>
                </a:solidFill>
                <a:latin typeface="Californian FB" pitchFamily="18" charset="0"/>
                <a:ea typeface="Cambria" pitchFamily="18" charset="0"/>
              </a:rPr>
              <a:t>strong mutual authentication capability ensures </a:t>
            </a:r>
            <a:r>
              <a:rPr lang="en-US" sz="1600" b="1" dirty="0">
                <a:solidFill>
                  <a:schemeClr val="tx1"/>
                </a:solidFill>
                <a:latin typeface="Californian FB" pitchFamily="18" charset="0"/>
                <a:ea typeface="Cambria" pitchFamily="18" charset="0"/>
              </a:rPr>
              <a:t> </a:t>
            </a:r>
            <a:r>
              <a:rPr lang="en-US" sz="1600" b="1" dirty="0" smtClean="0">
                <a:solidFill>
                  <a:schemeClr val="tx1"/>
                </a:solidFill>
                <a:latin typeface="Californian FB" pitchFamily="18" charset="0"/>
                <a:ea typeface="Cambria" pitchFamily="18" charset="0"/>
              </a:rPr>
              <a:t>that </a:t>
            </a:r>
            <a:r>
              <a:rPr lang="en-US" sz="1600" b="1" dirty="0">
                <a:solidFill>
                  <a:schemeClr val="tx1"/>
                </a:solidFill>
                <a:latin typeface="Californian FB" pitchFamily="18" charset="0"/>
                <a:ea typeface="Cambria" pitchFamily="18" charset="0"/>
              </a:rPr>
              <a:t>any </a:t>
            </a:r>
            <a:r>
              <a:rPr lang="en-US" sz="1600" b="1" dirty="0" smtClean="0">
                <a:solidFill>
                  <a:schemeClr val="tx1"/>
                </a:solidFill>
                <a:latin typeface="Californian FB" pitchFamily="18" charset="0"/>
                <a:ea typeface="Cambria" pitchFamily="18" charset="0"/>
              </a:rPr>
              <a:t>unauthorized device  </a:t>
            </a:r>
            <a:r>
              <a:rPr lang="en-US" sz="1600" b="1" dirty="0">
                <a:solidFill>
                  <a:schemeClr val="tx1"/>
                </a:solidFill>
                <a:latin typeface="Californian FB" pitchFamily="18" charset="0"/>
                <a:ea typeface="Cambria" pitchFamily="18" charset="0"/>
              </a:rPr>
              <a:t>cannot interact with EVMs</a:t>
            </a:r>
            <a:r>
              <a:rPr lang="en-US" sz="1600" b="1" dirty="0" smtClean="0">
                <a:solidFill>
                  <a:schemeClr val="tx1"/>
                </a:solidFill>
                <a:latin typeface="Californian FB" pitchFamily="18" charset="0"/>
                <a:ea typeface="Cambria" pitchFamily="18" charset="0"/>
              </a:rPr>
              <a:t>.</a:t>
            </a:r>
            <a:r>
              <a:rPr lang="en-US" sz="1600" b="1" dirty="0">
                <a:solidFill>
                  <a:schemeClr val="tx1"/>
                </a:solidFill>
                <a:latin typeface="Californian FB" pitchFamily="18" charset="0"/>
                <a:ea typeface="Cambria" pitchFamily="18" charset="0"/>
              </a:rPr>
              <a:t/>
            </a:r>
            <a:br>
              <a:rPr lang="en-US" sz="1600" b="1" dirty="0">
                <a:solidFill>
                  <a:schemeClr val="tx1"/>
                </a:solidFill>
                <a:latin typeface="Californian FB" pitchFamily="18" charset="0"/>
                <a:ea typeface="Cambria" pitchFamily="18" charset="0"/>
              </a:rPr>
            </a:br>
            <a:r>
              <a:rPr lang="en-US" sz="1600" b="1" dirty="0">
                <a:solidFill>
                  <a:srgbClr val="C00000"/>
                </a:solidFill>
                <a:latin typeface="Californian FB" pitchFamily="18" charset="0"/>
                <a:ea typeface="Cambria" pitchFamily="18" charset="0"/>
              </a:rPr>
              <a:t>6</a:t>
            </a:r>
            <a:r>
              <a:rPr lang="en-US" sz="1600" b="1" dirty="0" smtClean="0">
                <a:solidFill>
                  <a:srgbClr val="C00000"/>
                </a:solidFill>
                <a:latin typeface="Californian FB" pitchFamily="18" charset="0"/>
                <a:ea typeface="Cambria" pitchFamily="18" charset="0"/>
              </a:rPr>
              <a:t>. No </a:t>
            </a:r>
            <a:r>
              <a:rPr lang="en-US" sz="1600" b="1" dirty="0">
                <a:solidFill>
                  <a:srgbClr val="C00000"/>
                </a:solidFill>
                <a:latin typeface="Californian FB" pitchFamily="18" charset="0"/>
                <a:ea typeface="Cambria" pitchFamily="18" charset="0"/>
              </a:rPr>
              <a:t>Radio Frequency Transmission</a:t>
            </a:r>
            <a:r>
              <a:rPr lang="en-US" sz="1600" b="1" dirty="0">
                <a:solidFill>
                  <a:schemeClr val="tx1"/>
                </a:solidFill>
                <a:latin typeface="Californian FB" pitchFamily="18" charset="0"/>
                <a:ea typeface="Cambria" pitchFamily="18" charset="0"/>
              </a:rPr>
              <a:t> or Reception Capability: </a:t>
            </a:r>
            <a:r>
              <a:rPr lang="en-US" sz="1600" b="1" dirty="0" smtClean="0">
                <a:solidFill>
                  <a:schemeClr val="tx1"/>
                </a:solidFill>
                <a:latin typeface="Californian FB" pitchFamily="18" charset="0"/>
                <a:ea typeface="Cambria" pitchFamily="18" charset="0"/>
              </a:rPr>
              <a:t/>
            </a:r>
            <a:br>
              <a:rPr lang="en-US" sz="1600" b="1" dirty="0" smtClean="0">
                <a:solidFill>
                  <a:schemeClr val="tx1"/>
                </a:solidFill>
                <a:latin typeface="Californian FB" pitchFamily="18" charset="0"/>
                <a:ea typeface="Cambria" pitchFamily="18" charset="0"/>
              </a:rPr>
            </a:br>
            <a:r>
              <a:rPr lang="en-US" sz="1600" b="1" dirty="0" smtClean="0">
                <a:solidFill>
                  <a:schemeClr val="tx1"/>
                </a:solidFill>
                <a:latin typeface="Californian FB" pitchFamily="18" charset="0"/>
                <a:ea typeface="Cambria" pitchFamily="18" charset="0"/>
              </a:rPr>
              <a:t>   Any </a:t>
            </a:r>
            <a:r>
              <a:rPr lang="en-US" sz="1600" b="1" dirty="0">
                <a:solidFill>
                  <a:schemeClr val="tx1"/>
                </a:solidFill>
                <a:latin typeface="Californian FB" pitchFamily="18" charset="0"/>
                <a:ea typeface="Cambria" pitchFamily="18" charset="0"/>
              </a:rPr>
              <a:t>tampering of ECI-EVM by coded signals </a:t>
            </a:r>
            <a:r>
              <a:rPr lang="en-US" sz="1600" b="1" dirty="0" smtClean="0">
                <a:solidFill>
                  <a:schemeClr val="tx1"/>
                </a:solidFill>
                <a:latin typeface="Californian FB" pitchFamily="18" charset="0"/>
                <a:ea typeface="Cambria" pitchFamily="18" charset="0"/>
              </a:rPr>
              <a:t>by </a:t>
            </a:r>
            <a:r>
              <a:rPr lang="en-US" sz="1600" b="1" dirty="0">
                <a:solidFill>
                  <a:schemeClr val="tx1"/>
                </a:solidFill>
                <a:latin typeface="Californian FB" pitchFamily="18" charset="0"/>
                <a:ea typeface="Cambria" pitchFamily="18" charset="0"/>
              </a:rPr>
              <a:t>wireless, Bluetooth or </a:t>
            </a:r>
            <a:r>
              <a:rPr lang="en-US" sz="1600" b="1" dirty="0" smtClean="0">
                <a:solidFill>
                  <a:schemeClr val="tx1"/>
                </a:solidFill>
                <a:latin typeface="Californian FB" pitchFamily="18" charset="0"/>
                <a:ea typeface="Cambria" pitchFamily="18" charset="0"/>
              </a:rPr>
              <a:t>Wi-Fi </a:t>
            </a:r>
            <a:r>
              <a:rPr lang="en-US" sz="1600" b="1" dirty="0">
                <a:solidFill>
                  <a:schemeClr val="tx1"/>
                </a:solidFill>
                <a:latin typeface="Californian FB" pitchFamily="18" charset="0"/>
                <a:ea typeface="Cambria" pitchFamily="18" charset="0"/>
              </a:rPr>
              <a:t>is ruled </a:t>
            </a:r>
            <a:r>
              <a:rPr lang="en-US" sz="1600" b="1" dirty="0" smtClean="0">
                <a:solidFill>
                  <a:schemeClr val="tx1"/>
                </a:solidFill>
                <a:latin typeface="Californian FB" pitchFamily="18" charset="0"/>
                <a:ea typeface="Cambria" pitchFamily="18" charset="0"/>
              </a:rPr>
              <a:t>out, </a:t>
            </a:r>
            <a:r>
              <a:rPr lang="en-US" sz="1600" b="1" dirty="0">
                <a:solidFill>
                  <a:schemeClr val="tx1"/>
                </a:solidFill>
                <a:latin typeface="Californian FB" pitchFamily="18" charset="0"/>
                <a:ea typeface="Cambria" pitchFamily="18" charset="0"/>
              </a:rPr>
              <a:t>as EVM does not have </a:t>
            </a:r>
            <a:r>
              <a:rPr lang="en-US" sz="1600" b="1" dirty="0" smtClean="0">
                <a:solidFill>
                  <a:schemeClr val="tx1"/>
                </a:solidFill>
                <a:latin typeface="Californian FB" pitchFamily="18" charset="0"/>
                <a:ea typeface="Cambria" pitchFamily="18" charset="0"/>
              </a:rPr>
              <a:t>      any </a:t>
            </a:r>
            <a:r>
              <a:rPr lang="en-US" sz="1600" b="1" dirty="0">
                <a:solidFill>
                  <a:schemeClr val="tx1"/>
                </a:solidFill>
                <a:latin typeface="Californian FB" pitchFamily="18" charset="0"/>
                <a:ea typeface="Cambria" pitchFamily="18" charset="0"/>
              </a:rPr>
              <a:t>radio frequency (RF) </a:t>
            </a:r>
            <a:r>
              <a:rPr lang="en-US" sz="1600" b="1" dirty="0" smtClean="0">
                <a:solidFill>
                  <a:schemeClr val="tx1"/>
                </a:solidFill>
                <a:latin typeface="Californian FB" pitchFamily="18" charset="0"/>
                <a:ea typeface="Cambria" pitchFamily="18" charset="0"/>
              </a:rPr>
              <a:t>communication </a:t>
            </a:r>
            <a:r>
              <a:rPr lang="en-US" sz="1600" b="1" dirty="0">
                <a:solidFill>
                  <a:schemeClr val="tx1"/>
                </a:solidFill>
                <a:latin typeface="Californian FB" pitchFamily="18" charset="0"/>
                <a:ea typeface="Cambria" pitchFamily="18" charset="0"/>
              </a:rPr>
              <a:t>capability, hence, cannot communicate through any wireless protocol</a:t>
            </a:r>
            <a:r>
              <a:rPr lang="en-US" sz="1600" b="1" dirty="0" smtClean="0">
                <a:solidFill>
                  <a:schemeClr val="tx1"/>
                </a:solidFill>
                <a:latin typeface="Californian FB" pitchFamily="18" charset="0"/>
                <a:ea typeface="Cambria" pitchFamily="18" charset="0"/>
              </a:rPr>
              <a:t>.</a:t>
            </a:r>
            <a:r>
              <a:rPr lang="en-US" sz="1600" b="1" dirty="0">
                <a:solidFill>
                  <a:schemeClr val="tx1"/>
                </a:solidFill>
                <a:latin typeface="Californian FB" pitchFamily="18" charset="0"/>
                <a:ea typeface="Cambria" pitchFamily="18" charset="0"/>
              </a:rPr>
              <a:t/>
            </a:r>
            <a:br>
              <a:rPr lang="en-US" sz="1600" b="1" dirty="0">
                <a:solidFill>
                  <a:schemeClr val="tx1"/>
                </a:solidFill>
                <a:latin typeface="Californian FB" pitchFamily="18" charset="0"/>
                <a:ea typeface="Cambria" pitchFamily="18" charset="0"/>
              </a:rPr>
            </a:br>
            <a:r>
              <a:rPr lang="en-US" sz="1200" dirty="0" smtClean="0">
                <a:solidFill>
                  <a:schemeClr val="tx1"/>
                </a:solidFill>
                <a:latin typeface="+mn-lt"/>
                <a:ea typeface="Roboto Condensed" charset="0"/>
                <a:cs typeface="Aharoni" pitchFamily="2" charset="-79"/>
              </a:rPr>
              <a:t/>
            </a:r>
            <a:br>
              <a:rPr lang="en-US" sz="1200" dirty="0" smtClean="0">
                <a:solidFill>
                  <a:schemeClr val="tx1"/>
                </a:solidFill>
                <a:latin typeface="+mn-lt"/>
                <a:ea typeface="Roboto Condensed" charset="0"/>
                <a:cs typeface="Aharoni" pitchFamily="2" charset="-79"/>
              </a:rPr>
            </a:br>
            <a:r>
              <a:rPr lang="en-US" sz="2000" dirty="0"/>
              <a:t/>
            </a:r>
            <a:br>
              <a:rPr lang="en-US" sz="2000" dirty="0"/>
            </a:br>
            <a:r>
              <a:rPr lang="en-US" sz="2000" dirty="0">
                <a:solidFill>
                  <a:schemeClr val="tx1"/>
                </a:solidFill>
                <a:latin typeface="Roboto Condensed" charset="0"/>
                <a:ea typeface="Roboto Condensed" charset="0"/>
                <a:cs typeface="Aharoni" pitchFamily="2" charset="-79"/>
              </a:rPr>
              <a:t/>
            </a:r>
            <a:br>
              <a:rPr lang="en-US" sz="2000" dirty="0">
                <a:solidFill>
                  <a:schemeClr val="tx1"/>
                </a:solidFill>
                <a:latin typeface="Roboto Condensed" charset="0"/>
                <a:ea typeface="Roboto Condensed" charset="0"/>
                <a:cs typeface="Aharoni" pitchFamily="2" charset="-79"/>
              </a:rPr>
            </a:br>
            <a:endParaRPr lang="en-IN" sz="2000" dirty="0"/>
          </a:p>
        </p:txBody>
      </p:sp>
    </p:spTree>
    <p:extLst>
      <p:ext uri="{BB962C8B-B14F-4D97-AF65-F5344CB8AC3E}">
        <p14:creationId xmlns:p14="http://schemas.microsoft.com/office/powerpoint/2010/main" val="144294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7467600"/>
          </a:xfrm>
        </p:spPr>
        <p:txBody>
          <a:bodyPr>
            <a:normAutofit fontScale="90000"/>
          </a:bodyPr>
          <a:lstStyle/>
          <a:p>
            <a:pPr>
              <a:lnSpc>
                <a:spcPct val="150000"/>
              </a:lnSpc>
            </a:pP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t>
            </a:r>
            <a:r>
              <a:rPr lang="en-US" sz="1300" b="1" dirty="0" smtClean="0">
                <a:solidFill>
                  <a:schemeClr val="tx1"/>
                </a:solidFill>
                <a:latin typeface="Roboto Condensed" charset="0"/>
                <a:ea typeface="Roboto Condensed" charset="0"/>
                <a:cs typeface="Aharoni" pitchFamily="2" charset="-79"/>
              </a:rPr>
              <a:t>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r>
            <a:br>
              <a:rPr lang="en-US" sz="1300" b="1" dirty="0">
                <a:solidFill>
                  <a:schemeClr val="tx1"/>
                </a:solidFill>
                <a:latin typeface="Roboto Condensed" charset="0"/>
                <a:ea typeface="Roboto Condensed" charset="0"/>
                <a:cs typeface="Aharoni" pitchFamily="2" charset="-79"/>
              </a:rPr>
            </a:br>
            <a:r>
              <a:rPr lang="en-US" sz="1300" b="1" dirty="0" smtClean="0">
                <a:solidFill>
                  <a:schemeClr val="tx1"/>
                </a:solidFill>
                <a:latin typeface="Roboto Condensed" charset="0"/>
                <a:ea typeface="Roboto Condensed" charset="0"/>
                <a:cs typeface="Aharoni" pitchFamily="2" charset="-79"/>
              </a:rPr>
              <a:t/>
            </a:r>
            <a:br>
              <a:rPr lang="en-US" sz="1300" b="1" dirty="0" smtClean="0">
                <a:solidFill>
                  <a:schemeClr val="tx1"/>
                </a:solidFill>
                <a:latin typeface="Roboto Condensed" charset="0"/>
                <a:ea typeface="Roboto Condensed" charset="0"/>
                <a:cs typeface="Aharoni" pitchFamily="2" charset="-79"/>
              </a:rPr>
            </a:br>
            <a:r>
              <a:rPr lang="en-US" sz="1300" b="1" dirty="0">
                <a:solidFill>
                  <a:schemeClr val="tx1"/>
                </a:solidFill>
                <a:latin typeface="Roboto Condensed" charset="0"/>
                <a:ea typeface="Roboto Condensed" charset="0"/>
                <a:cs typeface="Aharoni" pitchFamily="2" charset="-79"/>
              </a:rPr>
              <a:t>	</a:t>
            </a:r>
            <a:r>
              <a:rPr lang="en-US" sz="1300" b="1" dirty="0" smtClean="0">
                <a:solidFill>
                  <a:schemeClr val="tx1"/>
                </a:solidFill>
                <a:latin typeface="Roboto Condensed" charset="0"/>
                <a:ea typeface="Roboto Condensed" charset="0"/>
                <a:cs typeface="Aharoni" pitchFamily="2" charset="-79"/>
              </a:rPr>
              <a:t>		      </a:t>
            </a:r>
            <a:r>
              <a:rPr lang="en-US" sz="2000" b="1" dirty="0" smtClean="0">
                <a:solidFill>
                  <a:schemeClr val="tx1"/>
                </a:solidFill>
                <a:latin typeface="+mn-lt"/>
                <a:ea typeface="Roboto Condensed" charset="0"/>
                <a:cs typeface="Aharoni" pitchFamily="2" charset="-79"/>
              </a:rPr>
              <a:t>FEATURES </a:t>
            </a:r>
            <a:r>
              <a:rPr lang="en-US" sz="2000" b="1" dirty="0" smtClean="0">
                <a:solidFill>
                  <a:schemeClr val="tx1"/>
                </a:solidFill>
                <a:latin typeface="+mn-lt"/>
                <a:ea typeface="Roboto Condensed" charset="0"/>
                <a:cs typeface="Aharoni" pitchFamily="2" charset="-79"/>
              </a:rPr>
              <a:t>OF M3 </a:t>
            </a:r>
            <a:r>
              <a:rPr lang="en-US" sz="2000" b="1" dirty="0" smtClean="0">
                <a:solidFill>
                  <a:schemeClr val="tx1"/>
                </a:solidFill>
                <a:latin typeface="+mn-lt"/>
                <a:ea typeface="Roboto Condensed" charset="0"/>
                <a:cs typeface="Aharoni" pitchFamily="2" charset="-79"/>
              </a:rPr>
              <a:t>EVMs</a:t>
            </a:r>
            <a:br>
              <a:rPr lang="en-US" sz="2000" b="1" dirty="0" smtClean="0">
                <a:solidFill>
                  <a:schemeClr val="tx1"/>
                </a:solidFill>
                <a:latin typeface="+mn-lt"/>
                <a:ea typeface="Roboto Condensed" charset="0"/>
                <a:cs typeface="Aharoni" pitchFamily="2" charset="-79"/>
              </a:rPr>
            </a:br>
            <a:r>
              <a:rPr lang="en-US" sz="1300" dirty="0" smtClean="0">
                <a:solidFill>
                  <a:schemeClr val="tx1"/>
                </a:solidFill>
                <a:latin typeface="Californian FB" pitchFamily="18" charset="0"/>
                <a:ea typeface="Roboto Condensed" charset="0"/>
                <a:cs typeface="Aharoni" pitchFamily="2" charset="-79"/>
              </a:rPr>
              <a:t/>
            </a:r>
            <a:br>
              <a:rPr lang="en-US" sz="1300" dirty="0" smtClean="0">
                <a:solidFill>
                  <a:schemeClr val="tx1"/>
                </a:solidFill>
                <a:latin typeface="Californian FB" pitchFamily="18" charset="0"/>
                <a:ea typeface="Roboto Condensed" charset="0"/>
                <a:cs typeface="Aharoni" pitchFamily="2" charset="-79"/>
              </a:rPr>
            </a:br>
            <a:r>
              <a:rPr lang="en-US" sz="1300" b="1" dirty="0">
                <a:solidFill>
                  <a:srgbClr val="C00000"/>
                </a:solidFill>
                <a:latin typeface="Californian FB" pitchFamily="18" charset="0"/>
                <a:ea typeface="Roboto Condensed" charset="0"/>
                <a:cs typeface="Aharoni" pitchFamily="2" charset="-79"/>
              </a:rPr>
              <a:t>7</a:t>
            </a:r>
            <a:r>
              <a:rPr lang="en-US" sz="1300" b="1" dirty="0" smtClean="0">
                <a:solidFill>
                  <a:srgbClr val="C00000"/>
                </a:solidFill>
                <a:latin typeface="Californian FB" pitchFamily="18" charset="0"/>
                <a:ea typeface="Roboto Condensed" charset="0"/>
                <a:cs typeface="Aharoni" pitchFamily="2" charset="-79"/>
              </a:rPr>
              <a:t>. </a:t>
            </a:r>
            <a:r>
              <a:rPr lang="en-US" sz="1600" b="1" dirty="0" smtClean="0">
                <a:solidFill>
                  <a:srgbClr val="C00000"/>
                </a:solidFill>
                <a:latin typeface="Californian FB" pitchFamily="18" charset="0"/>
              </a:rPr>
              <a:t>One </a:t>
            </a:r>
            <a:r>
              <a:rPr lang="en-US" sz="1600" b="1" dirty="0">
                <a:solidFill>
                  <a:srgbClr val="C00000"/>
                </a:solidFill>
                <a:latin typeface="Californian FB" pitchFamily="18" charset="0"/>
              </a:rPr>
              <a:t>Time Programmable (OTP): </a:t>
            </a:r>
            <a:r>
              <a:rPr lang="en-US" sz="1600" dirty="0" smtClean="0">
                <a:solidFill>
                  <a:schemeClr val="tx1"/>
                </a:solidFill>
                <a:latin typeface="Californian FB" pitchFamily="18" charset="0"/>
              </a:rPr>
              <a:t/>
            </a:r>
            <a:br>
              <a:rPr lang="en-US" sz="1600" dirty="0" smtClean="0">
                <a:solidFill>
                  <a:schemeClr val="tx1"/>
                </a:solidFill>
                <a:latin typeface="Californian FB" pitchFamily="18" charset="0"/>
              </a:rPr>
            </a:br>
            <a:r>
              <a:rPr lang="en-US" sz="1600" dirty="0" smtClean="0">
                <a:solidFill>
                  <a:schemeClr val="tx1"/>
                </a:solidFill>
                <a:latin typeface="Californian FB" pitchFamily="18" charset="0"/>
              </a:rPr>
              <a:t>The </a:t>
            </a:r>
            <a:r>
              <a:rPr lang="en-US" sz="1600" dirty="0" err="1">
                <a:solidFill>
                  <a:schemeClr val="tx1"/>
                </a:solidFill>
                <a:latin typeface="Californian FB" pitchFamily="18" charset="0"/>
              </a:rPr>
              <a:t>programme</a:t>
            </a:r>
            <a:r>
              <a:rPr lang="en-US" sz="1600" dirty="0">
                <a:solidFill>
                  <a:schemeClr val="tx1"/>
                </a:solidFill>
                <a:latin typeface="Californian FB" pitchFamily="18" charset="0"/>
              </a:rPr>
              <a:t> (software) used in these machines is burnt into a </a:t>
            </a:r>
            <a:r>
              <a:rPr lang="en-US" sz="1600" dirty="0" smtClean="0">
                <a:solidFill>
                  <a:schemeClr val="tx1"/>
                </a:solidFill>
                <a:latin typeface="Californian FB" pitchFamily="18" charset="0"/>
              </a:rPr>
              <a:t> One </a:t>
            </a:r>
            <a:r>
              <a:rPr lang="en-US" sz="1600" dirty="0">
                <a:solidFill>
                  <a:schemeClr val="tx1"/>
                </a:solidFill>
                <a:latin typeface="Californian FB" pitchFamily="18" charset="0"/>
              </a:rPr>
              <a:t>Time Programmable (OTP) chip at the time of manufacturing so that it cannot be altered </a:t>
            </a:r>
            <a:r>
              <a:rPr lang="en-US" sz="1600" dirty="0" smtClean="0">
                <a:solidFill>
                  <a:schemeClr val="tx1"/>
                </a:solidFill>
                <a:latin typeface="Californian FB" pitchFamily="18" charset="0"/>
              </a:rPr>
              <a:t>or </a:t>
            </a:r>
            <a:r>
              <a:rPr lang="en-US" sz="1600" dirty="0">
                <a:solidFill>
                  <a:schemeClr val="tx1"/>
                </a:solidFill>
                <a:latin typeface="Californian FB" pitchFamily="18" charset="0"/>
              </a:rPr>
              <a:t>tampered with</a:t>
            </a:r>
            <a:r>
              <a:rPr lang="en-US" sz="1600" dirty="0" smtClean="0">
                <a:solidFill>
                  <a:schemeClr val="tx1"/>
                </a:solidFill>
                <a:latin typeface="Californian FB" pitchFamily="18" charset="0"/>
              </a:rPr>
              <a:t>.</a:t>
            </a:r>
            <a:r>
              <a:rPr lang="en-US" sz="1600" dirty="0">
                <a:solidFill>
                  <a:schemeClr val="tx1"/>
                </a:solidFill>
                <a:latin typeface="Californian FB" pitchFamily="18" charset="0"/>
              </a:rPr>
              <a:t/>
            </a:r>
            <a:br>
              <a:rPr lang="en-US" sz="1600" dirty="0">
                <a:solidFill>
                  <a:schemeClr val="tx1"/>
                </a:solidFill>
                <a:latin typeface="Californian FB" pitchFamily="18" charset="0"/>
              </a:rPr>
            </a:br>
            <a:r>
              <a:rPr lang="en-US" sz="1600" b="1" dirty="0">
                <a:solidFill>
                  <a:srgbClr val="C00000"/>
                </a:solidFill>
                <a:latin typeface="Californian FB" pitchFamily="18" charset="0"/>
              </a:rPr>
              <a:t>8</a:t>
            </a:r>
            <a:r>
              <a:rPr lang="en-US" sz="1600" b="1" dirty="0" smtClean="0">
                <a:solidFill>
                  <a:srgbClr val="C00000"/>
                </a:solidFill>
                <a:latin typeface="Californian FB" pitchFamily="18" charset="0"/>
              </a:rPr>
              <a:t>. Dynamic </a:t>
            </a:r>
            <a:r>
              <a:rPr lang="en-US" sz="1600" b="1" dirty="0">
                <a:solidFill>
                  <a:srgbClr val="C00000"/>
                </a:solidFill>
                <a:latin typeface="Californian FB" pitchFamily="18" charset="0"/>
              </a:rPr>
              <a:t>Coding of Key Presses: </a:t>
            </a:r>
            <a:r>
              <a:rPr lang="en-US" sz="1600" dirty="0" smtClean="0">
                <a:solidFill>
                  <a:schemeClr val="tx1"/>
                </a:solidFill>
                <a:latin typeface="Californian FB" pitchFamily="18" charset="0"/>
              </a:rPr>
              <a:t/>
            </a:r>
            <a:br>
              <a:rPr lang="en-US" sz="1600" dirty="0" smtClean="0">
                <a:solidFill>
                  <a:schemeClr val="tx1"/>
                </a:solidFill>
                <a:latin typeface="Californian FB" pitchFamily="18" charset="0"/>
              </a:rPr>
            </a:br>
            <a:r>
              <a:rPr lang="en-US" sz="1600" dirty="0" smtClean="0">
                <a:solidFill>
                  <a:schemeClr val="tx1"/>
                </a:solidFill>
                <a:latin typeface="Californian FB" pitchFamily="18" charset="0"/>
              </a:rPr>
              <a:t>Every </a:t>
            </a:r>
            <a:r>
              <a:rPr lang="en-US" sz="1600" dirty="0">
                <a:solidFill>
                  <a:schemeClr val="tx1"/>
                </a:solidFill>
                <a:latin typeface="Californian FB" pitchFamily="18" charset="0"/>
              </a:rPr>
              <a:t>key press is coded dynamically making it impossible for </a:t>
            </a:r>
            <a:r>
              <a:rPr lang="en-US" sz="1600" dirty="0" smtClean="0">
                <a:solidFill>
                  <a:schemeClr val="tx1"/>
                </a:solidFill>
                <a:latin typeface="Californian FB" pitchFamily="18" charset="0"/>
              </a:rPr>
              <a:t>   anyone </a:t>
            </a:r>
            <a:r>
              <a:rPr lang="en-US" sz="1600" dirty="0">
                <a:solidFill>
                  <a:schemeClr val="tx1"/>
                </a:solidFill>
                <a:latin typeface="Californian FB" pitchFamily="18" charset="0"/>
              </a:rPr>
              <a:t>to decode the signals between Control Unit or Balloting Unit or VVPAT</a:t>
            </a:r>
            <a:r>
              <a:rPr lang="en-US" sz="1600" dirty="0" smtClean="0">
                <a:solidFill>
                  <a:schemeClr val="tx1"/>
                </a:solidFill>
                <a:latin typeface="Californian FB" pitchFamily="18" charset="0"/>
              </a:rPr>
              <a:t>.</a:t>
            </a:r>
            <a:r>
              <a:rPr lang="en-US" sz="1600" b="1" dirty="0">
                <a:solidFill>
                  <a:schemeClr val="tx1"/>
                </a:solidFill>
                <a:latin typeface="Californian FB" pitchFamily="18" charset="0"/>
              </a:rPr>
              <a:t/>
            </a:r>
            <a:br>
              <a:rPr lang="en-US" sz="1600" b="1" dirty="0">
                <a:solidFill>
                  <a:schemeClr val="tx1"/>
                </a:solidFill>
                <a:latin typeface="Californian FB" pitchFamily="18" charset="0"/>
              </a:rPr>
            </a:br>
            <a:r>
              <a:rPr lang="en-US" sz="1600" b="1" dirty="0">
                <a:solidFill>
                  <a:srgbClr val="C00000"/>
                </a:solidFill>
                <a:latin typeface="Californian FB" pitchFamily="18" charset="0"/>
              </a:rPr>
              <a:t>9</a:t>
            </a:r>
            <a:r>
              <a:rPr lang="en-US" sz="1600" b="1" dirty="0" smtClean="0">
                <a:solidFill>
                  <a:srgbClr val="C00000"/>
                </a:solidFill>
                <a:latin typeface="Californian FB" pitchFamily="18" charset="0"/>
              </a:rPr>
              <a:t>. Real </a:t>
            </a:r>
            <a:r>
              <a:rPr lang="en-US" sz="1600" b="1" dirty="0">
                <a:solidFill>
                  <a:srgbClr val="C00000"/>
                </a:solidFill>
                <a:latin typeface="Californian FB" pitchFamily="18" charset="0"/>
              </a:rPr>
              <a:t>Time Clock for date and time </a:t>
            </a:r>
            <a:r>
              <a:rPr lang="en-US" sz="1600" b="1" dirty="0" smtClean="0">
                <a:solidFill>
                  <a:srgbClr val="C00000"/>
                </a:solidFill>
                <a:latin typeface="Californian FB" pitchFamily="18" charset="0"/>
              </a:rPr>
              <a:t>stamping :</a:t>
            </a:r>
            <a:br>
              <a:rPr lang="en-US" sz="1600" b="1" dirty="0" smtClean="0">
                <a:solidFill>
                  <a:srgbClr val="C00000"/>
                </a:solidFill>
                <a:latin typeface="Californian FB" pitchFamily="18" charset="0"/>
              </a:rPr>
            </a:br>
            <a:r>
              <a:rPr lang="en-US" sz="1600" dirty="0" smtClean="0">
                <a:solidFill>
                  <a:srgbClr val="C00000"/>
                </a:solidFill>
                <a:latin typeface="Californian FB" pitchFamily="18" charset="0"/>
              </a:rPr>
              <a:t> </a:t>
            </a:r>
            <a:r>
              <a:rPr lang="en-US" sz="1600" dirty="0" smtClean="0">
                <a:solidFill>
                  <a:schemeClr val="tx1"/>
                </a:solidFill>
                <a:latin typeface="Californian FB" pitchFamily="18" charset="0"/>
              </a:rPr>
              <a:t>Every </a:t>
            </a:r>
            <a:r>
              <a:rPr lang="en-US" sz="1600" dirty="0" smtClean="0">
                <a:solidFill>
                  <a:schemeClr val="tx1"/>
                </a:solidFill>
                <a:latin typeface="Californian FB" pitchFamily="18" charset="0"/>
              </a:rPr>
              <a:t>authorized </a:t>
            </a:r>
            <a:r>
              <a:rPr lang="en-US" sz="1600" dirty="0">
                <a:solidFill>
                  <a:schemeClr val="tx1"/>
                </a:solidFill>
                <a:latin typeface="Californian FB" pitchFamily="18" charset="0"/>
              </a:rPr>
              <a:t>or </a:t>
            </a:r>
            <a:r>
              <a:rPr lang="en-US" sz="1600" dirty="0" smtClean="0">
                <a:solidFill>
                  <a:schemeClr val="tx1"/>
                </a:solidFill>
                <a:latin typeface="Californian FB" pitchFamily="18" charset="0"/>
              </a:rPr>
              <a:t>unauthorized </a:t>
            </a:r>
            <a:r>
              <a:rPr lang="en-US" sz="1600" dirty="0">
                <a:solidFill>
                  <a:schemeClr val="tx1"/>
                </a:solidFill>
                <a:latin typeface="Californian FB" pitchFamily="18" charset="0"/>
              </a:rPr>
              <a:t>key press </a:t>
            </a:r>
            <a:r>
              <a:rPr lang="en-US" sz="1600" dirty="0" smtClean="0">
                <a:solidFill>
                  <a:schemeClr val="tx1"/>
                </a:solidFill>
                <a:latin typeface="Californian FB" pitchFamily="18" charset="0"/>
              </a:rPr>
              <a:t>is </a:t>
            </a:r>
            <a:r>
              <a:rPr lang="en-US" sz="1600" dirty="0">
                <a:solidFill>
                  <a:schemeClr val="tx1"/>
                </a:solidFill>
                <a:latin typeface="Californian FB" pitchFamily="18" charset="0"/>
              </a:rPr>
              <a:t>recorded with date and time stamp on real time basis</a:t>
            </a:r>
            <a:r>
              <a:rPr lang="en-US" sz="1600" dirty="0" smtClean="0">
                <a:solidFill>
                  <a:schemeClr val="tx1"/>
                </a:solidFill>
                <a:latin typeface="Californian FB" pitchFamily="18" charset="0"/>
              </a:rPr>
              <a:t>.</a:t>
            </a:r>
            <a:r>
              <a:rPr lang="en-US" sz="1600" dirty="0" smtClean="0">
                <a:solidFill>
                  <a:schemeClr val="tx1"/>
                </a:solidFill>
                <a:latin typeface="Californian FB" pitchFamily="18" charset="0"/>
              </a:rPr>
              <a:t/>
            </a:r>
            <a:br>
              <a:rPr lang="en-US" sz="1600" dirty="0" smtClean="0">
                <a:solidFill>
                  <a:schemeClr val="tx1"/>
                </a:solidFill>
                <a:latin typeface="Californian FB" pitchFamily="18" charset="0"/>
              </a:rPr>
            </a:br>
            <a:r>
              <a:rPr lang="en-US" sz="1600" b="1" dirty="0" smtClean="0">
                <a:solidFill>
                  <a:srgbClr val="C00000"/>
                </a:solidFill>
                <a:latin typeface="Californian FB" pitchFamily="18" charset="0"/>
              </a:rPr>
              <a:t>10</a:t>
            </a:r>
            <a:r>
              <a:rPr lang="en-US" sz="1600" b="1" dirty="0" smtClean="0">
                <a:solidFill>
                  <a:srgbClr val="C00000"/>
                </a:solidFill>
                <a:latin typeface="Californian FB" pitchFamily="18" charset="0"/>
              </a:rPr>
              <a:t>. Secured </a:t>
            </a:r>
            <a:r>
              <a:rPr lang="en-US" sz="1600" b="1" dirty="0">
                <a:solidFill>
                  <a:srgbClr val="C00000"/>
                </a:solidFill>
                <a:latin typeface="Californian FB" pitchFamily="18" charset="0"/>
              </a:rPr>
              <a:t>Development &amp; </a:t>
            </a:r>
            <a:r>
              <a:rPr lang="en-US" sz="1600" b="1" dirty="0" smtClean="0">
                <a:solidFill>
                  <a:srgbClr val="C00000"/>
                </a:solidFill>
                <a:latin typeface="Californian FB" pitchFamily="18" charset="0"/>
              </a:rPr>
              <a:t>Manufacture : </a:t>
            </a:r>
            <a:r>
              <a:rPr lang="en-US" sz="1600" dirty="0">
                <a:solidFill>
                  <a:schemeClr val="tx1"/>
                </a:solidFill>
                <a:latin typeface="Californian FB" pitchFamily="18" charset="0"/>
              </a:rPr>
              <a:t/>
            </a:r>
            <a:br>
              <a:rPr lang="en-US" sz="1600" dirty="0">
                <a:solidFill>
                  <a:schemeClr val="tx1"/>
                </a:solidFill>
                <a:latin typeface="Californian FB" pitchFamily="18" charset="0"/>
              </a:rPr>
            </a:br>
            <a:r>
              <a:rPr lang="en-US" sz="1600" dirty="0" smtClean="0">
                <a:solidFill>
                  <a:schemeClr val="tx1"/>
                </a:solidFill>
                <a:latin typeface="Californian FB" pitchFamily="18" charset="0"/>
              </a:rPr>
              <a:t>- </a:t>
            </a:r>
            <a:r>
              <a:rPr lang="en-IN" sz="1600" dirty="0" smtClean="0">
                <a:solidFill>
                  <a:schemeClr val="tx1"/>
                </a:solidFill>
                <a:latin typeface="Californian FB" pitchFamily="18" charset="0"/>
                <a:sym typeface="Roboto Condensed Light"/>
              </a:rPr>
              <a:t>B</a:t>
            </a:r>
            <a:r>
              <a:rPr lang="en-IN" sz="1600" dirty="0" smtClean="0">
                <a:solidFill>
                  <a:schemeClr val="tx1"/>
                </a:solidFill>
                <a:latin typeface="Californian FB" pitchFamily="18" charset="0"/>
                <a:ea typeface="Roboto Condensed Light"/>
                <a:cs typeface="Roboto Condensed Light"/>
                <a:sym typeface="Roboto Condensed Light"/>
              </a:rPr>
              <a:t>y </a:t>
            </a:r>
            <a:r>
              <a:rPr lang="en-IN" sz="1600" dirty="0">
                <a:solidFill>
                  <a:schemeClr val="tx1"/>
                </a:solidFill>
                <a:latin typeface="Californian FB" pitchFamily="18" charset="0"/>
                <a:ea typeface="Roboto Condensed Light"/>
                <a:cs typeface="Roboto Condensed Light"/>
                <a:sym typeface="Roboto Condensed Light"/>
              </a:rPr>
              <a:t>Premium PSUs- BEL &amp; ECIL: Both </a:t>
            </a:r>
            <a:r>
              <a:rPr lang="en-US" sz="1600" dirty="0">
                <a:solidFill>
                  <a:schemeClr val="tx1"/>
                </a:solidFill>
                <a:latin typeface="Californian FB" pitchFamily="18" charset="0"/>
                <a:ea typeface="Roboto Condensed Light"/>
                <a:cs typeface="Roboto Condensed Light"/>
              </a:rPr>
              <a:t>deal with manufacturing of sensitive equipment critical </a:t>
            </a:r>
            <a:r>
              <a:rPr lang="en-US" sz="1600" dirty="0" smtClean="0">
                <a:solidFill>
                  <a:schemeClr val="tx1"/>
                </a:solidFill>
                <a:latin typeface="Californian FB" pitchFamily="18" charset="0"/>
                <a:ea typeface="Roboto Condensed Light"/>
                <a:cs typeface="Roboto Condensed Light"/>
              </a:rPr>
              <a:t>to </a:t>
            </a:r>
            <a:r>
              <a:rPr lang="en-US" sz="1600" dirty="0">
                <a:solidFill>
                  <a:schemeClr val="tx1"/>
                </a:solidFill>
                <a:latin typeface="Californian FB" pitchFamily="18" charset="0"/>
                <a:ea typeface="Roboto Condensed Light"/>
                <a:cs typeface="Roboto Condensed Light"/>
              </a:rPr>
              <a:t>the safety and security of the </a:t>
            </a:r>
            <a:r>
              <a:rPr lang="en-US" sz="1600" dirty="0" smtClean="0">
                <a:solidFill>
                  <a:schemeClr val="tx1"/>
                </a:solidFill>
                <a:latin typeface="Californian FB" pitchFamily="18" charset="0"/>
                <a:ea typeface="Roboto Condensed Light"/>
                <a:cs typeface="Roboto Condensed Light"/>
              </a:rPr>
              <a:t>Nation.</a:t>
            </a:r>
            <a:br>
              <a:rPr lang="en-US" sz="1600" dirty="0" smtClean="0">
                <a:solidFill>
                  <a:schemeClr val="tx1"/>
                </a:solidFill>
                <a:latin typeface="Californian FB" pitchFamily="18" charset="0"/>
                <a:ea typeface="Roboto Condensed Light"/>
                <a:cs typeface="Roboto Condensed Light"/>
              </a:rPr>
            </a:br>
            <a:r>
              <a:rPr lang="en-US" sz="1600" dirty="0" smtClean="0">
                <a:solidFill>
                  <a:schemeClr val="tx1"/>
                </a:solidFill>
                <a:latin typeface="Californian FB" pitchFamily="18" charset="0"/>
                <a:ea typeface="Roboto Condensed Light"/>
                <a:cs typeface="Roboto Condensed Light"/>
              </a:rPr>
              <a:t>- </a:t>
            </a:r>
            <a:r>
              <a:rPr lang="en-US" sz="1600" dirty="0" smtClean="0">
                <a:solidFill>
                  <a:schemeClr val="tx1"/>
                </a:solidFill>
                <a:latin typeface="Californian FB" pitchFamily="18" charset="0"/>
                <a:ea typeface="Roboto Condensed Light"/>
                <a:cs typeface="Roboto Condensed Light"/>
              </a:rPr>
              <a:t> </a:t>
            </a:r>
            <a:r>
              <a:rPr lang="en-IN" sz="1600" dirty="0" smtClean="0">
                <a:solidFill>
                  <a:schemeClr val="tx1"/>
                </a:solidFill>
                <a:latin typeface="Californian FB" pitchFamily="18" charset="0"/>
                <a:ea typeface="Roboto Condensed Light"/>
                <a:cs typeface="Roboto Condensed Light"/>
                <a:sym typeface="Roboto Condensed Light"/>
              </a:rPr>
              <a:t>SOFTWARE </a:t>
            </a:r>
            <a:r>
              <a:rPr lang="en-IN" sz="1600" dirty="0">
                <a:solidFill>
                  <a:schemeClr val="tx1"/>
                </a:solidFill>
                <a:latin typeface="Californian FB" pitchFamily="18" charset="0"/>
                <a:ea typeface="Roboto Condensed Light"/>
                <a:cs typeface="Roboto Condensed Light"/>
                <a:sym typeface="Roboto Condensed Light"/>
              </a:rPr>
              <a:t>Developed </a:t>
            </a:r>
            <a:r>
              <a:rPr lang="en-IN" sz="1600" dirty="0" smtClean="0">
                <a:solidFill>
                  <a:schemeClr val="tx1"/>
                </a:solidFill>
                <a:latin typeface="Californian FB" pitchFamily="18" charset="0"/>
                <a:ea typeface="Roboto Condensed Light"/>
                <a:cs typeface="Roboto Condensed Light"/>
                <a:sym typeface="Roboto Condensed Light"/>
              </a:rPr>
              <a:t>in-house, vetted </a:t>
            </a:r>
            <a:r>
              <a:rPr lang="en-IN" sz="1600" dirty="0">
                <a:solidFill>
                  <a:schemeClr val="tx1"/>
                </a:solidFill>
                <a:latin typeface="Californian FB" pitchFamily="18" charset="0"/>
                <a:ea typeface="Roboto Condensed Light"/>
                <a:cs typeface="Roboto Condensed Light"/>
                <a:sym typeface="Roboto Condensed Light"/>
              </a:rPr>
              <a:t>by TEC. Never </a:t>
            </a:r>
            <a:r>
              <a:rPr lang="en-IN" sz="1600" dirty="0" smtClean="0">
                <a:solidFill>
                  <a:schemeClr val="tx1"/>
                </a:solidFill>
                <a:latin typeface="Californian FB" pitchFamily="18" charset="0"/>
                <a:ea typeface="Roboto Condensed Light"/>
                <a:cs typeface="Roboto Condensed Light"/>
                <a:sym typeface="Roboto Condensed Light"/>
              </a:rPr>
              <a:t>sub-contracted</a:t>
            </a:r>
            <a:r>
              <a:rPr lang="en-IN" sz="1600" dirty="0" smtClean="0">
                <a:solidFill>
                  <a:schemeClr val="tx1"/>
                </a:solidFill>
                <a:latin typeface="Californian FB" pitchFamily="18" charset="0"/>
                <a:ea typeface="Roboto Condensed Light"/>
                <a:cs typeface="Roboto Condensed Light"/>
                <a:sym typeface="Roboto Condensed Light"/>
              </a:rPr>
              <a:t>.</a:t>
            </a:r>
            <a:r>
              <a:rPr lang="en-IN" sz="1600" dirty="0">
                <a:solidFill>
                  <a:schemeClr val="tx1"/>
                </a:solidFill>
                <a:latin typeface="Californian FB" pitchFamily="18" charset="0"/>
                <a:ea typeface="Roboto Condensed Light"/>
                <a:cs typeface="Roboto Condensed Light"/>
                <a:sym typeface="Roboto Condensed Light"/>
              </a:rPr>
              <a:t/>
            </a:r>
            <a:br>
              <a:rPr lang="en-IN" sz="1600" dirty="0">
                <a:solidFill>
                  <a:schemeClr val="tx1"/>
                </a:solidFill>
                <a:latin typeface="Californian FB" pitchFamily="18" charset="0"/>
                <a:ea typeface="Roboto Condensed Light"/>
                <a:cs typeface="Roboto Condensed Light"/>
                <a:sym typeface="Roboto Condensed Light"/>
              </a:rPr>
            </a:br>
            <a:r>
              <a:rPr lang="en-IN" sz="1600" dirty="0" smtClean="0">
                <a:solidFill>
                  <a:schemeClr val="tx1"/>
                </a:solidFill>
                <a:latin typeface="Californian FB" pitchFamily="18" charset="0"/>
                <a:ea typeface="Roboto Condensed Light"/>
                <a:cs typeface="Roboto Condensed Light"/>
                <a:sym typeface="Roboto Condensed Light"/>
              </a:rPr>
              <a:t>- Secure </a:t>
            </a:r>
            <a:r>
              <a:rPr lang="en-IN" sz="1600" dirty="0">
                <a:solidFill>
                  <a:schemeClr val="tx1"/>
                </a:solidFill>
                <a:latin typeface="Californian FB" pitchFamily="18" charset="0"/>
                <a:ea typeface="Roboto Condensed Light"/>
                <a:cs typeface="Roboto Condensed Light"/>
                <a:sym typeface="Roboto Condensed Light"/>
              </a:rPr>
              <a:t>Manufacturing: 4-level Physical/Process access Control, Regular frisking, Outside </a:t>
            </a:r>
            <a:r>
              <a:rPr lang="en-IN" sz="1600" dirty="0" smtClean="0">
                <a:solidFill>
                  <a:schemeClr val="tx1"/>
                </a:solidFill>
                <a:latin typeface="Californian FB" pitchFamily="18" charset="0"/>
                <a:ea typeface="Roboto Condensed Light"/>
                <a:cs typeface="Roboto Condensed Light"/>
                <a:sym typeface="Roboto Condensed Light"/>
              </a:rPr>
              <a:t>e-gadgets </a:t>
            </a:r>
            <a:r>
              <a:rPr lang="en-IN" sz="1600" dirty="0">
                <a:solidFill>
                  <a:schemeClr val="tx1"/>
                </a:solidFill>
                <a:latin typeface="Californian FB" pitchFamily="18" charset="0"/>
                <a:ea typeface="Roboto Condensed Light"/>
                <a:cs typeface="Roboto Condensed Light"/>
                <a:sym typeface="Roboto Condensed Light"/>
              </a:rPr>
              <a:t>prohibited, CCTV Coverage,</a:t>
            </a:r>
            <a:r>
              <a:rPr lang="en-US" sz="1600" dirty="0">
                <a:solidFill>
                  <a:schemeClr val="tx1"/>
                </a:solidFill>
                <a:latin typeface="Californian FB" pitchFamily="18" charset="0"/>
                <a:ea typeface="Roboto Condensed" charset="0"/>
                <a:cs typeface="Aharoni" pitchFamily="2" charset="-79"/>
              </a:rPr>
              <a:t> Access Data and Process Data logging, Alarm and Alert </a:t>
            </a:r>
            <a:r>
              <a:rPr lang="en-US" sz="1600" dirty="0" smtClean="0">
                <a:solidFill>
                  <a:schemeClr val="tx1"/>
                </a:solidFill>
                <a:latin typeface="Californian FB" pitchFamily="18" charset="0"/>
                <a:ea typeface="Roboto Condensed" charset="0"/>
                <a:cs typeface="Aharoni" pitchFamily="2" charset="-79"/>
              </a:rPr>
              <a:t>generation.</a:t>
            </a:r>
            <a:r>
              <a:rPr lang="en-US" sz="1600" dirty="0">
                <a:solidFill>
                  <a:schemeClr val="tx1"/>
                </a:solidFill>
                <a:latin typeface="Californian FB" pitchFamily="18" charset="0"/>
                <a:ea typeface="Roboto Condensed" charset="0"/>
                <a:cs typeface="Aharoni" pitchFamily="2" charset="-79"/>
              </a:rPr>
              <a:t/>
            </a:r>
            <a:br>
              <a:rPr lang="en-US" sz="1600" dirty="0">
                <a:solidFill>
                  <a:schemeClr val="tx1"/>
                </a:solidFill>
                <a:latin typeface="Californian FB" pitchFamily="18" charset="0"/>
                <a:ea typeface="Roboto Condensed" charset="0"/>
                <a:cs typeface="Aharoni" pitchFamily="2" charset="-79"/>
              </a:rPr>
            </a:br>
            <a:r>
              <a:rPr lang="en-US" sz="1600" dirty="0" smtClean="0">
                <a:solidFill>
                  <a:schemeClr val="tx1"/>
                </a:solidFill>
                <a:latin typeface="Californian FB" pitchFamily="18" charset="0"/>
                <a:ea typeface="Roboto Condensed" charset="0"/>
                <a:cs typeface="Aharoni" pitchFamily="2" charset="-79"/>
              </a:rPr>
              <a:t>- Third </a:t>
            </a:r>
            <a:r>
              <a:rPr lang="en-US" sz="1600" dirty="0">
                <a:solidFill>
                  <a:schemeClr val="tx1"/>
                </a:solidFill>
                <a:latin typeface="Californian FB" pitchFamily="18" charset="0"/>
                <a:ea typeface="Roboto Condensed" charset="0"/>
                <a:cs typeface="Aharoni" pitchFamily="2" charset="-79"/>
              </a:rPr>
              <a:t>Party Testing by Directorate of </a:t>
            </a:r>
            <a:r>
              <a:rPr lang="en-IN" sz="1600" dirty="0" smtClean="0">
                <a:solidFill>
                  <a:schemeClr val="tx1"/>
                </a:solidFill>
                <a:latin typeface="Californian FB" pitchFamily="18" charset="0"/>
                <a:ea typeface="Roboto Condensed" charset="0"/>
                <a:cs typeface="Aharoni" pitchFamily="2" charset="-79"/>
              </a:rPr>
              <a:t>Standardization </a:t>
            </a:r>
            <a:r>
              <a:rPr lang="en-IN" sz="1600" dirty="0">
                <a:solidFill>
                  <a:schemeClr val="tx1"/>
                </a:solidFill>
                <a:latin typeface="Californian FB" pitchFamily="18" charset="0"/>
                <a:ea typeface="Roboto Condensed" charset="0"/>
                <a:cs typeface="Aharoni" pitchFamily="2" charset="-79"/>
              </a:rPr>
              <a:t>Testing and Quality Certification </a:t>
            </a:r>
            <a:r>
              <a:rPr lang="en-IN" sz="1600" dirty="0" smtClean="0">
                <a:solidFill>
                  <a:schemeClr val="tx1"/>
                </a:solidFill>
                <a:latin typeface="Californian FB" pitchFamily="18" charset="0"/>
                <a:ea typeface="Roboto Condensed" charset="0"/>
                <a:cs typeface="Aharoni" pitchFamily="2" charset="-79"/>
              </a:rPr>
              <a:t>(</a:t>
            </a:r>
            <a:r>
              <a:rPr lang="en-IN" sz="1600" dirty="0">
                <a:solidFill>
                  <a:schemeClr val="tx1"/>
                </a:solidFill>
                <a:latin typeface="Californian FB" pitchFamily="18" charset="0"/>
                <a:ea typeface="Roboto Condensed" charset="0"/>
                <a:cs typeface="Aharoni" pitchFamily="2" charset="-79"/>
              </a:rPr>
              <a:t>STQC</a:t>
            </a:r>
            <a:r>
              <a:rPr lang="en-IN" sz="1600" dirty="0" smtClean="0">
                <a:solidFill>
                  <a:schemeClr val="tx1"/>
                </a:solidFill>
                <a:latin typeface="Californian FB" pitchFamily="18" charset="0"/>
                <a:ea typeface="Roboto Condensed" charset="0"/>
                <a:cs typeface="Aharoni" pitchFamily="2" charset="-79"/>
              </a:rPr>
              <a:t>)</a:t>
            </a:r>
            <a:r>
              <a:rPr lang="en-US" sz="1600" dirty="0">
                <a:solidFill>
                  <a:schemeClr val="tx1"/>
                </a:solidFill>
                <a:latin typeface="Californian FB" pitchFamily="18" charset="0"/>
              </a:rPr>
              <a:t/>
            </a:r>
            <a:br>
              <a:rPr lang="en-US" sz="1600" dirty="0">
                <a:solidFill>
                  <a:schemeClr val="tx1"/>
                </a:solidFill>
                <a:latin typeface="Californian FB" pitchFamily="18" charset="0"/>
              </a:rPr>
            </a:br>
            <a:r>
              <a:rPr lang="en-US" sz="1300" dirty="0" smtClean="0">
                <a:solidFill>
                  <a:schemeClr val="tx1"/>
                </a:solidFill>
                <a:latin typeface="+mn-lt"/>
                <a:ea typeface="Roboto Condensed" charset="0"/>
                <a:cs typeface="Aharoni" pitchFamily="2" charset="-79"/>
              </a:rPr>
              <a:t/>
            </a:r>
            <a:br>
              <a:rPr lang="en-US" sz="1300" dirty="0" smtClean="0">
                <a:solidFill>
                  <a:schemeClr val="tx1"/>
                </a:solidFill>
                <a:latin typeface="+mn-lt"/>
                <a:ea typeface="Roboto Condensed" charset="0"/>
                <a:cs typeface="Aharoni" pitchFamily="2" charset="-79"/>
              </a:rPr>
            </a:br>
            <a:r>
              <a:rPr lang="en-US" sz="2000" dirty="0"/>
              <a:t/>
            </a:r>
            <a:br>
              <a:rPr lang="en-US" sz="2000" dirty="0"/>
            </a:br>
            <a:r>
              <a:rPr lang="en-US" sz="2000" dirty="0">
                <a:solidFill>
                  <a:schemeClr val="tx1"/>
                </a:solidFill>
                <a:latin typeface="Roboto Condensed" charset="0"/>
                <a:ea typeface="Roboto Condensed" charset="0"/>
                <a:cs typeface="Aharoni" pitchFamily="2" charset="-79"/>
              </a:rPr>
              <a:t/>
            </a:r>
            <a:br>
              <a:rPr lang="en-US" sz="2000" dirty="0">
                <a:solidFill>
                  <a:schemeClr val="tx1"/>
                </a:solidFill>
                <a:latin typeface="Roboto Condensed" charset="0"/>
                <a:ea typeface="Roboto Condensed" charset="0"/>
                <a:cs typeface="Aharoni" pitchFamily="2" charset="-79"/>
              </a:rPr>
            </a:br>
            <a:endParaRPr lang="en-IN" sz="2000" dirty="0"/>
          </a:p>
        </p:txBody>
      </p:sp>
    </p:spTree>
    <p:extLst>
      <p:ext uri="{BB962C8B-B14F-4D97-AF65-F5344CB8AC3E}">
        <p14:creationId xmlns:p14="http://schemas.microsoft.com/office/powerpoint/2010/main" val="1984942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4289</TotalTime>
  <Words>7559</Words>
  <Application>Microsoft Office PowerPoint</Application>
  <PresentationFormat>On-screen Show (4:3)</PresentationFormat>
  <Paragraphs>755</Paragraphs>
  <Slides>68</Slides>
  <Notes>12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Flow</vt:lpstr>
      <vt:lpstr>Administrative Procedure</vt:lpstr>
      <vt:lpstr>PowerPoint Presentation</vt:lpstr>
      <vt:lpstr>PowerPoint Presentation</vt:lpstr>
      <vt:lpstr>What is the first thing to arrive in and the last thing to leave the district in an  Election process ?  </vt:lpstr>
      <vt:lpstr>EVM &amp; VVPAT Learning Objectives</vt:lpstr>
      <vt:lpstr>Background &amp; Features of EVMs</vt:lpstr>
      <vt:lpstr>SECURED DESIGN &amp; FEATURES of EVMs</vt:lpstr>
      <vt:lpstr>                                                                                                                                                                                                      FEATURES  OF M3 EVMs  1. Stand Alone Machine:  EVM is a machine not connected with external world through wire or Wi-Fi or blue tooth or any network.  2. Unauthorized  Access Detection Module (UADM):   UADM embedded in the machine disables EVM permanently, if any attempt made to access microcontroller or           memory. 3. Most Advanced Encryption Techniques:      Encrypted communication between Control Unit, Ballot Unit and VVPAT cannot be deciphered by tapping    cables. 4. Automated self diagnostics :       It checks EVM’s standard features each time it is Switched ON. 5. Strong Mutual Authentication Capability:     The strong mutual authentication capability ensures  that any unauthorized device  cannot interact with EVMs. 6. No Radio Frequency Transmission or Reception Capability:     Any tampering of ECI-EVM by coded signals by wireless, Bluetooth or Wi-Fi is ruled out, as EVM does not have       any radio frequency (RF) communication capability, hence, cannot communicate through any wireless protocol.    </vt:lpstr>
      <vt:lpstr>                 FEATURES OF M3 EVMs  7. One Time Programmable (OTP):  The programme (software) used in these machines is burnt into a  One Time Programmable (OTP) chip at the time of manufacturing so that it cannot be altered or tampered with. 8. Dynamic Coding of Key Presses:  Every key press is coded dynamically making it impossible for    anyone to decode the signals between Control Unit or Balloting Unit or VVPAT. 9. Real Time Clock for date and time stamping :  Every authorized or unauthorized key press is recorded with date and time stamp on real time basis. 10. Secured Development &amp; Manufacture :  - By Premium PSUs- BEL &amp; ECIL: Both deal with manufacturing of sensitive equipment critical to the safety and security of the Nation. -  SOFTWARE Developed in-house, vetted by TEC. Never sub-contracted. - Secure Manufacturing: 4-level Physical/Process access Control, Regular frisking, Outside e-gadgets prohibited, CCTV Coverage, Access Data and Process Data logging, Alarm and Alert generation. - Third Party Testing by Directorate of Standardization Testing and Quality Certification (STQC)    </vt:lpstr>
      <vt:lpstr>VARIOUS FORMS OF ELECTRONIC VOTING IN OTHER COUNTRIES</vt:lpstr>
      <vt:lpstr>PowerPoint Presentation</vt:lpstr>
      <vt:lpstr>  EVM CHALLENGES</vt:lpstr>
      <vt:lpstr>PAST JUDGEMENTS</vt:lpstr>
      <vt:lpstr>PAST JUDGEMENTS</vt:lpstr>
      <vt:lpstr>Hon’ble Supreme Court: Dismissed Ballot Paper Request </vt:lpstr>
      <vt:lpstr>      Why Going Back to Ballot not a Solution</vt:lpstr>
      <vt:lpstr>Storage &amp; Safety of EVMs &amp; VVPATs</vt:lpstr>
      <vt:lpstr>Storage &amp; Safety of EVMs &amp; VVPATs (Standard Protocol for Opening of Warehouse  / Strong Room)</vt:lpstr>
      <vt:lpstr>First Level Checking</vt:lpstr>
      <vt:lpstr>First Level Checking</vt:lpstr>
      <vt:lpstr>  First Level Checking</vt:lpstr>
      <vt:lpstr>F.L.C. PROCESS</vt:lpstr>
      <vt:lpstr>First Level Checking</vt:lpstr>
      <vt:lpstr>First Level Checking</vt:lpstr>
      <vt:lpstr>CASE STUDY:</vt:lpstr>
      <vt:lpstr>Question ?</vt:lpstr>
      <vt:lpstr>Training and Awareness </vt:lpstr>
      <vt:lpstr>Training and Awareness </vt:lpstr>
      <vt:lpstr>1st Randomization of EVMs &amp; VVPATs</vt:lpstr>
      <vt:lpstr>RANDOMIZATION</vt:lpstr>
      <vt:lpstr>RANDOMIZATION- “Foundation of EVM Security”</vt:lpstr>
      <vt:lpstr>Storage &amp; Safety Of EVMs/VVPATs Election Period (After  1st Randomization till Dispersal)</vt:lpstr>
      <vt:lpstr>2nd RANDOMIZATION</vt:lpstr>
      <vt:lpstr>Commissioning of EVMs &amp;   VVPATs </vt:lpstr>
      <vt:lpstr>Commissioning of EVMs and VVPATs </vt:lpstr>
      <vt:lpstr>Commissioning of EVMs and VVPATs </vt:lpstr>
      <vt:lpstr>   Question ?</vt:lpstr>
      <vt:lpstr>Dispersal of EVMs and VVPATs</vt:lpstr>
      <vt:lpstr>Dispersal of EVMs and VVPATs</vt:lpstr>
      <vt:lpstr>Voting Compartment &amp; Pacing of EVMs</vt:lpstr>
      <vt:lpstr>Poll Day Protocols</vt:lpstr>
      <vt:lpstr>Poll Day Protocols : Mock Poll……..</vt:lpstr>
      <vt:lpstr>  Poll Day Protocols : Mock Poll……</vt:lpstr>
      <vt:lpstr>Procedure to Seal with Modified Green Paper Seal</vt:lpstr>
      <vt:lpstr>Case Study</vt:lpstr>
      <vt:lpstr>Poll Day Protocols</vt:lpstr>
      <vt:lpstr>Poll Day Protocols</vt:lpstr>
      <vt:lpstr>Poll Day Protocols</vt:lpstr>
      <vt:lpstr>Poll Day Protocols</vt:lpstr>
      <vt:lpstr>Poll Closure</vt:lpstr>
      <vt:lpstr>Poll Closure</vt:lpstr>
      <vt:lpstr>EVM &amp; VVPAT in case of Re-Poll</vt:lpstr>
      <vt:lpstr>Case Study :</vt:lpstr>
      <vt:lpstr>STORAGE &amp; SAFETY OF EVMs/VVPATs (After Polling, up-to Counting Period)</vt:lpstr>
      <vt:lpstr>PowerPoint Presentation</vt:lpstr>
      <vt:lpstr>Counting of votes recorded in EVMs</vt:lpstr>
      <vt:lpstr>PowerPoint Presentation</vt:lpstr>
      <vt:lpstr>Counting of votes recorded in EVMs  </vt:lpstr>
      <vt:lpstr>PowerPoint Presentation</vt:lpstr>
      <vt:lpstr>PowerPoint Presentation</vt:lpstr>
      <vt:lpstr>STORAGE &amp; SAFETY OF EVMs/VVPATs After Counting Up To 45 Days ( E.P. Period)</vt:lpstr>
      <vt:lpstr>Critical Mistakes </vt:lpstr>
      <vt:lpstr>Critical Mistakes </vt:lpstr>
      <vt:lpstr>Critical Mistakes </vt:lpstr>
      <vt:lpstr>Meaning of Imp. Msg./Errors in EVMs</vt:lpstr>
      <vt:lpstr>Meaning of Imp. Msg./Errors in EVMs</vt:lpstr>
      <vt:lpstr> References :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EVM-VVPAT-Administration</dc:title>
  <dc:creator>LENOVO</dc:creator>
  <cp:lastModifiedBy>Election</cp:lastModifiedBy>
  <cp:revision>610</cp:revision>
  <dcterms:created xsi:type="dcterms:W3CDTF">2006-08-16T00:00:00Z</dcterms:created>
  <dcterms:modified xsi:type="dcterms:W3CDTF">2021-10-26T11:21:59Z</dcterms:modified>
</cp:coreProperties>
</file>