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0" r:id="rId1"/>
  </p:sldMasterIdLst>
  <p:notesMasterIdLst>
    <p:notesMasterId r:id="rId20"/>
  </p:notesMasterIdLst>
  <p:handoutMasterIdLst>
    <p:handoutMasterId r:id="rId21"/>
  </p:handoutMasterIdLst>
  <p:sldIdLst>
    <p:sldId id="265" r:id="rId2"/>
    <p:sldId id="417" r:id="rId3"/>
    <p:sldId id="418" r:id="rId4"/>
    <p:sldId id="419" r:id="rId5"/>
    <p:sldId id="399" r:id="rId6"/>
    <p:sldId id="400" r:id="rId7"/>
    <p:sldId id="401" r:id="rId8"/>
    <p:sldId id="402" r:id="rId9"/>
    <p:sldId id="403" r:id="rId10"/>
    <p:sldId id="404" r:id="rId11"/>
    <p:sldId id="405" r:id="rId12"/>
    <p:sldId id="406" r:id="rId13"/>
    <p:sldId id="407" r:id="rId14"/>
    <p:sldId id="408" r:id="rId15"/>
    <p:sldId id="409" r:id="rId16"/>
    <p:sldId id="410" r:id="rId17"/>
    <p:sldId id="411" r:id="rId18"/>
    <p:sldId id="342" r:id="rId19"/>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99FF"/>
    <a:srgbClr val="3399FF"/>
    <a:srgbClr val="DE5A00"/>
    <a:srgbClr val="79D2FF"/>
    <a:srgbClr val="66CCFF"/>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32" autoAdjust="0"/>
  </p:normalViewPr>
  <p:slideViewPr>
    <p:cSldViewPr>
      <p:cViewPr>
        <p:scale>
          <a:sx n="70" d="100"/>
          <a:sy n="70" d="100"/>
        </p:scale>
        <p:origin x="-1156" y="-4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52" d="100"/>
          <a:sy n="52"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6FF5FB-E537-4EC9-B769-1E25D5E409F3}" type="doc">
      <dgm:prSet loTypeId="urn:microsoft.com/office/officeart/2005/8/layout/radial3" loCatId="cycle" qsTypeId="urn:microsoft.com/office/officeart/2005/8/quickstyle/simple5" qsCatId="simple" csTypeId="urn:microsoft.com/office/officeart/2005/8/colors/colorful5" csCatId="colorful" phldr="1"/>
      <dgm:spPr/>
      <dgm:t>
        <a:bodyPr/>
        <a:lstStyle/>
        <a:p>
          <a:endParaRPr lang="en-US"/>
        </a:p>
      </dgm:t>
    </dgm:pt>
    <dgm:pt modelId="{9C13C882-CCCB-4653-A6C2-7FDF3DB9859E}">
      <dgm:prSet phldrT="[Text]" custT="1"/>
      <dgm:spPr/>
      <dgm:t>
        <a:bodyPr/>
        <a:lstStyle/>
        <a:p>
          <a:r>
            <a:rPr lang="en-US" sz="2800" dirty="0"/>
            <a:t>Pre-Counting</a:t>
          </a:r>
        </a:p>
      </dgm:t>
    </dgm:pt>
    <dgm:pt modelId="{2DCBAB9D-2371-4A37-85BB-CD217F3B24C4}" type="parTrans" cxnId="{3258B646-B836-45AA-828A-F9AA4C83201F}">
      <dgm:prSet/>
      <dgm:spPr/>
      <dgm:t>
        <a:bodyPr/>
        <a:lstStyle/>
        <a:p>
          <a:endParaRPr lang="en-US"/>
        </a:p>
      </dgm:t>
    </dgm:pt>
    <dgm:pt modelId="{7304970B-A7CD-4674-B09E-791144BD7E70}" type="sibTrans" cxnId="{3258B646-B836-45AA-828A-F9AA4C83201F}">
      <dgm:prSet/>
      <dgm:spPr/>
      <dgm:t>
        <a:bodyPr/>
        <a:lstStyle/>
        <a:p>
          <a:endParaRPr lang="en-US"/>
        </a:p>
      </dgm:t>
    </dgm:pt>
    <dgm:pt modelId="{8E26C2FD-1414-4A5B-81C6-0C8F6CEEF8E3}">
      <dgm:prSet phldrT="[Text]" custT="1"/>
      <dgm:spPr/>
      <dgm:t>
        <a:bodyPr/>
        <a:lstStyle/>
        <a:p>
          <a:r>
            <a:rPr lang="en-US" sz="2100" dirty="0"/>
            <a:t>Scan </a:t>
          </a:r>
        </a:p>
        <a:p>
          <a:r>
            <a:rPr lang="en-US" sz="2100" dirty="0"/>
            <a:t>Form 13-C</a:t>
          </a:r>
        </a:p>
        <a:p>
          <a:r>
            <a:rPr lang="en-US" sz="2000" dirty="0"/>
            <a:t>(Outer Envelope)</a:t>
          </a:r>
        </a:p>
      </dgm:t>
    </dgm:pt>
    <dgm:pt modelId="{6D10AAC3-FD79-4DE9-BE1A-0950ACB5EF83}" type="parTrans" cxnId="{63288823-D9F4-4E1E-96FD-33E08D92B403}">
      <dgm:prSet/>
      <dgm:spPr/>
      <dgm:t>
        <a:bodyPr/>
        <a:lstStyle/>
        <a:p>
          <a:endParaRPr lang="en-US"/>
        </a:p>
      </dgm:t>
    </dgm:pt>
    <dgm:pt modelId="{3A9F389A-0A2D-4558-AC5D-7D731B657621}" type="sibTrans" cxnId="{63288823-D9F4-4E1E-96FD-33E08D92B403}">
      <dgm:prSet/>
      <dgm:spPr/>
      <dgm:t>
        <a:bodyPr/>
        <a:lstStyle/>
        <a:p>
          <a:endParaRPr lang="en-US"/>
        </a:p>
      </dgm:t>
    </dgm:pt>
    <dgm:pt modelId="{3F73D380-C2B8-4656-B16B-92B2EEDDF9E7}">
      <dgm:prSet phldrT="[Text]" custT="1"/>
      <dgm:spPr/>
      <dgm:t>
        <a:bodyPr/>
        <a:lstStyle/>
        <a:p>
          <a:r>
            <a:rPr lang="en-US" sz="2100" dirty="0"/>
            <a:t>Scan </a:t>
          </a:r>
        </a:p>
        <a:p>
          <a:r>
            <a:rPr lang="en-US" sz="2100" dirty="0"/>
            <a:t>Form 13-A</a:t>
          </a:r>
        </a:p>
        <a:p>
          <a:r>
            <a:rPr lang="en-US" sz="2000" dirty="0"/>
            <a:t>(Declaration)</a:t>
          </a:r>
        </a:p>
        <a:p>
          <a:endParaRPr lang="en-US" sz="2100" dirty="0"/>
        </a:p>
      </dgm:t>
    </dgm:pt>
    <dgm:pt modelId="{4BD63506-D86C-46C2-A80F-E57370F8E937}" type="parTrans" cxnId="{BD0E0045-39AE-4452-90C2-C8F792953DD9}">
      <dgm:prSet/>
      <dgm:spPr/>
      <dgm:t>
        <a:bodyPr/>
        <a:lstStyle/>
        <a:p>
          <a:endParaRPr lang="en-US"/>
        </a:p>
      </dgm:t>
    </dgm:pt>
    <dgm:pt modelId="{09B318D6-7960-47E9-A7B1-DE466689D03A}" type="sibTrans" cxnId="{BD0E0045-39AE-4452-90C2-C8F792953DD9}">
      <dgm:prSet/>
      <dgm:spPr/>
      <dgm:t>
        <a:bodyPr/>
        <a:lstStyle/>
        <a:p>
          <a:endParaRPr lang="en-US"/>
        </a:p>
      </dgm:t>
    </dgm:pt>
    <dgm:pt modelId="{01C26238-69E7-42DE-8398-2B66B9336163}">
      <dgm:prSet phldrT="[Text]" custT="1"/>
      <dgm:spPr/>
      <dgm:t>
        <a:bodyPr/>
        <a:lstStyle/>
        <a:p>
          <a:r>
            <a:rPr lang="en-US" sz="2300" dirty="0"/>
            <a:t>Scan </a:t>
          </a:r>
        </a:p>
        <a:p>
          <a:r>
            <a:rPr lang="en-US" sz="2300" dirty="0"/>
            <a:t>Form 13-B</a:t>
          </a:r>
        </a:p>
        <a:p>
          <a:r>
            <a:rPr lang="en-US" sz="2000" dirty="0"/>
            <a:t>(Inner Envelope)</a:t>
          </a:r>
        </a:p>
      </dgm:t>
    </dgm:pt>
    <dgm:pt modelId="{E8DCEE93-DCBA-4739-9A14-7F8DE0A2F6B4}" type="parTrans" cxnId="{EF859EE9-43EA-4597-B928-6142EB212BA0}">
      <dgm:prSet/>
      <dgm:spPr/>
      <dgm:t>
        <a:bodyPr/>
        <a:lstStyle/>
        <a:p>
          <a:endParaRPr lang="en-US"/>
        </a:p>
      </dgm:t>
    </dgm:pt>
    <dgm:pt modelId="{32E62462-1977-477A-967B-040278C92FD7}" type="sibTrans" cxnId="{EF859EE9-43EA-4597-B928-6142EB212BA0}">
      <dgm:prSet/>
      <dgm:spPr/>
      <dgm:t>
        <a:bodyPr/>
        <a:lstStyle/>
        <a:p>
          <a:endParaRPr lang="en-US"/>
        </a:p>
      </dgm:t>
    </dgm:pt>
    <dgm:pt modelId="{165AA0CB-5CD4-4776-9388-75CF1D1C8E25}" type="pres">
      <dgm:prSet presAssocID="{196FF5FB-E537-4EC9-B769-1E25D5E409F3}" presName="composite" presStyleCnt="0">
        <dgm:presLayoutVars>
          <dgm:chMax val="1"/>
          <dgm:dir/>
          <dgm:resizeHandles val="exact"/>
        </dgm:presLayoutVars>
      </dgm:prSet>
      <dgm:spPr/>
      <dgm:t>
        <a:bodyPr/>
        <a:lstStyle/>
        <a:p>
          <a:endParaRPr lang="en-US"/>
        </a:p>
      </dgm:t>
    </dgm:pt>
    <dgm:pt modelId="{F61B0A83-F40A-4C7E-A256-6F7035AFCD21}" type="pres">
      <dgm:prSet presAssocID="{196FF5FB-E537-4EC9-B769-1E25D5E409F3}" presName="radial" presStyleCnt="0">
        <dgm:presLayoutVars>
          <dgm:animLvl val="ctr"/>
        </dgm:presLayoutVars>
      </dgm:prSet>
      <dgm:spPr/>
    </dgm:pt>
    <dgm:pt modelId="{E9E52A06-E274-47EA-81E1-B5144BD2C124}" type="pres">
      <dgm:prSet presAssocID="{9C13C882-CCCB-4653-A6C2-7FDF3DB9859E}" presName="centerShape" presStyleLbl="vennNode1" presStyleIdx="0" presStyleCnt="4" custLinFactNeighborX="2288" custLinFactNeighborY="-7664"/>
      <dgm:spPr/>
      <dgm:t>
        <a:bodyPr/>
        <a:lstStyle/>
        <a:p>
          <a:endParaRPr lang="en-US"/>
        </a:p>
      </dgm:t>
    </dgm:pt>
    <dgm:pt modelId="{06AEE584-6D30-4B1B-AD10-C1BF7083FA44}" type="pres">
      <dgm:prSet presAssocID="{8E26C2FD-1414-4A5B-81C6-0C8F6CEEF8E3}" presName="node" presStyleLbl="vennNode1" presStyleIdx="1" presStyleCnt="4" custScaleX="171057" custScaleY="155700" custRadScaleRad="103640" custRadScaleInc="525">
        <dgm:presLayoutVars>
          <dgm:bulletEnabled val="1"/>
        </dgm:presLayoutVars>
      </dgm:prSet>
      <dgm:spPr/>
      <dgm:t>
        <a:bodyPr/>
        <a:lstStyle/>
        <a:p>
          <a:endParaRPr lang="en-US"/>
        </a:p>
      </dgm:t>
    </dgm:pt>
    <dgm:pt modelId="{CE313A22-9DFB-4FC5-AF85-DACB817498EF}" type="pres">
      <dgm:prSet presAssocID="{3F73D380-C2B8-4656-B16B-92B2EEDDF9E7}" presName="node" presStyleLbl="vennNode1" presStyleIdx="2" presStyleCnt="4" custScaleX="171444" custScaleY="149137" custRadScaleRad="102826" custRadScaleInc="3148">
        <dgm:presLayoutVars>
          <dgm:bulletEnabled val="1"/>
        </dgm:presLayoutVars>
      </dgm:prSet>
      <dgm:spPr/>
      <dgm:t>
        <a:bodyPr/>
        <a:lstStyle/>
        <a:p>
          <a:endParaRPr lang="en-US"/>
        </a:p>
      </dgm:t>
    </dgm:pt>
    <dgm:pt modelId="{94AB56C6-9CDD-4F87-8202-53BCE9AE13C4}" type="pres">
      <dgm:prSet presAssocID="{01C26238-69E7-42DE-8398-2B66B9336163}" presName="node" presStyleLbl="vennNode1" presStyleIdx="3" presStyleCnt="4" custScaleX="170973" custScaleY="150893" custRadScaleRad="94572" custRadScaleInc="542">
        <dgm:presLayoutVars>
          <dgm:bulletEnabled val="1"/>
        </dgm:presLayoutVars>
      </dgm:prSet>
      <dgm:spPr/>
      <dgm:t>
        <a:bodyPr/>
        <a:lstStyle/>
        <a:p>
          <a:endParaRPr lang="en-US"/>
        </a:p>
      </dgm:t>
    </dgm:pt>
  </dgm:ptLst>
  <dgm:cxnLst>
    <dgm:cxn modelId="{38B2D87A-6C86-45C2-9771-D1338CD602FC}" type="presOf" srcId="{3F73D380-C2B8-4656-B16B-92B2EEDDF9E7}" destId="{CE313A22-9DFB-4FC5-AF85-DACB817498EF}" srcOrd="0" destOrd="0" presId="urn:microsoft.com/office/officeart/2005/8/layout/radial3"/>
    <dgm:cxn modelId="{C94275C4-F810-49CC-8F16-3B35F3E291BF}" type="presOf" srcId="{8E26C2FD-1414-4A5B-81C6-0C8F6CEEF8E3}" destId="{06AEE584-6D30-4B1B-AD10-C1BF7083FA44}" srcOrd="0" destOrd="0" presId="urn:microsoft.com/office/officeart/2005/8/layout/radial3"/>
    <dgm:cxn modelId="{EF859EE9-43EA-4597-B928-6142EB212BA0}" srcId="{9C13C882-CCCB-4653-A6C2-7FDF3DB9859E}" destId="{01C26238-69E7-42DE-8398-2B66B9336163}" srcOrd="2" destOrd="0" parTransId="{E8DCEE93-DCBA-4739-9A14-7F8DE0A2F6B4}" sibTransId="{32E62462-1977-477A-967B-040278C92FD7}"/>
    <dgm:cxn modelId="{3258B646-B836-45AA-828A-F9AA4C83201F}" srcId="{196FF5FB-E537-4EC9-B769-1E25D5E409F3}" destId="{9C13C882-CCCB-4653-A6C2-7FDF3DB9859E}" srcOrd="0" destOrd="0" parTransId="{2DCBAB9D-2371-4A37-85BB-CD217F3B24C4}" sibTransId="{7304970B-A7CD-4674-B09E-791144BD7E70}"/>
    <dgm:cxn modelId="{3A12243E-32C7-4DB2-88C0-2A29D953ED47}" type="presOf" srcId="{196FF5FB-E537-4EC9-B769-1E25D5E409F3}" destId="{165AA0CB-5CD4-4776-9388-75CF1D1C8E25}" srcOrd="0" destOrd="0" presId="urn:microsoft.com/office/officeart/2005/8/layout/radial3"/>
    <dgm:cxn modelId="{63288823-D9F4-4E1E-96FD-33E08D92B403}" srcId="{9C13C882-CCCB-4653-A6C2-7FDF3DB9859E}" destId="{8E26C2FD-1414-4A5B-81C6-0C8F6CEEF8E3}" srcOrd="0" destOrd="0" parTransId="{6D10AAC3-FD79-4DE9-BE1A-0950ACB5EF83}" sibTransId="{3A9F389A-0A2D-4558-AC5D-7D731B657621}"/>
    <dgm:cxn modelId="{812AF808-13B9-447A-8FD2-F3837F128CB0}" type="presOf" srcId="{9C13C882-CCCB-4653-A6C2-7FDF3DB9859E}" destId="{E9E52A06-E274-47EA-81E1-B5144BD2C124}" srcOrd="0" destOrd="0" presId="urn:microsoft.com/office/officeart/2005/8/layout/radial3"/>
    <dgm:cxn modelId="{BD0E0045-39AE-4452-90C2-C8F792953DD9}" srcId="{9C13C882-CCCB-4653-A6C2-7FDF3DB9859E}" destId="{3F73D380-C2B8-4656-B16B-92B2EEDDF9E7}" srcOrd="1" destOrd="0" parTransId="{4BD63506-D86C-46C2-A80F-E57370F8E937}" sibTransId="{09B318D6-7960-47E9-A7B1-DE466689D03A}"/>
    <dgm:cxn modelId="{F544781D-D5B9-43BB-91FF-0704F65D020D}" type="presOf" srcId="{01C26238-69E7-42DE-8398-2B66B9336163}" destId="{94AB56C6-9CDD-4F87-8202-53BCE9AE13C4}" srcOrd="0" destOrd="0" presId="urn:microsoft.com/office/officeart/2005/8/layout/radial3"/>
    <dgm:cxn modelId="{56BF88DD-E826-4B3D-9D61-24B2C8EC866A}" type="presParOf" srcId="{165AA0CB-5CD4-4776-9388-75CF1D1C8E25}" destId="{F61B0A83-F40A-4C7E-A256-6F7035AFCD21}" srcOrd="0" destOrd="0" presId="urn:microsoft.com/office/officeart/2005/8/layout/radial3"/>
    <dgm:cxn modelId="{D1CB6F73-32F1-4762-8E13-4F528ECB3D49}" type="presParOf" srcId="{F61B0A83-F40A-4C7E-A256-6F7035AFCD21}" destId="{E9E52A06-E274-47EA-81E1-B5144BD2C124}" srcOrd="0" destOrd="0" presId="urn:microsoft.com/office/officeart/2005/8/layout/radial3"/>
    <dgm:cxn modelId="{D767F3BD-FFC0-4F33-8A0A-9E1B26B81A50}" type="presParOf" srcId="{F61B0A83-F40A-4C7E-A256-6F7035AFCD21}" destId="{06AEE584-6D30-4B1B-AD10-C1BF7083FA44}" srcOrd="1" destOrd="0" presId="urn:microsoft.com/office/officeart/2005/8/layout/radial3"/>
    <dgm:cxn modelId="{14CED02B-9FD9-40E9-A0F0-9427BABA96EC}" type="presParOf" srcId="{F61B0A83-F40A-4C7E-A256-6F7035AFCD21}" destId="{CE313A22-9DFB-4FC5-AF85-DACB817498EF}" srcOrd="2" destOrd="0" presId="urn:microsoft.com/office/officeart/2005/8/layout/radial3"/>
    <dgm:cxn modelId="{0F87F389-FDEE-4809-B369-51D434FAC525}" type="presParOf" srcId="{F61B0A83-F40A-4C7E-A256-6F7035AFCD21}" destId="{94AB56C6-9CDD-4F87-8202-53BCE9AE13C4}"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52A06-E274-47EA-81E1-B5144BD2C124}">
      <dsp:nvSpPr>
        <dsp:cNvPr id="0" name=""/>
        <dsp:cNvSpPr/>
      </dsp:nvSpPr>
      <dsp:spPr>
        <a:xfrm>
          <a:off x="1947839" y="1185559"/>
          <a:ext cx="3096065" cy="3096065"/>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Pre-Counting</a:t>
          </a:r>
        </a:p>
      </dsp:txBody>
      <dsp:txXfrm>
        <a:off x="2401247" y="1638967"/>
        <a:ext cx="2189249" cy="2189249"/>
      </dsp:txXfrm>
    </dsp:sp>
    <dsp:sp modelId="{06AEE584-6D30-4B1B-AD10-C1BF7083FA44}">
      <dsp:nvSpPr>
        <dsp:cNvPr id="0" name=""/>
        <dsp:cNvSpPr/>
      </dsp:nvSpPr>
      <dsp:spPr>
        <a:xfrm>
          <a:off x="2102643" y="-177082"/>
          <a:ext cx="2648018" cy="2410287"/>
        </a:xfrm>
        <a:prstGeom prst="ellipse">
          <a:avLst/>
        </a:prstGeom>
        <a:gradFill rotWithShape="0">
          <a:gsLst>
            <a:gs pos="0">
              <a:schemeClr val="accent5">
                <a:alpha val="50000"/>
                <a:hueOff val="-2451115"/>
                <a:satOff val="-3409"/>
                <a:lumOff val="-1307"/>
                <a:alphaOff val="0"/>
                <a:satMod val="103000"/>
                <a:lumMod val="102000"/>
                <a:tint val="94000"/>
              </a:schemeClr>
            </a:gs>
            <a:gs pos="50000">
              <a:schemeClr val="accent5">
                <a:alpha val="50000"/>
                <a:hueOff val="-2451115"/>
                <a:satOff val="-3409"/>
                <a:lumOff val="-1307"/>
                <a:alphaOff val="0"/>
                <a:satMod val="110000"/>
                <a:lumMod val="100000"/>
                <a:shade val="100000"/>
              </a:schemeClr>
            </a:gs>
            <a:gs pos="100000">
              <a:schemeClr val="accent5">
                <a:alpha val="50000"/>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Scan </a:t>
          </a:r>
        </a:p>
        <a:p>
          <a:pPr lvl="0" algn="ctr" defTabSz="933450">
            <a:lnSpc>
              <a:spcPct val="90000"/>
            </a:lnSpc>
            <a:spcBef>
              <a:spcPct val="0"/>
            </a:spcBef>
            <a:spcAft>
              <a:spcPct val="35000"/>
            </a:spcAft>
          </a:pPr>
          <a:r>
            <a:rPr lang="en-US" sz="2100" kern="1200" dirty="0"/>
            <a:t>Form 13-C</a:t>
          </a:r>
        </a:p>
        <a:p>
          <a:pPr lvl="0" algn="ctr" defTabSz="933450">
            <a:lnSpc>
              <a:spcPct val="90000"/>
            </a:lnSpc>
            <a:spcBef>
              <a:spcPct val="0"/>
            </a:spcBef>
            <a:spcAft>
              <a:spcPct val="35000"/>
            </a:spcAft>
          </a:pPr>
          <a:r>
            <a:rPr lang="en-US" sz="2000" kern="1200" dirty="0"/>
            <a:t>(Outer Envelope)</a:t>
          </a:r>
        </a:p>
      </dsp:txBody>
      <dsp:txXfrm>
        <a:off x="2490436" y="175896"/>
        <a:ext cx="1872432" cy="1704331"/>
      </dsp:txXfrm>
    </dsp:sp>
    <dsp:sp modelId="{CE313A22-9DFB-4FC5-AF85-DACB817498EF}">
      <dsp:nvSpPr>
        <dsp:cNvPr id="0" name=""/>
        <dsp:cNvSpPr/>
      </dsp:nvSpPr>
      <dsp:spPr>
        <a:xfrm>
          <a:off x="3798282" y="2895136"/>
          <a:ext cx="2654009" cy="2308689"/>
        </a:xfrm>
        <a:prstGeom prst="ellipse">
          <a:avLst/>
        </a:prstGeom>
        <a:gradFill rotWithShape="0">
          <a:gsLst>
            <a:gs pos="0">
              <a:schemeClr val="accent5">
                <a:alpha val="50000"/>
                <a:hueOff val="-4902231"/>
                <a:satOff val="-6819"/>
                <a:lumOff val="-2615"/>
                <a:alphaOff val="0"/>
                <a:satMod val="103000"/>
                <a:lumMod val="102000"/>
                <a:tint val="94000"/>
              </a:schemeClr>
            </a:gs>
            <a:gs pos="50000">
              <a:schemeClr val="accent5">
                <a:alpha val="50000"/>
                <a:hueOff val="-4902231"/>
                <a:satOff val="-6819"/>
                <a:lumOff val="-2615"/>
                <a:alphaOff val="0"/>
                <a:satMod val="110000"/>
                <a:lumMod val="100000"/>
                <a:shade val="100000"/>
              </a:schemeClr>
            </a:gs>
            <a:gs pos="100000">
              <a:schemeClr val="accent5">
                <a:alpha val="50000"/>
                <a:hueOff val="-4902231"/>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Scan </a:t>
          </a:r>
        </a:p>
        <a:p>
          <a:pPr lvl="0" algn="ctr" defTabSz="933450">
            <a:lnSpc>
              <a:spcPct val="90000"/>
            </a:lnSpc>
            <a:spcBef>
              <a:spcPct val="0"/>
            </a:spcBef>
            <a:spcAft>
              <a:spcPct val="35000"/>
            </a:spcAft>
          </a:pPr>
          <a:r>
            <a:rPr lang="en-US" sz="2100" kern="1200" dirty="0"/>
            <a:t>Form 13-A</a:t>
          </a:r>
        </a:p>
        <a:p>
          <a:pPr lvl="0" algn="ctr" defTabSz="933450">
            <a:lnSpc>
              <a:spcPct val="90000"/>
            </a:lnSpc>
            <a:spcBef>
              <a:spcPct val="0"/>
            </a:spcBef>
            <a:spcAft>
              <a:spcPct val="35000"/>
            </a:spcAft>
          </a:pPr>
          <a:r>
            <a:rPr lang="en-US" sz="2000" kern="1200" dirty="0"/>
            <a:t>(Declaration)</a:t>
          </a:r>
        </a:p>
        <a:p>
          <a:pPr lvl="0" algn="ctr" defTabSz="933450">
            <a:lnSpc>
              <a:spcPct val="90000"/>
            </a:lnSpc>
            <a:spcBef>
              <a:spcPct val="0"/>
            </a:spcBef>
            <a:spcAft>
              <a:spcPct val="35000"/>
            </a:spcAft>
          </a:pPr>
          <a:endParaRPr lang="en-US" sz="2100" kern="1200" dirty="0"/>
        </a:p>
      </dsp:txBody>
      <dsp:txXfrm>
        <a:off x="4186953" y="3233236"/>
        <a:ext cx="1876667" cy="1632489"/>
      </dsp:txXfrm>
    </dsp:sp>
    <dsp:sp modelId="{94AB56C6-9CDD-4F87-8202-53BCE9AE13C4}">
      <dsp:nvSpPr>
        <dsp:cNvPr id="0" name=""/>
        <dsp:cNvSpPr/>
      </dsp:nvSpPr>
      <dsp:spPr>
        <a:xfrm>
          <a:off x="419903" y="2808089"/>
          <a:ext cx="2646718" cy="2335873"/>
        </a:xfrm>
        <a:prstGeom prst="ellipse">
          <a:avLst/>
        </a:prstGeom>
        <a:gradFill rotWithShape="0">
          <a:gsLst>
            <a:gs pos="0">
              <a:schemeClr val="accent5">
                <a:alpha val="50000"/>
                <a:hueOff val="-7353345"/>
                <a:satOff val="-10228"/>
                <a:lumOff val="-3922"/>
                <a:alphaOff val="0"/>
                <a:satMod val="103000"/>
                <a:lumMod val="102000"/>
                <a:tint val="94000"/>
              </a:schemeClr>
            </a:gs>
            <a:gs pos="50000">
              <a:schemeClr val="accent5">
                <a:alpha val="50000"/>
                <a:hueOff val="-7353345"/>
                <a:satOff val="-10228"/>
                <a:lumOff val="-3922"/>
                <a:alphaOff val="0"/>
                <a:satMod val="110000"/>
                <a:lumMod val="100000"/>
                <a:shade val="100000"/>
              </a:schemeClr>
            </a:gs>
            <a:gs pos="100000">
              <a:schemeClr val="accent5">
                <a:alpha val="50000"/>
                <a:hueOff val="-7353345"/>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Scan </a:t>
          </a:r>
        </a:p>
        <a:p>
          <a:pPr lvl="0" algn="ctr" defTabSz="1022350">
            <a:lnSpc>
              <a:spcPct val="90000"/>
            </a:lnSpc>
            <a:spcBef>
              <a:spcPct val="0"/>
            </a:spcBef>
            <a:spcAft>
              <a:spcPct val="35000"/>
            </a:spcAft>
          </a:pPr>
          <a:r>
            <a:rPr lang="en-US" sz="2300" kern="1200" dirty="0"/>
            <a:t>Form 13-B</a:t>
          </a:r>
        </a:p>
        <a:p>
          <a:pPr lvl="0" algn="ctr" defTabSz="1022350">
            <a:lnSpc>
              <a:spcPct val="90000"/>
            </a:lnSpc>
            <a:spcBef>
              <a:spcPct val="0"/>
            </a:spcBef>
            <a:spcAft>
              <a:spcPct val="35000"/>
            </a:spcAft>
          </a:pPr>
          <a:r>
            <a:rPr lang="en-US" sz="2000" kern="1200" dirty="0"/>
            <a:t>(Inner Envelope)</a:t>
          </a:r>
        </a:p>
      </dsp:txBody>
      <dsp:txXfrm>
        <a:off x="807506" y="3150170"/>
        <a:ext cx="1871512" cy="165171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3494" tIns="46747" rIns="93494" bIns="4674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95738" y="0"/>
            <a:ext cx="3055937" cy="465138"/>
          </a:xfrm>
          <a:prstGeom prst="rect">
            <a:avLst/>
          </a:prstGeom>
        </p:spPr>
        <p:txBody>
          <a:bodyPr vert="horz" lIns="93494" tIns="46747" rIns="93494" bIns="46747" rtlCol="0"/>
          <a:lstStyle>
            <a:lvl1pPr algn="r" fontAlgn="auto">
              <a:spcBef>
                <a:spcPts val="0"/>
              </a:spcBef>
              <a:spcAft>
                <a:spcPts val="0"/>
              </a:spcAft>
              <a:defRPr sz="1200">
                <a:latin typeface="+mn-lt"/>
                <a:cs typeface="+mn-cs"/>
              </a:defRPr>
            </a:lvl1pPr>
          </a:lstStyle>
          <a:p>
            <a:pPr>
              <a:defRPr/>
            </a:pPr>
            <a:fld id="{47CEF25F-2DB2-4DE1-8312-6B28B6F175D4}" type="datetimeFigureOut">
              <a:rPr lang="en-US"/>
              <a:pPr>
                <a:defRPr/>
              </a:pPr>
              <a:t>4/22/2021</a:t>
            </a:fld>
            <a:endParaRPr lang="en-US"/>
          </a:p>
        </p:txBody>
      </p:sp>
      <p:sp>
        <p:nvSpPr>
          <p:cNvPr id="4" name="Footer Placeholder 3"/>
          <p:cNvSpPr>
            <a:spLocks noGrp="1"/>
          </p:cNvSpPr>
          <p:nvPr>
            <p:ph type="ftr" sz="quarter" idx="2"/>
          </p:nvPr>
        </p:nvSpPr>
        <p:spPr>
          <a:xfrm>
            <a:off x="0" y="8842375"/>
            <a:ext cx="3055938" cy="465138"/>
          </a:xfrm>
          <a:prstGeom prst="rect">
            <a:avLst/>
          </a:prstGeom>
        </p:spPr>
        <p:txBody>
          <a:bodyPr vert="horz" lIns="93494" tIns="46747" rIns="93494" bIns="46747"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95738" y="8842375"/>
            <a:ext cx="3055937" cy="465138"/>
          </a:xfrm>
          <a:prstGeom prst="rect">
            <a:avLst/>
          </a:prstGeom>
        </p:spPr>
        <p:txBody>
          <a:bodyPr vert="horz" lIns="93494" tIns="46747" rIns="93494" bIns="46747" rtlCol="0" anchor="b"/>
          <a:lstStyle>
            <a:lvl1pPr algn="r" fontAlgn="auto">
              <a:spcBef>
                <a:spcPts val="0"/>
              </a:spcBef>
              <a:spcAft>
                <a:spcPts val="0"/>
              </a:spcAft>
              <a:defRPr sz="1200">
                <a:latin typeface="+mn-lt"/>
                <a:cs typeface="+mn-cs"/>
              </a:defRPr>
            </a:lvl1pPr>
          </a:lstStyle>
          <a:p>
            <a:pPr>
              <a:defRPr/>
            </a:pPr>
            <a:fld id="{121F890A-93FF-4AAD-A367-9AD101639C2F}" type="slidenum">
              <a:rPr lang="en-US"/>
              <a:pPr>
                <a:defRPr/>
              </a:pPr>
              <a:t>‹#›</a:t>
            </a:fld>
            <a:endParaRPr lang="en-US"/>
          </a:p>
        </p:txBody>
      </p:sp>
    </p:spTree>
    <p:extLst>
      <p:ext uri="{BB962C8B-B14F-4D97-AF65-F5344CB8AC3E}">
        <p14:creationId xmlns:p14="http://schemas.microsoft.com/office/powerpoint/2010/main" val="1891185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995738" y="0"/>
            <a:ext cx="3055937" cy="4667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846931B-5FF2-4658-8E13-87B4AEEC78D3}" type="datetimeFigureOut">
              <a:rPr lang="en-IN"/>
              <a:pPr>
                <a:defRPr/>
              </a:pPr>
              <a:t>22-04-2021</a:t>
            </a:fld>
            <a:endParaRPr lang="en-IN"/>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704850" y="4479925"/>
            <a:ext cx="5643563" cy="3665538"/>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p:cNvSpPr>
            <a:spLocks noGrp="1"/>
          </p:cNvSpPr>
          <p:nvPr>
            <p:ph type="ftr" sz="quarter" idx="4"/>
          </p:nvPr>
        </p:nvSpPr>
        <p:spPr>
          <a:xfrm>
            <a:off x="0" y="8842375"/>
            <a:ext cx="3055938" cy="4667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995738" y="8842375"/>
            <a:ext cx="3055937" cy="4667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4091620-566F-4126-9DB0-34B02CF6AB21}" type="slidenum">
              <a:rPr lang="en-IN"/>
              <a:pPr>
                <a:defRPr/>
              </a:pPr>
              <a:t>‹#›</a:t>
            </a:fld>
            <a:endParaRPr lang="en-IN"/>
          </a:p>
        </p:txBody>
      </p:sp>
    </p:spTree>
    <p:extLst>
      <p:ext uri="{BB962C8B-B14F-4D97-AF65-F5344CB8AC3E}">
        <p14:creationId xmlns:p14="http://schemas.microsoft.com/office/powerpoint/2010/main" val="2874266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CF8732-5EF2-4C43-AAE7-5F34F2A796CD}" type="slidenum">
              <a:rPr lang="en-IN" smtClean="0"/>
              <a:pPr fontAlgn="base">
                <a:spcBef>
                  <a:spcPct val="0"/>
                </a:spcBef>
                <a:spcAft>
                  <a:spcPct val="0"/>
                </a:spcAft>
                <a:defRPr/>
              </a:pPr>
              <a:t>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4/22/2021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729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4/22/2021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806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4/22/2021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39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7B98FD7-2A6C-46A0-9A63-B119271939E2}" type="datetimeFigureOut">
              <a:rPr lang="en-US"/>
              <a:pPr>
                <a:defRPr/>
              </a:pPr>
              <a:t>4/22/2021</a:t>
            </a:fld>
            <a:endParaRPr lang="en-US"/>
          </a:p>
        </p:txBody>
      </p:sp>
      <p:sp>
        <p:nvSpPr>
          <p:cNvPr id="3" name="Slide Number Placeholder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FF0236-AD00-4140-8E3B-AB89FD6F5CFC}" type="slidenum">
              <a:rPr lang="en-US"/>
              <a:pPr>
                <a:defRPr/>
              </a:pPr>
              <a:t>‹#›</a:t>
            </a:fld>
            <a:endParaRPr lang="en-US"/>
          </a:p>
        </p:txBody>
      </p:sp>
    </p:spTree>
    <p:extLst>
      <p:ext uri="{BB962C8B-B14F-4D97-AF65-F5344CB8AC3E}">
        <p14:creationId xmlns:p14="http://schemas.microsoft.com/office/powerpoint/2010/main" val="2553836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7B98FD7-2A6C-46A0-9A63-B119271939E2}" type="datetimeFigureOut">
              <a:rPr lang="en-US"/>
              <a:pPr>
                <a:defRPr/>
              </a:pPr>
              <a:t>4/22/2021</a:t>
            </a:fld>
            <a:endParaRPr lang="en-US"/>
          </a:p>
        </p:txBody>
      </p:sp>
      <p:sp>
        <p:nvSpPr>
          <p:cNvPr id="3" name="Slide Number Placeholder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FF0236-AD00-4140-8E3B-AB89FD6F5CFC}" type="slidenum">
              <a:rPr lang="en-US"/>
              <a:pPr>
                <a:defRPr/>
              </a:pPr>
              <a:t>‹#›</a:t>
            </a:fld>
            <a:endParaRPr lang="en-US"/>
          </a:p>
        </p:txBody>
      </p:sp>
    </p:spTree>
    <p:extLst>
      <p:ext uri="{BB962C8B-B14F-4D97-AF65-F5344CB8AC3E}">
        <p14:creationId xmlns:p14="http://schemas.microsoft.com/office/powerpoint/2010/main" val="2553836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0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7B98FD7-2A6C-46A0-9A63-B119271939E2}" type="datetimeFigureOut">
              <a:rPr lang="en-US"/>
              <a:pPr>
                <a:defRPr/>
              </a:pPr>
              <a:t>4/22/2021</a:t>
            </a:fld>
            <a:endParaRPr lang="en-US"/>
          </a:p>
        </p:txBody>
      </p:sp>
      <p:sp>
        <p:nvSpPr>
          <p:cNvPr id="3" name="Slide Number Placeholder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FF0236-AD00-4140-8E3B-AB89FD6F5CFC}" type="slidenum">
              <a:rPr lang="en-US"/>
              <a:pPr>
                <a:defRPr/>
              </a:pPr>
              <a:t>‹#›</a:t>
            </a:fld>
            <a:endParaRPr lang="en-US"/>
          </a:p>
        </p:txBody>
      </p:sp>
    </p:spTree>
    <p:extLst>
      <p:ext uri="{BB962C8B-B14F-4D97-AF65-F5344CB8AC3E}">
        <p14:creationId xmlns:p14="http://schemas.microsoft.com/office/powerpoint/2010/main" val="255383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4/22/2021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12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4/22/2021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94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4/22/2021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45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solidFill>
                  <a:prstClr val="black">
                    <a:tint val="75000"/>
                  </a:prstClr>
                </a:solidFill>
              </a:rPr>
              <a:pPr/>
              <a:t>4/22/2021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3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solidFill>
                  <a:prstClr val="black">
                    <a:tint val="75000"/>
                  </a:prstClr>
                </a:solidFill>
              </a:rPr>
              <a:pPr/>
              <a:t>4/22/2021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668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solidFill>
                  <a:prstClr val="black">
                    <a:tint val="75000"/>
                  </a:prstClr>
                </a:solidFill>
              </a:rPr>
              <a:pPr/>
              <a:t>4/22/2021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77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4/22/2021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065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4/22/2021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511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3A1C593-65D0-4073-BCC9-577B9352EA97}" type="datetimeFigureOut">
              <a:rPr lang="en-US" smtClean="0">
                <a:solidFill>
                  <a:prstClr val="black">
                    <a:tint val="75000"/>
                  </a:prstClr>
                </a:solidFill>
                <a:latin typeface="Calibri"/>
                <a:cs typeface="+mn-cs"/>
              </a:rPr>
              <a:pPr fontAlgn="auto">
                <a:spcBef>
                  <a:spcPts val="0"/>
                </a:spcBef>
                <a:spcAft>
                  <a:spcPts val="0"/>
                </a:spcAft>
              </a:pPr>
              <a:t>4/22/2021</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B618960-8005-486C-9A75-10CB2AAC16F9}"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
        <p:nvSpPr>
          <p:cNvPr id="7" name="Rounded Rectangle 6"/>
          <p:cNvSpPr/>
          <p:nvPr userDrawn="1"/>
        </p:nvSpPr>
        <p:spPr>
          <a:xfrm>
            <a:off x="4315777" y="6464936"/>
            <a:ext cx="1037273" cy="335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IN" altLang="en-US">
                <a:solidFill>
                  <a:prstClr val="white"/>
                </a:solidFill>
              </a:rPr>
              <a:t>DRAFT</a:t>
            </a:r>
          </a:p>
        </p:txBody>
      </p:sp>
    </p:spTree>
    <p:extLst>
      <p:ext uri="{BB962C8B-B14F-4D97-AF65-F5344CB8AC3E}">
        <p14:creationId xmlns:p14="http://schemas.microsoft.com/office/powerpoint/2010/main" val="3547483480"/>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37" r:id="rId12"/>
    <p:sldLayoutId id="2147484338" r:id="rId13"/>
    <p:sldLayoutId id="214748433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0326" y="3429000"/>
            <a:ext cx="8208912" cy="2232025"/>
          </a:xfrm>
          <a:prstGeom prst="rect">
            <a:avLst/>
          </a:prstGeom>
          <a:ln>
            <a:noFill/>
          </a:ln>
        </p:spPr>
        <p:style>
          <a:lnRef idx="2">
            <a:schemeClr val="accent5"/>
          </a:lnRef>
          <a:fillRef idx="1">
            <a:schemeClr val="lt1"/>
          </a:fillRef>
          <a:effectRef idx="0">
            <a:schemeClr val="accent5"/>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Aft>
                <a:spcPts val="0"/>
              </a:spcAft>
              <a:defRPr/>
            </a:pPr>
            <a:r>
              <a:rPr lang="en-IN" sz="5400" b="1" i="1" spc="50" dirty="0">
                <a:ln w="11430"/>
                <a:solidFill>
                  <a:srgbClr val="002060"/>
                </a:solidFill>
              </a:rPr>
              <a:t>Electronically Transmitted </a:t>
            </a:r>
            <a:br>
              <a:rPr lang="en-IN" sz="5400" b="1" i="1" spc="50" dirty="0">
                <a:ln w="11430"/>
                <a:solidFill>
                  <a:srgbClr val="002060"/>
                </a:solidFill>
              </a:rPr>
            </a:br>
            <a:r>
              <a:rPr lang="en-IN" sz="5400" b="1" i="1" spc="50" dirty="0">
                <a:ln w="11430"/>
                <a:solidFill>
                  <a:srgbClr val="002060"/>
                </a:solidFill>
              </a:rPr>
              <a:t>Postal Ballot System (ETPBS) </a:t>
            </a:r>
            <a:r>
              <a:rPr lang="en-IN" sz="4000" b="1" i="1" spc="50" dirty="0">
                <a:ln w="11430"/>
                <a:gradFill>
                  <a:gsLst>
                    <a:gs pos="25000">
                      <a:schemeClr val="accent2">
                        <a:satMod val="155000"/>
                      </a:schemeClr>
                    </a:gs>
                    <a:gs pos="100000">
                      <a:schemeClr val="accent2">
                        <a:shade val="45000"/>
                        <a:satMod val="165000"/>
                      </a:schemeClr>
                    </a:gs>
                  </a:gsLst>
                  <a:lin ang="5400000"/>
                </a:gradFill>
              </a:rPr>
              <a:t/>
            </a:r>
            <a:br>
              <a:rPr lang="en-IN" sz="4000" b="1" i="1" spc="50" dirty="0">
                <a:ln w="11430"/>
                <a:gradFill>
                  <a:gsLst>
                    <a:gs pos="25000">
                      <a:schemeClr val="accent2">
                        <a:satMod val="155000"/>
                      </a:schemeClr>
                    </a:gs>
                    <a:gs pos="100000">
                      <a:schemeClr val="accent2">
                        <a:shade val="45000"/>
                        <a:satMod val="165000"/>
                      </a:schemeClr>
                    </a:gs>
                  </a:gsLst>
                  <a:lin ang="5400000"/>
                </a:gradFill>
              </a:rPr>
            </a:br>
            <a:r>
              <a:rPr lang="en-IN" sz="5300" b="1" i="1" spc="50" dirty="0">
                <a:ln w="11430"/>
                <a:gradFill>
                  <a:gsLst>
                    <a:gs pos="25000">
                      <a:schemeClr val="accent2">
                        <a:satMod val="155000"/>
                      </a:schemeClr>
                    </a:gs>
                    <a:gs pos="100000">
                      <a:schemeClr val="accent2">
                        <a:shade val="45000"/>
                        <a:satMod val="165000"/>
                      </a:schemeClr>
                    </a:gs>
                  </a:gsLst>
                  <a:lin ang="5400000"/>
                </a:gradFill>
              </a:rPr>
              <a:t>pre-counting</a:t>
            </a:r>
            <a:endParaRPr lang="en-US" sz="5300" b="1" i="1" spc="50" dirty="0">
              <a:ln w="11430"/>
              <a:gradFill>
                <a:gsLst>
                  <a:gs pos="25000">
                    <a:schemeClr val="accent2">
                      <a:satMod val="155000"/>
                    </a:schemeClr>
                  </a:gs>
                  <a:gs pos="100000">
                    <a:schemeClr val="accent2">
                      <a:shade val="45000"/>
                      <a:satMod val="165000"/>
                    </a:schemeClr>
                  </a:gs>
                </a:gsLst>
                <a:lin ang="5400000"/>
              </a:gradFill>
            </a:endParaRPr>
          </a:p>
        </p:txBody>
      </p:sp>
      <p:pic>
        <p:nvPicPr>
          <p:cNvPr id="3074" name="Picture 2" descr="C:\Users\lenovo\Downloads\servicevoterregmvc\Images\eci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404664"/>
            <a:ext cx="2825884" cy="26633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83933" y="908719"/>
            <a:ext cx="6596063" cy="5458425"/>
          </a:xfrm>
          <a:prstGeom prst="rect">
            <a:avLst/>
          </a:prstGeom>
        </p:spPr>
      </p:pic>
      <p:sp>
        <p:nvSpPr>
          <p:cNvPr id="9" name="Text Box 8"/>
          <p:cNvSpPr txBox="1"/>
          <p:nvPr/>
        </p:nvSpPr>
        <p:spPr>
          <a:xfrm>
            <a:off x="235744" y="188640"/>
            <a:ext cx="8512720" cy="646331"/>
          </a:xfrm>
          <a:prstGeom prst="rect">
            <a:avLst/>
          </a:prstGeom>
          <a:noFill/>
        </p:spPr>
        <p:txBody>
          <a:bodyPr wrap="square" rtlCol="0">
            <a:spAutoFit/>
          </a:bodyPr>
          <a:lstStyle/>
          <a:p>
            <a:pPr fontAlgn="auto">
              <a:spcBef>
                <a:spcPts val="0"/>
              </a:spcBef>
              <a:spcAft>
                <a:spcPts val="0"/>
              </a:spcAft>
            </a:pPr>
            <a:r>
              <a:rPr lang="en-IN" altLang="en-US" b="1" dirty="0">
                <a:solidFill>
                  <a:prstClr val="black"/>
                </a:solidFill>
                <a:latin typeface="Calibri"/>
                <a:cs typeface="+mn-cs"/>
              </a:rPr>
              <a:t>Scan: Form13-C, Scan: Form 13-A &amp; then by mistake Scan Form-13-C instead of Form 13-B again</a:t>
            </a:r>
          </a:p>
        </p:txBody>
      </p:sp>
    </p:spTree>
    <p:extLst>
      <p:ext uri="{BB962C8B-B14F-4D97-AF65-F5344CB8AC3E}">
        <p14:creationId xmlns:p14="http://schemas.microsoft.com/office/powerpoint/2010/main" val="2514321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5819" y="748031"/>
            <a:ext cx="7318058" cy="5622925"/>
          </a:xfrm>
          <a:prstGeom prst="rect">
            <a:avLst/>
          </a:prstGeom>
        </p:spPr>
      </p:pic>
      <p:sp>
        <p:nvSpPr>
          <p:cNvPr id="9" name="Text Box 8"/>
          <p:cNvSpPr txBox="1"/>
          <p:nvPr/>
        </p:nvSpPr>
        <p:spPr>
          <a:xfrm>
            <a:off x="235745" y="32386"/>
            <a:ext cx="8640604" cy="646331"/>
          </a:xfrm>
          <a:prstGeom prst="rect">
            <a:avLst/>
          </a:prstGeom>
          <a:noFill/>
        </p:spPr>
        <p:txBody>
          <a:bodyPr wrap="square" rtlCol="0">
            <a:spAutoFit/>
          </a:bodyPr>
          <a:lstStyle/>
          <a:p>
            <a:pPr fontAlgn="auto">
              <a:spcBef>
                <a:spcPts val="0"/>
              </a:spcBef>
              <a:spcAft>
                <a:spcPts val="0"/>
              </a:spcAft>
            </a:pPr>
            <a:r>
              <a:rPr lang="en-IN" altLang="en-US" b="1" dirty="0">
                <a:solidFill>
                  <a:prstClr val="black"/>
                </a:solidFill>
                <a:latin typeface="Calibri"/>
                <a:cs typeface="+mn-cs"/>
              </a:rPr>
              <a:t>Scan: Form13-C, Scan: Form 13-A &amp; Scan: Form 13-B &amp; then by mistake Scan Form-13-C, just Scanned</a:t>
            </a:r>
          </a:p>
        </p:txBody>
      </p:sp>
    </p:spTree>
    <p:extLst>
      <p:ext uri="{BB962C8B-B14F-4D97-AF65-F5344CB8AC3E}">
        <p14:creationId xmlns:p14="http://schemas.microsoft.com/office/powerpoint/2010/main" val="341683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74896" y="696596"/>
            <a:ext cx="6633210" cy="5619115"/>
          </a:xfrm>
          <a:prstGeom prst="rect">
            <a:avLst/>
          </a:prstGeom>
        </p:spPr>
      </p:pic>
      <p:sp>
        <p:nvSpPr>
          <p:cNvPr id="9" name="Text Box 8"/>
          <p:cNvSpPr txBox="1"/>
          <p:nvPr/>
        </p:nvSpPr>
        <p:spPr>
          <a:xfrm>
            <a:off x="323528" y="216535"/>
            <a:ext cx="8640604" cy="368300"/>
          </a:xfrm>
          <a:prstGeom prst="rect">
            <a:avLst/>
          </a:prstGeom>
          <a:noFill/>
        </p:spPr>
        <p:txBody>
          <a:bodyPr wrap="square" rtlCol="0">
            <a:spAutoFit/>
          </a:bodyPr>
          <a:lstStyle/>
          <a:p>
            <a:pPr algn="ctr" fontAlgn="auto">
              <a:spcBef>
                <a:spcPts val="0"/>
              </a:spcBef>
              <a:spcAft>
                <a:spcPts val="0"/>
              </a:spcAft>
            </a:pPr>
            <a:r>
              <a:rPr lang="en-IN" altLang="en-US" b="1">
                <a:solidFill>
                  <a:prstClr val="black"/>
                </a:solidFill>
                <a:latin typeface="Calibri"/>
                <a:cs typeface="+mn-cs"/>
              </a:rPr>
              <a:t>Scan: Form13-C &amp; then Form-13-A Does not Exist     (Manual Invalidation)</a:t>
            </a:r>
          </a:p>
        </p:txBody>
      </p:sp>
    </p:spTree>
    <p:extLst>
      <p:ext uri="{BB962C8B-B14F-4D97-AF65-F5344CB8AC3E}">
        <p14:creationId xmlns:p14="http://schemas.microsoft.com/office/powerpoint/2010/main" val="399295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 Box 8"/>
          <p:cNvSpPr txBox="1"/>
          <p:nvPr/>
        </p:nvSpPr>
        <p:spPr>
          <a:xfrm>
            <a:off x="235745" y="32385"/>
            <a:ext cx="8640604" cy="368300"/>
          </a:xfrm>
          <a:prstGeom prst="rect">
            <a:avLst/>
          </a:prstGeom>
          <a:noFill/>
        </p:spPr>
        <p:txBody>
          <a:bodyPr wrap="square" rtlCol="0">
            <a:spAutoFit/>
          </a:bodyPr>
          <a:lstStyle/>
          <a:p>
            <a:pPr fontAlgn="auto">
              <a:spcBef>
                <a:spcPts val="0"/>
              </a:spcBef>
              <a:spcAft>
                <a:spcPts val="0"/>
              </a:spcAft>
            </a:pPr>
            <a:r>
              <a:rPr lang="en-IN" altLang="en-US">
                <a:solidFill>
                  <a:prstClr val="black"/>
                </a:solidFill>
                <a:latin typeface="Calibri"/>
                <a:cs typeface="+mn-cs"/>
              </a:rPr>
              <a:t>Scan: Form13-C, Scan Form 13-A  &amp; then Form-13-B Does not Exist     (Manual Invalidation)</a:t>
            </a:r>
          </a:p>
        </p:txBody>
      </p:sp>
      <p:pic>
        <p:nvPicPr>
          <p:cNvPr id="7" name="Content Placeholder 6"/>
          <p:cNvPicPr>
            <a:picLocks noGrp="1" noChangeAspect="1"/>
          </p:cNvPicPr>
          <p:nvPr>
            <p:ph idx="1"/>
          </p:nvPr>
        </p:nvPicPr>
        <p:blipFill>
          <a:blip r:embed="rId2"/>
          <a:stretch>
            <a:fillRect/>
          </a:stretch>
        </p:blipFill>
        <p:spPr>
          <a:xfrm>
            <a:off x="937738" y="565150"/>
            <a:ext cx="6559391" cy="5740400"/>
          </a:xfrm>
          <a:prstGeom prst="rect">
            <a:avLst/>
          </a:prstGeom>
        </p:spPr>
      </p:pic>
    </p:spTree>
    <p:extLst>
      <p:ext uri="{BB962C8B-B14F-4D97-AF65-F5344CB8AC3E}">
        <p14:creationId xmlns:p14="http://schemas.microsoft.com/office/powerpoint/2010/main" val="2231229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92030" y="829311"/>
            <a:ext cx="7160419" cy="5531485"/>
          </a:xfrm>
          <a:prstGeom prst="rect">
            <a:avLst/>
          </a:prstGeom>
        </p:spPr>
      </p:pic>
      <p:sp>
        <p:nvSpPr>
          <p:cNvPr id="9" name="Text Box 8"/>
          <p:cNvSpPr txBox="1"/>
          <p:nvPr/>
        </p:nvSpPr>
        <p:spPr>
          <a:xfrm>
            <a:off x="205265" y="62865"/>
            <a:ext cx="8640604" cy="368300"/>
          </a:xfrm>
          <a:prstGeom prst="rect">
            <a:avLst/>
          </a:prstGeom>
          <a:noFill/>
        </p:spPr>
        <p:txBody>
          <a:bodyPr wrap="square" rtlCol="0">
            <a:spAutoFit/>
          </a:bodyPr>
          <a:lstStyle/>
          <a:p>
            <a:pPr fontAlgn="auto">
              <a:spcBef>
                <a:spcPts val="0"/>
              </a:spcBef>
              <a:spcAft>
                <a:spcPts val="0"/>
              </a:spcAft>
            </a:pPr>
            <a:r>
              <a:rPr lang="en-IN" altLang="en-US">
                <a:solidFill>
                  <a:prstClr val="black"/>
                </a:solidFill>
                <a:latin typeface="Calibri"/>
                <a:cs typeface="+mn-cs"/>
              </a:rPr>
              <a:t>Add Elector Manually: </a:t>
            </a:r>
            <a:r>
              <a:rPr lang="en-IN" altLang="en-US">
                <a:solidFill>
                  <a:prstClr val="black"/>
                </a:solidFill>
                <a:latin typeface="Calibri"/>
                <a:cs typeface="+mn-cs"/>
                <a:sym typeface="+mn-ea"/>
              </a:rPr>
              <a:t>Form 13-C </a:t>
            </a:r>
            <a:r>
              <a:rPr lang="en-IN" altLang="en-US">
                <a:solidFill>
                  <a:prstClr val="black"/>
                </a:solidFill>
                <a:latin typeface="Calibri"/>
                <a:cs typeface="+mn-cs"/>
              </a:rPr>
              <a:t>   (in case QR Code in not Scanned)</a:t>
            </a:r>
          </a:p>
        </p:txBody>
      </p:sp>
    </p:spTree>
    <p:extLst>
      <p:ext uri="{BB962C8B-B14F-4D97-AF65-F5344CB8AC3E}">
        <p14:creationId xmlns:p14="http://schemas.microsoft.com/office/powerpoint/2010/main" val="3743816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13936" y="495300"/>
            <a:ext cx="7301865" cy="5816600"/>
          </a:xfrm>
          <a:prstGeom prst="rect">
            <a:avLst/>
          </a:prstGeom>
        </p:spPr>
      </p:pic>
      <p:sp>
        <p:nvSpPr>
          <p:cNvPr id="5" name="Text Box 4"/>
          <p:cNvSpPr txBox="1"/>
          <p:nvPr/>
        </p:nvSpPr>
        <p:spPr>
          <a:xfrm>
            <a:off x="205265" y="62865"/>
            <a:ext cx="8640604" cy="368300"/>
          </a:xfrm>
          <a:prstGeom prst="rect">
            <a:avLst/>
          </a:prstGeom>
          <a:noFill/>
        </p:spPr>
        <p:txBody>
          <a:bodyPr wrap="square" rtlCol="0">
            <a:spAutoFit/>
          </a:bodyPr>
          <a:lstStyle/>
          <a:p>
            <a:pPr fontAlgn="auto">
              <a:spcBef>
                <a:spcPts val="0"/>
              </a:spcBef>
              <a:spcAft>
                <a:spcPts val="0"/>
              </a:spcAft>
            </a:pPr>
            <a:r>
              <a:rPr lang="en-IN" altLang="en-US">
                <a:solidFill>
                  <a:prstClr val="black"/>
                </a:solidFill>
                <a:latin typeface="Calibri"/>
                <a:cs typeface="+mn-cs"/>
              </a:rPr>
              <a:t>Add Elector Manually: Form 13-C   (in case QR Code in not Scanned)</a:t>
            </a:r>
          </a:p>
        </p:txBody>
      </p:sp>
    </p:spTree>
    <p:extLst>
      <p:ext uri="{BB962C8B-B14F-4D97-AF65-F5344CB8AC3E}">
        <p14:creationId xmlns:p14="http://schemas.microsoft.com/office/powerpoint/2010/main" val="1932901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86790" y="694055"/>
            <a:ext cx="6511290" cy="5690870"/>
          </a:xfrm>
          <a:prstGeom prst="rect">
            <a:avLst/>
          </a:prstGeom>
        </p:spPr>
      </p:pic>
      <p:sp>
        <p:nvSpPr>
          <p:cNvPr id="9" name="Text Box 8"/>
          <p:cNvSpPr txBox="1"/>
          <p:nvPr/>
        </p:nvSpPr>
        <p:spPr>
          <a:xfrm>
            <a:off x="211179" y="247015"/>
            <a:ext cx="8640604" cy="368300"/>
          </a:xfrm>
          <a:prstGeom prst="rect">
            <a:avLst/>
          </a:prstGeom>
          <a:noFill/>
        </p:spPr>
        <p:txBody>
          <a:bodyPr wrap="square" rtlCol="0">
            <a:spAutoFit/>
          </a:bodyPr>
          <a:lstStyle/>
          <a:p>
            <a:pPr algn="ctr" fontAlgn="auto">
              <a:spcBef>
                <a:spcPts val="0"/>
              </a:spcBef>
              <a:spcAft>
                <a:spcPts val="0"/>
              </a:spcAft>
            </a:pPr>
            <a:r>
              <a:rPr lang="en-IN" altLang="en-US" b="1">
                <a:solidFill>
                  <a:prstClr val="black"/>
                </a:solidFill>
                <a:latin typeface="Calibri"/>
                <a:cs typeface="+mn-cs"/>
              </a:rPr>
              <a:t>Add Elector &amp; e-PBID Manually: </a:t>
            </a:r>
            <a:r>
              <a:rPr lang="en-IN" altLang="en-US" b="1">
                <a:solidFill>
                  <a:prstClr val="black"/>
                </a:solidFill>
                <a:latin typeface="Calibri"/>
                <a:cs typeface="+mn-cs"/>
                <a:sym typeface="+mn-ea"/>
              </a:rPr>
              <a:t>Form 13-A </a:t>
            </a:r>
            <a:r>
              <a:rPr lang="en-IN" altLang="en-US" b="1">
                <a:solidFill>
                  <a:prstClr val="black"/>
                </a:solidFill>
                <a:latin typeface="Calibri"/>
                <a:cs typeface="+mn-cs"/>
              </a:rPr>
              <a:t>   (in case QR Code in not Scanned)</a:t>
            </a:r>
          </a:p>
        </p:txBody>
      </p:sp>
    </p:spTree>
    <p:extLst>
      <p:ext uri="{BB962C8B-B14F-4D97-AF65-F5344CB8AC3E}">
        <p14:creationId xmlns:p14="http://schemas.microsoft.com/office/powerpoint/2010/main" val="3852884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77741" y="623570"/>
            <a:ext cx="6585585" cy="5723890"/>
          </a:xfrm>
          <a:prstGeom prst="rect">
            <a:avLst/>
          </a:prstGeom>
        </p:spPr>
      </p:pic>
      <p:sp>
        <p:nvSpPr>
          <p:cNvPr id="9" name="Text Box 8"/>
          <p:cNvSpPr txBox="1"/>
          <p:nvPr/>
        </p:nvSpPr>
        <p:spPr>
          <a:xfrm>
            <a:off x="323528" y="188640"/>
            <a:ext cx="8640604" cy="368300"/>
          </a:xfrm>
          <a:prstGeom prst="rect">
            <a:avLst/>
          </a:prstGeom>
          <a:noFill/>
        </p:spPr>
        <p:txBody>
          <a:bodyPr wrap="square" rtlCol="0">
            <a:spAutoFit/>
          </a:bodyPr>
          <a:lstStyle/>
          <a:p>
            <a:pPr algn="ctr" fontAlgn="auto">
              <a:spcBef>
                <a:spcPts val="0"/>
              </a:spcBef>
              <a:spcAft>
                <a:spcPts val="0"/>
              </a:spcAft>
            </a:pPr>
            <a:r>
              <a:rPr lang="en-IN" altLang="en-US" b="1" dirty="0">
                <a:solidFill>
                  <a:prstClr val="black"/>
                </a:solidFill>
                <a:latin typeface="Calibri"/>
                <a:cs typeface="+mn-cs"/>
              </a:rPr>
              <a:t>Add e-PBID Manually: </a:t>
            </a:r>
            <a:r>
              <a:rPr lang="en-IN" altLang="en-US" b="1" dirty="0">
                <a:solidFill>
                  <a:prstClr val="black"/>
                </a:solidFill>
                <a:latin typeface="Calibri"/>
                <a:cs typeface="+mn-cs"/>
                <a:sym typeface="+mn-ea"/>
              </a:rPr>
              <a:t>Form 13-B </a:t>
            </a:r>
            <a:r>
              <a:rPr lang="en-IN" altLang="en-US" b="1" dirty="0">
                <a:solidFill>
                  <a:prstClr val="black"/>
                </a:solidFill>
                <a:latin typeface="Calibri"/>
                <a:cs typeface="+mn-cs"/>
              </a:rPr>
              <a:t>   (in case QR Code in not Scanned)</a:t>
            </a:r>
          </a:p>
        </p:txBody>
      </p:sp>
    </p:spTree>
    <p:extLst>
      <p:ext uri="{BB962C8B-B14F-4D97-AF65-F5344CB8AC3E}">
        <p14:creationId xmlns:p14="http://schemas.microsoft.com/office/powerpoint/2010/main" val="2869211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p:cNvSpPr txBox="1">
            <a:spLocks/>
          </p:cNvSpPr>
          <p:nvPr/>
        </p:nvSpPr>
        <p:spPr bwMode="auto">
          <a:xfrm>
            <a:off x="2483768" y="2564904"/>
            <a:ext cx="4480520"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6000" b="1" dirty="0">
                <a:solidFill>
                  <a:schemeClr val="tx2"/>
                </a:solidFill>
                <a:latin typeface="Copperplate Gothic Light" pitchFamily="34" charset="0"/>
              </a:rPr>
              <a:t>Thank You</a:t>
            </a:r>
            <a:endParaRPr lang="en-US" altLang="en-US" sz="6000" dirty="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932" y="332656"/>
            <a:ext cx="7776864" cy="523220"/>
          </a:xfrm>
          <a:prstGeom prst="rect">
            <a:avLst/>
          </a:prstGeom>
          <a:solidFill>
            <a:schemeClr val="accent6">
              <a:lumMod val="20000"/>
              <a:lumOff val="80000"/>
            </a:schemeClr>
          </a:solidFill>
        </p:spPr>
        <p:txBody>
          <a:bodyPr wrap="square" rtlCol="0">
            <a:spAutoFit/>
          </a:bodyPr>
          <a:lstStyle/>
          <a:p>
            <a:pPr algn="ctr"/>
            <a:r>
              <a:rPr lang="en-IN" sz="2800" b="1" dirty="0" smtClean="0"/>
              <a:t>ETPBS – Pre-Counting Steps</a:t>
            </a:r>
            <a:endParaRPr lang="en-IN" sz="2800" b="1" dirty="0"/>
          </a:p>
        </p:txBody>
      </p:sp>
      <p:sp>
        <p:nvSpPr>
          <p:cNvPr id="3" name="Rectangle 2"/>
          <p:cNvSpPr/>
          <p:nvPr/>
        </p:nvSpPr>
        <p:spPr>
          <a:xfrm>
            <a:off x="467544" y="908721"/>
            <a:ext cx="8424936" cy="5632311"/>
          </a:xfrm>
          <a:prstGeom prst="rect">
            <a:avLst/>
          </a:prstGeom>
        </p:spPr>
        <p:txBody>
          <a:bodyPr wrap="square">
            <a:spAutoFit/>
          </a:bodyPr>
          <a:lstStyle/>
          <a:p>
            <a:r>
              <a:rPr lang="en-IN" sz="2000" b="1" i="1" dirty="0"/>
              <a:t>Step 1: </a:t>
            </a:r>
            <a:r>
              <a:rPr lang="en-IN" sz="2000" dirty="0"/>
              <a:t>The Outer covers (Form 13-C) which is having QR Code on lower right hand side, it will be read by the QR Code Reader and necessary valid checks will be performed for possible duplicates and verification of the service voter. A unique serial number will be provided by the computer.  This serial number will also be manually marked by RO on the envelope being verified</a:t>
            </a:r>
            <a:r>
              <a:rPr lang="en-IN" sz="2000" dirty="0" smtClean="0"/>
              <a:t>.</a:t>
            </a:r>
          </a:p>
          <a:p>
            <a:endParaRPr lang="en-IN" sz="2000" dirty="0"/>
          </a:p>
          <a:p>
            <a:r>
              <a:rPr lang="en-IN" sz="2000" b="1" i="1" dirty="0"/>
              <a:t>Step 2: </a:t>
            </a:r>
            <a:r>
              <a:rPr lang="en-IN" sz="2000" dirty="0"/>
              <a:t>If no duplicate and correct verification is found, then only outer envelope (Form 13-C) will be open. </a:t>
            </a:r>
          </a:p>
          <a:p>
            <a:endParaRPr lang="en-IN" sz="2000" dirty="0" smtClean="0"/>
          </a:p>
          <a:p>
            <a:r>
              <a:rPr lang="en-IN" sz="2000" b="1" i="1" dirty="0"/>
              <a:t>Step 3: </a:t>
            </a:r>
            <a:r>
              <a:rPr lang="en-IN" sz="2000" dirty="0"/>
              <a:t>Open the outer cover (Form 13-C) and take out the two documents which are required to be found inside.  The first one is declaration (Form 13-A) and the second one is inner cover (Form 13-B) containing the postal ballot paper.  </a:t>
            </a:r>
          </a:p>
          <a:p>
            <a:endParaRPr lang="en-IN" sz="2000" dirty="0" smtClean="0"/>
          </a:p>
          <a:p>
            <a:r>
              <a:rPr lang="en-IN" sz="2000" b="1" i="1" dirty="0"/>
              <a:t>Step </a:t>
            </a:r>
            <a:r>
              <a:rPr lang="en-IN" sz="2000" b="1" i="1" dirty="0" smtClean="0"/>
              <a:t>4: </a:t>
            </a:r>
            <a:r>
              <a:rPr lang="en-IN" sz="2000" dirty="0"/>
              <a:t>RO should take out the declaration from Outer Envelope, Form 13-A and the inner cover in Form 13-B.</a:t>
            </a:r>
          </a:p>
          <a:p>
            <a:endParaRPr lang="en-IN" sz="2000" dirty="0" smtClean="0"/>
          </a:p>
        </p:txBody>
      </p:sp>
    </p:spTree>
    <p:extLst>
      <p:ext uri="{BB962C8B-B14F-4D97-AF65-F5344CB8AC3E}">
        <p14:creationId xmlns:p14="http://schemas.microsoft.com/office/powerpoint/2010/main" val="4025196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932" y="332656"/>
            <a:ext cx="7776864" cy="523220"/>
          </a:xfrm>
          <a:prstGeom prst="rect">
            <a:avLst/>
          </a:prstGeom>
          <a:solidFill>
            <a:schemeClr val="accent6">
              <a:lumMod val="20000"/>
              <a:lumOff val="80000"/>
            </a:schemeClr>
          </a:solidFill>
        </p:spPr>
        <p:txBody>
          <a:bodyPr wrap="square" rtlCol="0">
            <a:spAutoFit/>
          </a:bodyPr>
          <a:lstStyle/>
          <a:p>
            <a:pPr algn="ctr"/>
            <a:r>
              <a:rPr lang="en-IN" sz="2800" b="1" dirty="0" smtClean="0"/>
              <a:t>ETPBS – Pre-Counting Steps cont.</a:t>
            </a:r>
            <a:endParaRPr lang="en-IN" sz="2800" b="1" dirty="0"/>
          </a:p>
        </p:txBody>
      </p:sp>
      <p:sp>
        <p:nvSpPr>
          <p:cNvPr id="4" name="TextBox 3"/>
          <p:cNvSpPr txBox="1"/>
          <p:nvPr/>
        </p:nvSpPr>
        <p:spPr>
          <a:xfrm>
            <a:off x="653932" y="1052737"/>
            <a:ext cx="8094532" cy="5324535"/>
          </a:xfrm>
          <a:prstGeom prst="rect">
            <a:avLst/>
          </a:prstGeom>
          <a:noFill/>
        </p:spPr>
        <p:txBody>
          <a:bodyPr wrap="square" rtlCol="0">
            <a:spAutoFit/>
          </a:bodyPr>
          <a:lstStyle/>
          <a:p>
            <a:r>
              <a:rPr lang="en-IN" sz="2000" b="1" i="1" dirty="0"/>
              <a:t>Step 5: </a:t>
            </a:r>
            <a:r>
              <a:rPr lang="en-IN" sz="2000" dirty="0"/>
              <a:t>Now scan two QR Codes on Form 13-A one by one and after that scan the QR Code which is on lower right side on Form 13-B.</a:t>
            </a:r>
          </a:p>
          <a:p>
            <a:endParaRPr lang="en-IN" sz="2000" dirty="0"/>
          </a:p>
          <a:p>
            <a:r>
              <a:rPr lang="en-IN" sz="2000" b="1" i="1" dirty="0"/>
              <a:t>Step 6: </a:t>
            </a:r>
            <a:r>
              <a:rPr lang="en-IN" sz="2000" dirty="0"/>
              <a:t>Note down the Sl. No. generated in all the above Covers respectively. </a:t>
            </a:r>
          </a:p>
          <a:p>
            <a:endParaRPr lang="en-IN" sz="2000" dirty="0" smtClean="0"/>
          </a:p>
          <a:p>
            <a:r>
              <a:rPr lang="en-IN" sz="2000" b="1" i="1" dirty="0" smtClean="0"/>
              <a:t>Step 7: </a:t>
            </a:r>
            <a:r>
              <a:rPr lang="en-IN" sz="2000" dirty="0" smtClean="0"/>
              <a:t>If the QR Code reading does not raise any anomaly, keep Form 13-B envelope and Declaration back in Form 13-C envelope and keep the envelope in a tray meant for valid envelopes to be taken up for counting. If the QR Code reading indicates any discrepancy such as the documents not being genuine or multiple copies of the document have been received, such envelopes shall be kept in a separate tray meant for rejected envelopes.</a:t>
            </a:r>
          </a:p>
          <a:p>
            <a:endParaRPr lang="en-IN" sz="2000" dirty="0"/>
          </a:p>
          <a:p>
            <a:r>
              <a:rPr lang="en-IN" sz="2000" dirty="0" smtClean="0"/>
              <a:t>In case of rejection of envelopes/documents on QR Code reading, the ARO in-charge of the team should see and satisfy himself about the discrepancy shown in QR Code reading that results in rejection.</a:t>
            </a:r>
            <a:endParaRPr lang="en-IN" sz="2000" dirty="0"/>
          </a:p>
        </p:txBody>
      </p:sp>
    </p:spTree>
    <p:extLst>
      <p:ext uri="{BB962C8B-B14F-4D97-AF65-F5344CB8AC3E}">
        <p14:creationId xmlns:p14="http://schemas.microsoft.com/office/powerpoint/2010/main" val="235679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28600" y="914400"/>
            <a:ext cx="845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IN" dirty="0">
              <a:latin typeface="Calibri" pitchFamily="34" charset="0"/>
            </a:endParaRPr>
          </a:p>
        </p:txBody>
      </p:sp>
      <p:sp>
        <p:nvSpPr>
          <p:cNvPr id="3" name="TextBox 2"/>
          <p:cNvSpPr txBox="1"/>
          <p:nvPr/>
        </p:nvSpPr>
        <p:spPr>
          <a:xfrm>
            <a:off x="0" y="226452"/>
            <a:ext cx="9144000" cy="369332"/>
          </a:xfrm>
          <a:prstGeom prst="rect">
            <a:avLst/>
          </a:prstGeom>
          <a:solidFill>
            <a:schemeClr val="accent6">
              <a:lumMod val="20000"/>
              <a:lumOff val="80000"/>
            </a:schemeClr>
          </a:solidFill>
        </p:spPr>
        <p:txBody>
          <a:bodyPr>
            <a:spAutoFit/>
          </a:bodyPr>
          <a:lstStyle/>
          <a:p>
            <a:pPr algn="ctr" fontAlgn="auto">
              <a:spcBef>
                <a:spcPts val="0"/>
              </a:spcBef>
              <a:spcAft>
                <a:spcPts val="0"/>
              </a:spcAft>
              <a:defRPr/>
            </a:pPr>
            <a:r>
              <a:rPr lang="en-IN" b="1" dirty="0">
                <a:effectLst>
                  <a:outerShdw blurRad="38100" dist="38100" dir="2700000" algn="tl">
                    <a:srgbClr val="000000">
                      <a:alpha val="43137"/>
                    </a:srgbClr>
                  </a:outerShdw>
                </a:effectLst>
                <a:latin typeface="+mn-lt"/>
                <a:cs typeface="+mn-cs"/>
              </a:rPr>
              <a:t>Electronically Transmitted Postal Ballot System </a:t>
            </a:r>
            <a:r>
              <a:rPr lang="en-US" b="1" dirty="0">
                <a:effectLst>
                  <a:outerShdw blurRad="38100" dist="38100" dir="2700000" algn="tl">
                    <a:srgbClr val="000000">
                      <a:alpha val="43137"/>
                    </a:srgbClr>
                  </a:outerShdw>
                </a:effectLst>
                <a:latin typeface="+mn-lt"/>
                <a:cs typeface="+mn-cs"/>
              </a:rPr>
              <a:t>– Pre Counting</a:t>
            </a:r>
          </a:p>
        </p:txBody>
      </p:sp>
      <p:graphicFrame>
        <p:nvGraphicFramePr>
          <p:cNvPr id="6" name="Diagram 5"/>
          <p:cNvGraphicFramePr/>
          <p:nvPr>
            <p:extLst>
              <p:ext uri="{D42A27DB-BD31-4B8C-83A1-F6EECF244321}">
                <p14:modId xmlns:p14="http://schemas.microsoft.com/office/powerpoint/2010/main" val="3992131673"/>
              </p:ext>
            </p:extLst>
          </p:nvPr>
        </p:nvGraphicFramePr>
        <p:xfrm>
          <a:off x="1145332" y="1268984"/>
          <a:ext cx="6811044" cy="5040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rrow: Curved Left 3"/>
          <p:cNvSpPr/>
          <p:nvPr/>
        </p:nvSpPr>
        <p:spPr>
          <a:xfrm rot="20559569">
            <a:off x="6928040" y="2174105"/>
            <a:ext cx="482421" cy="1578925"/>
          </a:xfrm>
          <a:prstGeom prst="curvedLeftArrow">
            <a:avLst>
              <a:gd name="adj1" fmla="val 25000"/>
              <a:gd name="adj2" fmla="val 59303"/>
              <a:gd name="adj3" fmla="val 330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 name="Arrow: Curved Left 4"/>
          <p:cNvSpPr/>
          <p:nvPr/>
        </p:nvSpPr>
        <p:spPr>
          <a:xfrm rot="5647692">
            <a:off x="4283193" y="5670969"/>
            <a:ext cx="455309" cy="1725402"/>
          </a:xfrm>
          <a:prstGeom prst="curvedLeftArrow">
            <a:avLst>
              <a:gd name="adj1" fmla="val 27002"/>
              <a:gd name="adj2" fmla="val 7154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 name="Arrow: Curved Right 6"/>
          <p:cNvSpPr/>
          <p:nvPr/>
        </p:nvSpPr>
        <p:spPr>
          <a:xfrm rot="12197025" flipH="1">
            <a:off x="1434800" y="1694949"/>
            <a:ext cx="849579" cy="23407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27942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018222" y="542291"/>
            <a:ext cx="7047548" cy="5875655"/>
          </a:xfrm>
          <a:prstGeom prst="rect">
            <a:avLst/>
          </a:prstGeom>
        </p:spPr>
      </p:pic>
      <p:sp>
        <p:nvSpPr>
          <p:cNvPr id="9" name="Text Box 8"/>
          <p:cNvSpPr txBox="1"/>
          <p:nvPr/>
        </p:nvSpPr>
        <p:spPr>
          <a:xfrm>
            <a:off x="2771800" y="62773"/>
            <a:ext cx="3888432" cy="368300"/>
          </a:xfrm>
          <a:prstGeom prst="rect">
            <a:avLst/>
          </a:prstGeom>
          <a:noFill/>
        </p:spPr>
        <p:txBody>
          <a:bodyPr wrap="square" rtlCol="0">
            <a:spAutoFit/>
          </a:bodyPr>
          <a:lstStyle/>
          <a:p>
            <a:pPr algn="ctr" fontAlgn="auto">
              <a:spcBef>
                <a:spcPts val="0"/>
              </a:spcBef>
              <a:spcAft>
                <a:spcPts val="0"/>
              </a:spcAft>
            </a:pPr>
            <a:r>
              <a:rPr lang="en-IN" altLang="en-US" b="1" dirty="0">
                <a:solidFill>
                  <a:prstClr val="black"/>
                </a:solidFill>
                <a:latin typeface="Calibri"/>
                <a:cs typeface="+mn-cs"/>
              </a:rPr>
              <a:t>Scan: Form13-C</a:t>
            </a:r>
          </a:p>
        </p:txBody>
      </p:sp>
    </p:spTree>
    <p:extLst>
      <p:ext uri="{BB962C8B-B14F-4D97-AF65-F5344CB8AC3E}">
        <p14:creationId xmlns:p14="http://schemas.microsoft.com/office/powerpoint/2010/main" val="192657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05252" y="531431"/>
            <a:ext cx="6745605" cy="5813425"/>
          </a:xfrm>
          <a:prstGeom prst="rect">
            <a:avLst/>
          </a:prstGeom>
        </p:spPr>
      </p:pic>
      <p:sp>
        <p:nvSpPr>
          <p:cNvPr id="9" name="Text Box 8"/>
          <p:cNvSpPr txBox="1"/>
          <p:nvPr/>
        </p:nvSpPr>
        <p:spPr>
          <a:xfrm>
            <a:off x="2699792" y="42545"/>
            <a:ext cx="3157538" cy="368300"/>
          </a:xfrm>
          <a:prstGeom prst="rect">
            <a:avLst/>
          </a:prstGeom>
          <a:noFill/>
        </p:spPr>
        <p:txBody>
          <a:bodyPr wrap="square" rtlCol="0">
            <a:spAutoFit/>
          </a:bodyPr>
          <a:lstStyle/>
          <a:p>
            <a:pPr algn="ctr" fontAlgn="auto">
              <a:spcBef>
                <a:spcPts val="0"/>
              </a:spcBef>
              <a:spcAft>
                <a:spcPts val="0"/>
              </a:spcAft>
            </a:pPr>
            <a:r>
              <a:rPr lang="en-IN" altLang="en-US" b="1" dirty="0">
                <a:solidFill>
                  <a:prstClr val="black"/>
                </a:solidFill>
                <a:latin typeface="Calibri"/>
                <a:cs typeface="+mn-cs"/>
              </a:rPr>
              <a:t>Scan: Form13-A</a:t>
            </a:r>
          </a:p>
        </p:txBody>
      </p:sp>
    </p:spTree>
    <p:extLst>
      <p:ext uri="{BB962C8B-B14F-4D97-AF65-F5344CB8AC3E}">
        <p14:creationId xmlns:p14="http://schemas.microsoft.com/office/powerpoint/2010/main" val="497884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70623" y="579757"/>
            <a:ext cx="6566535" cy="5817235"/>
          </a:xfrm>
          <a:prstGeom prst="rect">
            <a:avLst/>
          </a:prstGeom>
        </p:spPr>
      </p:pic>
      <p:sp>
        <p:nvSpPr>
          <p:cNvPr id="6" name="Text Box 5"/>
          <p:cNvSpPr txBox="1"/>
          <p:nvPr/>
        </p:nvSpPr>
        <p:spPr>
          <a:xfrm>
            <a:off x="3059832" y="62773"/>
            <a:ext cx="3157538" cy="368300"/>
          </a:xfrm>
          <a:prstGeom prst="rect">
            <a:avLst/>
          </a:prstGeom>
          <a:noFill/>
        </p:spPr>
        <p:txBody>
          <a:bodyPr wrap="square" rtlCol="0">
            <a:spAutoFit/>
          </a:bodyPr>
          <a:lstStyle/>
          <a:p>
            <a:pPr algn="ctr" fontAlgn="auto">
              <a:spcBef>
                <a:spcPts val="0"/>
              </a:spcBef>
              <a:spcAft>
                <a:spcPts val="0"/>
              </a:spcAft>
            </a:pPr>
            <a:r>
              <a:rPr lang="en-IN" altLang="en-US" b="1" dirty="0">
                <a:solidFill>
                  <a:prstClr val="black"/>
                </a:solidFill>
                <a:latin typeface="Calibri"/>
                <a:cs typeface="+mn-cs"/>
              </a:rPr>
              <a:t>Scan: Form13-B</a:t>
            </a:r>
          </a:p>
        </p:txBody>
      </p:sp>
    </p:spTree>
    <p:extLst>
      <p:ext uri="{BB962C8B-B14F-4D97-AF65-F5344CB8AC3E}">
        <p14:creationId xmlns:p14="http://schemas.microsoft.com/office/powerpoint/2010/main" val="289661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18681" y="764704"/>
            <a:ext cx="7466648" cy="5842000"/>
          </a:xfrm>
          <a:prstGeom prst="rect">
            <a:avLst/>
          </a:prstGeom>
        </p:spPr>
      </p:pic>
      <p:sp>
        <p:nvSpPr>
          <p:cNvPr id="9" name="Text Box 8"/>
          <p:cNvSpPr txBox="1"/>
          <p:nvPr/>
        </p:nvSpPr>
        <p:spPr>
          <a:xfrm>
            <a:off x="1475656" y="116632"/>
            <a:ext cx="6352699" cy="368300"/>
          </a:xfrm>
          <a:prstGeom prst="rect">
            <a:avLst/>
          </a:prstGeom>
          <a:noFill/>
        </p:spPr>
        <p:txBody>
          <a:bodyPr wrap="square" rtlCol="0">
            <a:spAutoFit/>
          </a:bodyPr>
          <a:lstStyle/>
          <a:p>
            <a:pPr fontAlgn="auto">
              <a:spcBef>
                <a:spcPts val="0"/>
              </a:spcBef>
              <a:spcAft>
                <a:spcPts val="0"/>
              </a:spcAft>
            </a:pPr>
            <a:r>
              <a:rPr lang="en-IN" altLang="en-US" b="1" dirty="0">
                <a:solidFill>
                  <a:prstClr val="black"/>
                </a:solidFill>
                <a:latin typeface="Calibri"/>
                <a:cs typeface="+mn-cs"/>
              </a:rPr>
              <a:t>Scan: Form13-C &amp; then Immediately Scan New Form-13C </a:t>
            </a:r>
          </a:p>
        </p:txBody>
      </p:sp>
    </p:spTree>
    <p:extLst>
      <p:ext uri="{BB962C8B-B14F-4D97-AF65-F5344CB8AC3E}">
        <p14:creationId xmlns:p14="http://schemas.microsoft.com/office/powerpoint/2010/main" val="1546062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59656" y="748030"/>
            <a:ext cx="6513195" cy="5608955"/>
          </a:xfrm>
          <a:prstGeom prst="rect">
            <a:avLst/>
          </a:prstGeom>
        </p:spPr>
      </p:pic>
      <p:sp>
        <p:nvSpPr>
          <p:cNvPr id="9" name="Text Box 8"/>
          <p:cNvSpPr txBox="1"/>
          <p:nvPr/>
        </p:nvSpPr>
        <p:spPr>
          <a:xfrm>
            <a:off x="228125" y="227212"/>
            <a:ext cx="8664355" cy="369332"/>
          </a:xfrm>
          <a:prstGeom prst="rect">
            <a:avLst/>
          </a:prstGeom>
          <a:noFill/>
        </p:spPr>
        <p:txBody>
          <a:bodyPr wrap="square" rtlCol="0">
            <a:spAutoFit/>
          </a:bodyPr>
          <a:lstStyle/>
          <a:p>
            <a:pPr fontAlgn="auto">
              <a:spcBef>
                <a:spcPts val="0"/>
              </a:spcBef>
              <a:spcAft>
                <a:spcPts val="0"/>
              </a:spcAft>
            </a:pPr>
            <a:r>
              <a:rPr lang="en-IN" altLang="en-US" b="1" dirty="0">
                <a:solidFill>
                  <a:prstClr val="black"/>
                </a:solidFill>
                <a:latin typeface="Calibri"/>
                <a:cs typeface="+mn-cs"/>
              </a:rPr>
              <a:t>Scan: Form13-C &amp; then immediately Scan Form-13-B   (Leaving the Scanning Form 13-A)</a:t>
            </a:r>
          </a:p>
        </p:txBody>
      </p:sp>
    </p:spTree>
    <p:extLst>
      <p:ext uri="{BB962C8B-B14F-4D97-AF65-F5344CB8AC3E}">
        <p14:creationId xmlns:p14="http://schemas.microsoft.com/office/powerpoint/2010/main" val="834651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3355</TotalTime>
  <Words>548</Words>
  <Application>Microsoft Office PowerPoint</Application>
  <PresentationFormat>On-screen Show (4:3)</PresentationFormat>
  <Paragraphs>43</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Electronically Transmitted  Postal Ballot System (ETPBS)  pre-counting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msrinivasa</dc:creator>
  <cp:lastModifiedBy>Windows User</cp:lastModifiedBy>
  <cp:revision>657</cp:revision>
  <dcterms:created xsi:type="dcterms:W3CDTF">2015-06-16T06:47:18Z</dcterms:created>
  <dcterms:modified xsi:type="dcterms:W3CDTF">2021-04-22T15:21:13Z</dcterms:modified>
</cp:coreProperties>
</file>