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60"/>
  </p:notesMasterIdLst>
  <p:sldIdLst>
    <p:sldId id="256" r:id="rId2"/>
    <p:sldId id="257" r:id="rId3"/>
    <p:sldId id="259" r:id="rId4"/>
    <p:sldId id="258" r:id="rId5"/>
    <p:sldId id="273" r:id="rId6"/>
    <p:sldId id="302" r:id="rId7"/>
    <p:sldId id="303" r:id="rId8"/>
    <p:sldId id="304" r:id="rId9"/>
    <p:sldId id="305" r:id="rId10"/>
    <p:sldId id="306" r:id="rId11"/>
    <p:sldId id="308" r:id="rId12"/>
    <p:sldId id="307" r:id="rId13"/>
    <p:sldId id="309" r:id="rId14"/>
    <p:sldId id="310" r:id="rId15"/>
    <p:sldId id="311" r:id="rId16"/>
    <p:sldId id="312" r:id="rId17"/>
    <p:sldId id="313" r:id="rId18"/>
    <p:sldId id="274" r:id="rId19"/>
    <p:sldId id="314" r:id="rId20"/>
    <p:sldId id="315" r:id="rId21"/>
    <p:sldId id="316" r:id="rId22"/>
    <p:sldId id="324" r:id="rId23"/>
    <p:sldId id="325" r:id="rId24"/>
    <p:sldId id="326" r:id="rId25"/>
    <p:sldId id="317" r:id="rId26"/>
    <p:sldId id="299" r:id="rId27"/>
    <p:sldId id="275" r:id="rId28"/>
    <p:sldId id="276" r:id="rId29"/>
    <p:sldId id="277" r:id="rId30"/>
    <p:sldId id="278" r:id="rId31"/>
    <p:sldId id="279" r:id="rId32"/>
    <p:sldId id="280" r:id="rId33"/>
    <p:sldId id="281" r:id="rId34"/>
    <p:sldId id="284" r:id="rId35"/>
    <p:sldId id="285" r:id="rId36"/>
    <p:sldId id="282" r:id="rId37"/>
    <p:sldId id="288" r:id="rId38"/>
    <p:sldId id="289" r:id="rId39"/>
    <p:sldId id="290" r:id="rId40"/>
    <p:sldId id="291" r:id="rId41"/>
    <p:sldId id="292" r:id="rId42"/>
    <p:sldId id="293" r:id="rId43"/>
    <p:sldId id="294" r:id="rId44"/>
    <p:sldId id="295" r:id="rId45"/>
    <p:sldId id="296" r:id="rId46"/>
    <p:sldId id="268" r:id="rId47"/>
    <p:sldId id="261" r:id="rId48"/>
    <p:sldId id="269" r:id="rId49"/>
    <p:sldId id="270" r:id="rId50"/>
    <p:sldId id="271" r:id="rId51"/>
    <p:sldId id="319" r:id="rId52"/>
    <p:sldId id="286" r:id="rId53"/>
    <p:sldId id="300" r:id="rId54"/>
    <p:sldId id="328" r:id="rId55"/>
    <p:sldId id="329" r:id="rId56"/>
    <p:sldId id="330" r:id="rId57"/>
    <p:sldId id="332" r:id="rId58"/>
    <p:sldId id="26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lang="en-US"/>
        </a:p>
      </dgm:t>
    </dgm:pt>
    <dgm:pt modelId="{8BBC6F83-149E-EB4A-A038-4E5B09D3D5FE}">
      <dgm:prSet custT="1"/>
      <dgm:spPr>
        <a:noFill/>
        <a:ln>
          <a:solidFill>
            <a:schemeClr val="tx1"/>
          </a:solidFill>
        </a:ln>
      </dgm:spPr>
      <dgm:t>
        <a:bodyPr/>
        <a:lstStyle/>
        <a:p>
          <a:pPr rtl="0"/>
          <a:r>
            <a:rPr lang="fi-FI" sz="2000" b="1" dirty="0" smtClean="0">
              <a:solidFill>
                <a:schemeClr val="tx1"/>
              </a:solidFill>
            </a:rPr>
            <a:t>Video Surveillance Team (VST)</a:t>
          </a:r>
          <a:endParaRPr lang="fi-FI" sz="2000" b="1" dirty="0">
            <a:solidFill>
              <a:schemeClr val="tx1"/>
            </a:solidFill>
          </a:endParaRPr>
        </a:p>
      </dgm:t>
    </dgm:pt>
    <dgm:pt modelId="{FD219739-E14A-094E-9DAF-4CDE08A3DC34}" type="parTrans" cxnId="{B2D38618-21A8-184B-A097-6C3C49169111}">
      <dgm:prSet/>
      <dgm:spPr/>
      <dgm:t>
        <a:bodyPr/>
        <a:lstStyle/>
        <a:p>
          <a:endParaRPr lang="en-US" sz="2000">
            <a:solidFill>
              <a:schemeClr val="tx1"/>
            </a:solidFill>
          </a:endParaRPr>
        </a:p>
      </dgm:t>
    </dgm:pt>
    <dgm:pt modelId="{7F09807A-B7FC-3848-8435-0556B009E0DF}" type="sibTrans" cxnId="{B2D38618-21A8-184B-A097-6C3C49169111}">
      <dgm:prSet/>
      <dgm:spPr/>
      <dgm:t>
        <a:bodyPr/>
        <a:lstStyle/>
        <a:p>
          <a:endParaRPr lang="en-US" sz="2000">
            <a:solidFill>
              <a:schemeClr val="tx1"/>
            </a:solidFill>
          </a:endParaRPr>
        </a:p>
      </dgm:t>
    </dgm:pt>
    <dgm:pt modelId="{843D5302-D72F-6F45-AAEC-005CA18C1A0E}">
      <dgm:prSet custT="1"/>
      <dgm:spPr>
        <a:noFill/>
      </dgm:spPr>
      <dgm:t>
        <a:bodyPr/>
        <a:lstStyle/>
        <a:p>
          <a:pPr algn="just" rtl="0">
            <a:lnSpc>
              <a:spcPct val="80000"/>
            </a:lnSpc>
          </a:pPr>
          <a:endParaRPr lang="fi-FI" sz="2000" dirty="0">
            <a:solidFill>
              <a:schemeClr val="tx1"/>
            </a:solidFill>
            <a:latin typeface="Arial Narrow" pitchFamily="34" charset="0"/>
          </a:endParaRPr>
        </a:p>
      </dgm:t>
    </dgm:pt>
    <dgm:pt modelId="{28710BE1-5E61-8C4A-914A-E3F4E8073CA8}" type="parTrans" cxnId="{8B36E082-8393-1940-9561-207451E8C495}">
      <dgm:prSet/>
      <dgm:spPr/>
      <dgm:t>
        <a:bodyPr/>
        <a:lstStyle/>
        <a:p>
          <a:endParaRPr lang="en-US" sz="2000">
            <a:solidFill>
              <a:schemeClr val="tx1"/>
            </a:solidFill>
          </a:endParaRPr>
        </a:p>
      </dgm:t>
    </dgm:pt>
    <dgm:pt modelId="{4BA15C86-78CB-B04B-8414-AE4C8CC0A64B}" type="sibTrans" cxnId="{8B36E082-8393-1940-9561-207451E8C495}">
      <dgm:prSet/>
      <dgm:spPr/>
      <dgm:t>
        <a:bodyPr/>
        <a:lstStyle/>
        <a:p>
          <a:endParaRPr lang="en-US" sz="2000">
            <a:solidFill>
              <a:schemeClr val="tx1"/>
            </a:solidFill>
          </a:endParaRPr>
        </a:p>
      </dgm:t>
    </dgm:pt>
    <dgm:pt modelId="{0DBC6B53-EADF-5345-9348-FD583CB6341F}">
      <dgm:prSet custT="1"/>
      <dgm:spPr>
        <a:noFill/>
      </dgm:spPr>
      <dgm:t>
        <a:bodyPr/>
        <a:lstStyle/>
        <a:p>
          <a:pPr algn="just" rtl="0">
            <a:lnSpc>
              <a:spcPct val="80000"/>
            </a:lnSpc>
          </a:pPr>
          <a:r>
            <a:rPr lang="fi-FI" sz="2000" dirty="0" smtClean="0">
              <a:solidFill>
                <a:schemeClr val="tx1"/>
              </a:solidFill>
              <a:latin typeface="Arial Narrow" pitchFamily="34" charset="0"/>
            </a:rPr>
            <a:t> </a:t>
          </a:r>
          <a:r>
            <a:rPr lang="fi-FI" sz="2400" dirty="0" smtClean="0">
              <a:solidFill>
                <a:schemeClr val="tx1"/>
              </a:solidFill>
              <a:latin typeface="Arial Narrow" pitchFamily="34" charset="0"/>
            </a:rPr>
            <a:t>Properly trained to identify and capture MCC  and expenditure related events like public meeting etc in adequate minute details as required,</a:t>
          </a:r>
          <a:endParaRPr lang="fi-FI" sz="2400" dirty="0">
            <a:solidFill>
              <a:schemeClr val="tx1"/>
            </a:solidFill>
            <a:latin typeface="Arial Narrow" pitchFamily="34" charset="0"/>
          </a:endParaRPr>
        </a:p>
      </dgm:t>
    </dgm:pt>
    <dgm:pt modelId="{51A5289E-0A80-BC41-94DD-C2A89F1D18C5}" type="parTrans" cxnId="{583BBEB7-D3F4-2543-B6EE-4B942EC2843F}">
      <dgm:prSet/>
      <dgm:spPr/>
      <dgm:t>
        <a:bodyPr/>
        <a:lstStyle/>
        <a:p>
          <a:endParaRPr lang="en-US">
            <a:solidFill>
              <a:schemeClr val="tx1"/>
            </a:solidFill>
          </a:endParaRPr>
        </a:p>
      </dgm:t>
    </dgm:pt>
    <dgm:pt modelId="{759C8E44-D22C-494F-A372-07B57431E64F}" type="sibTrans" cxnId="{583BBEB7-D3F4-2543-B6EE-4B942EC2843F}">
      <dgm:prSet/>
      <dgm:spPr/>
      <dgm:t>
        <a:bodyPr/>
        <a:lstStyle/>
        <a:p>
          <a:endParaRPr lang="en-US">
            <a:solidFill>
              <a:schemeClr val="tx1"/>
            </a:solidFill>
          </a:endParaRPr>
        </a:p>
      </dgm:t>
    </dgm:pt>
    <dgm:pt modelId="{9D5269A8-9454-944C-B855-9292AA68636B}">
      <dgm:prSet custT="1"/>
      <dgm:spPr>
        <a:noFill/>
      </dgm:spPr>
      <dgm:t>
        <a:bodyPr/>
        <a:lstStyle/>
        <a:p>
          <a:pPr algn="just" rtl="0">
            <a:lnSpc>
              <a:spcPct val="80000"/>
            </a:lnSpc>
          </a:pPr>
          <a:r>
            <a:rPr lang="en-US" sz="2400" dirty="0" smtClean="0">
              <a:latin typeface="Arial Narrow" pitchFamily="34" charset="0"/>
            </a:rPr>
            <a:t>This team will prepare a </a:t>
          </a:r>
          <a:r>
            <a:rPr lang="en-US" sz="2400" b="1" dirty="0" smtClean="0">
              <a:latin typeface="Arial Narrow" pitchFamily="34" charset="0"/>
            </a:rPr>
            <a:t>video cue-sheet. </a:t>
          </a:r>
          <a:endParaRPr lang="fi-FI" sz="2400" dirty="0">
            <a:solidFill>
              <a:schemeClr val="tx1"/>
            </a:solidFill>
            <a:latin typeface="Arial Narrow" pitchFamily="34" charset="0"/>
          </a:endParaRPr>
        </a:p>
      </dgm:t>
    </dgm:pt>
    <dgm:pt modelId="{52B591D8-2A20-0244-83B4-CF7C92B13D93}" type="parTrans" cxnId="{75C513BD-0C02-2140-99FC-BD371CA8E971}">
      <dgm:prSet/>
      <dgm:spPr/>
      <dgm:t>
        <a:bodyPr/>
        <a:lstStyle/>
        <a:p>
          <a:endParaRPr lang="en-US">
            <a:solidFill>
              <a:schemeClr val="tx1"/>
            </a:solidFill>
          </a:endParaRPr>
        </a:p>
      </dgm:t>
    </dgm:pt>
    <dgm:pt modelId="{EF64D766-BC1C-2044-8623-BEBB9FF546FF}" type="sibTrans" cxnId="{75C513BD-0C02-2140-99FC-BD371CA8E971}">
      <dgm:prSet/>
      <dgm:spPr/>
      <dgm:t>
        <a:bodyPr/>
        <a:lstStyle/>
        <a:p>
          <a:endParaRPr lang="en-US">
            <a:solidFill>
              <a:schemeClr val="tx1"/>
            </a:solidFill>
          </a:endParaRPr>
        </a:p>
      </dgm:t>
    </dgm:pt>
    <dgm:pt modelId="{D810630A-B544-4688-9580-45B16B18D086}">
      <dgm:prSet custT="1"/>
      <dgm:spPr>
        <a:noFill/>
      </dgm:spPr>
      <dgm:t>
        <a:bodyPr/>
        <a:lstStyle/>
        <a:p>
          <a:pPr algn="just" rtl="0">
            <a:lnSpc>
              <a:spcPct val="80000"/>
            </a:lnSpc>
          </a:pPr>
          <a:r>
            <a:rPr lang="en-US" sz="2400" dirty="0" smtClean="0">
              <a:latin typeface="Arial Narrow" pitchFamily="34" charset="0"/>
            </a:rPr>
            <a:t>It will capture the photo in such a way that the </a:t>
          </a:r>
          <a:r>
            <a:rPr lang="en-US" sz="2400" b="1" dirty="0" smtClean="0">
              <a:latin typeface="Arial Narrow" pitchFamily="34" charset="0"/>
            </a:rPr>
            <a:t>evidence of each vehicle, furniture, rostrum, banner, cutout etc</a:t>
          </a:r>
          <a:r>
            <a:rPr lang="en-US" sz="2400" dirty="0" smtClean="0">
              <a:latin typeface="Arial Narrow" pitchFamily="34" charset="0"/>
            </a:rPr>
            <a:t>. can be seen clearly and the expense thereon can be estimated,</a:t>
          </a:r>
          <a:endParaRPr lang="fi-FI" sz="2400" dirty="0">
            <a:solidFill>
              <a:schemeClr val="tx1"/>
            </a:solidFill>
            <a:latin typeface="Arial Narrow" pitchFamily="34" charset="0"/>
          </a:endParaRPr>
        </a:p>
      </dgm:t>
    </dgm:pt>
    <dgm:pt modelId="{CBE47785-ECA2-4ABF-A9CB-90F901C71B07}" type="parTrans" cxnId="{96A21F01-8BB8-423B-ABA6-908C01EA22FE}">
      <dgm:prSet/>
      <dgm:spPr/>
      <dgm:t>
        <a:bodyPr/>
        <a:lstStyle/>
        <a:p>
          <a:endParaRPr lang="en-US"/>
        </a:p>
      </dgm:t>
    </dgm:pt>
    <dgm:pt modelId="{737104EC-8497-40AB-8AC5-24998698026C}" type="sibTrans" cxnId="{96A21F01-8BB8-423B-ABA6-908C01EA22FE}">
      <dgm:prSet/>
      <dgm:spPr/>
      <dgm:t>
        <a:bodyPr/>
        <a:lstStyle/>
        <a:p>
          <a:endParaRPr lang="en-US"/>
        </a:p>
      </dgm:t>
    </dgm:pt>
    <dgm:pt modelId="{11D1FCE0-3BED-4888-BFE6-035E861B7715}">
      <dgm:prSet custT="1"/>
      <dgm:spPr/>
      <dgm:t>
        <a:bodyPr/>
        <a:lstStyle/>
        <a:p>
          <a:pPr algn="just"/>
          <a:r>
            <a:rPr lang="en-US" sz="2400" dirty="0" smtClean="0">
              <a:latin typeface="Arial Narrow" pitchFamily="34" charset="0"/>
            </a:rPr>
            <a:t>At the end of shooting, the team may also </a:t>
          </a:r>
          <a:r>
            <a:rPr lang="en-US" sz="2400" b="1" dirty="0" smtClean="0">
              <a:latin typeface="Arial Narrow" pitchFamily="34" charset="0"/>
            </a:rPr>
            <a:t>record in voice mode the estimated number and type of vehicles, Chairs, furniture</a:t>
          </a:r>
          <a:r>
            <a:rPr lang="en-US" sz="2400" dirty="0" smtClean="0">
              <a:latin typeface="Arial Narrow" pitchFamily="34" charset="0"/>
            </a:rPr>
            <a:t>, approx size of rostrum/banner /poster/ cutout etc. used in the event.</a:t>
          </a:r>
        </a:p>
      </dgm:t>
    </dgm:pt>
    <dgm:pt modelId="{890DD199-2923-4BB9-B0AE-A722AFAD672D}" type="parTrans" cxnId="{CDB5A554-9685-4FC3-BC7E-BEA3A46B89DA}">
      <dgm:prSet/>
      <dgm:spPr/>
      <dgm:t>
        <a:bodyPr/>
        <a:lstStyle/>
        <a:p>
          <a:endParaRPr lang="en-US"/>
        </a:p>
      </dgm:t>
    </dgm:pt>
    <dgm:pt modelId="{01601BDA-30E3-4BD0-BE8A-139A1D37B32E}" type="sibTrans" cxnId="{CDB5A554-9685-4FC3-BC7E-BEA3A46B89DA}">
      <dgm:prSet/>
      <dgm:spPr/>
      <dgm:t>
        <a:bodyPr/>
        <a:lstStyle/>
        <a:p>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8CECAA3B-34AF-DD46-AB17-F2BC07303360}" type="pres">
      <dgm:prSet presAssocID="{8BBC6F83-149E-EB4A-A038-4E5B09D3D5FE}" presName="linNode" presStyleCnt="0"/>
      <dgm:spPr/>
      <dgm:t>
        <a:bodyPr/>
        <a:lstStyle/>
        <a:p>
          <a:endParaRPr lang="en-US"/>
        </a:p>
      </dgm:t>
    </dgm:pt>
    <dgm:pt modelId="{DBDBF8A9-691A-9D49-8CA2-1D3B69B049AE}" type="pres">
      <dgm:prSet presAssocID="{8BBC6F83-149E-EB4A-A038-4E5B09D3D5FE}" presName="parentText" presStyleLbl="node1" presStyleIdx="0" presStyleCnt="1" custScaleX="71378">
        <dgm:presLayoutVars>
          <dgm:chMax val="1"/>
          <dgm:bulletEnabled val="1"/>
        </dgm:presLayoutVars>
      </dgm:prSet>
      <dgm:spPr/>
      <dgm:t>
        <a:bodyPr/>
        <a:lstStyle/>
        <a:p>
          <a:endParaRPr lang="en-US"/>
        </a:p>
      </dgm:t>
    </dgm:pt>
    <dgm:pt modelId="{02A309C3-FE26-5843-A2F6-DC5D12026F1B}" type="pres">
      <dgm:prSet presAssocID="{8BBC6F83-149E-EB4A-A038-4E5B09D3D5FE}" presName="descendantText" presStyleLbl="alignAccFollowNode1" presStyleIdx="0" presStyleCnt="1" custScaleX="128404" custScaleY="134204">
        <dgm:presLayoutVars>
          <dgm:bulletEnabled val="1"/>
        </dgm:presLayoutVars>
      </dgm:prSet>
      <dgm:spPr/>
      <dgm:t>
        <a:bodyPr/>
        <a:lstStyle/>
        <a:p>
          <a:endParaRPr lang="en-US"/>
        </a:p>
      </dgm:t>
    </dgm:pt>
  </dgm:ptLst>
  <dgm:cxnLst>
    <dgm:cxn modelId="{583BBEB7-D3F4-2543-B6EE-4B942EC2843F}" srcId="{8BBC6F83-149E-EB4A-A038-4E5B09D3D5FE}" destId="{0DBC6B53-EADF-5345-9348-FD583CB6341F}" srcOrd="1" destOrd="0" parTransId="{51A5289E-0A80-BC41-94DD-C2A89F1D18C5}" sibTransId="{759C8E44-D22C-494F-A372-07B57431E64F}"/>
    <dgm:cxn modelId="{6AD2B646-7B55-4F8A-A7E4-7B615516E70A}" type="presOf" srcId="{8BBC6F83-149E-EB4A-A038-4E5B09D3D5FE}" destId="{DBDBF8A9-691A-9D49-8CA2-1D3B69B049AE}" srcOrd="0" destOrd="0" presId="urn:microsoft.com/office/officeart/2005/8/layout/vList5"/>
    <dgm:cxn modelId="{8B36E082-8393-1940-9561-207451E8C495}" srcId="{8BBC6F83-149E-EB4A-A038-4E5B09D3D5FE}" destId="{843D5302-D72F-6F45-AAEC-005CA18C1A0E}" srcOrd="0" destOrd="0" parTransId="{28710BE1-5E61-8C4A-914A-E3F4E8073CA8}" sibTransId="{4BA15C86-78CB-B04B-8414-AE4C8CC0A64B}"/>
    <dgm:cxn modelId="{F7A34391-E51D-48DE-8486-1FAD951C9914}" type="presOf" srcId="{0DBC6B53-EADF-5345-9348-FD583CB6341F}" destId="{02A309C3-FE26-5843-A2F6-DC5D12026F1B}" srcOrd="0" destOrd="1" presId="urn:microsoft.com/office/officeart/2005/8/layout/vList5"/>
    <dgm:cxn modelId="{B2D38618-21A8-184B-A097-6C3C49169111}" srcId="{DB8397A1-88C5-EC47-9E29-47DD4BBCB853}" destId="{8BBC6F83-149E-EB4A-A038-4E5B09D3D5FE}" srcOrd="0" destOrd="0" parTransId="{FD219739-E14A-094E-9DAF-4CDE08A3DC34}" sibTransId="{7F09807A-B7FC-3848-8435-0556B009E0DF}"/>
    <dgm:cxn modelId="{C223CF46-2A27-4A39-A017-C744F56038BE}" type="presOf" srcId="{843D5302-D72F-6F45-AAEC-005CA18C1A0E}" destId="{02A309C3-FE26-5843-A2F6-DC5D12026F1B}" srcOrd="0" destOrd="0" presId="urn:microsoft.com/office/officeart/2005/8/layout/vList5"/>
    <dgm:cxn modelId="{1C1EDEA9-8527-48DD-AA06-FE5188910BAA}" type="presOf" srcId="{11D1FCE0-3BED-4888-BFE6-035E861B7715}" destId="{02A309C3-FE26-5843-A2F6-DC5D12026F1B}" srcOrd="0" destOrd="3" presId="urn:microsoft.com/office/officeart/2005/8/layout/vList5"/>
    <dgm:cxn modelId="{75C513BD-0C02-2140-99FC-BD371CA8E971}" srcId="{8BBC6F83-149E-EB4A-A038-4E5B09D3D5FE}" destId="{9D5269A8-9454-944C-B855-9292AA68636B}" srcOrd="4" destOrd="0" parTransId="{52B591D8-2A20-0244-83B4-CF7C92B13D93}" sibTransId="{EF64D766-BC1C-2044-8623-BEBB9FF546FF}"/>
    <dgm:cxn modelId="{96A21F01-8BB8-423B-ABA6-908C01EA22FE}" srcId="{8BBC6F83-149E-EB4A-A038-4E5B09D3D5FE}" destId="{D810630A-B544-4688-9580-45B16B18D086}" srcOrd="2" destOrd="0" parTransId="{CBE47785-ECA2-4ABF-A9CB-90F901C71B07}" sibTransId="{737104EC-8497-40AB-8AC5-24998698026C}"/>
    <dgm:cxn modelId="{2CFC1DD1-15A2-4706-A924-B1F0071B3BD7}" type="presOf" srcId="{D810630A-B544-4688-9580-45B16B18D086}" destId="{02A309C3-FE26-5843-A2F6-DC5D12026F1B}" srcOrd="0" destOrd="2" presId="urn:microsoft.com/office/officeart/2005/8/layout/vList5"/>
    <dgm:cxn modelId="{CDB5A554-9685-4FC3-BC7E-BEA3A46B89DA}" srcId="{8BBC6F83-149E-EB4A-A038-4E5B09D3D5FE}" destId="{11D1FCE0-3BED-4888-BFE6-035E861B7715}" srcOrd="3" destOrd="0" parTransId="{890DD199-2923-4BB9-B0AE-A722AFAD672D}" sibTransId="{01601BDA-30E3-4BD0-BE8A-139A1D37B32E}"/>
    <dgm:cxn modelId="{9E948BF0-F07E-4AA7-BCD9-BC95203DFCAA}" type="presOf" srcId="{DB8397A1-88C5-EC47-9E29-47DD4BBCB853}" destId="{1862061F-0D1C-BA43-950C-408BBBC028D8}" srcOrd="0" destOrd="0" presId="urn:microsoft.com/office/officeart/2005/8/layout/vList5"/>
    <dgm:cxn modelId="{0FAB94A6-5C56-49FD-A384-29E2548C9CBF}" type="presOf" srcId="{9D5269A8-9454-944C-B855-9292AA68636B}" destId="{02A309C3-FE26-5843-A2F6-DC5D12026F1B}" srcOrd="0" destOrd="4" presId="urn:microsoft.com/office/officeart/2005/8/layout/vList5"/>
    <dgm:cxn modelId="{FF852AA4-F953-40B3-A400-AA2B4AA3988F}" type="presParOf" srcId="{1862061F-0D1C-BA43-950C-408BBBC028D8}" destId="{8CECAA3B-34AF-DD46-AB17-F2BC07303360}" srcOrd="0" destOrd="0" presId="urn:microsoft.com/office/officeart/2005/8/layout/vList5"/>
    <dgm:cxn modelId="{0776A081-42BB-4A5F-8BA0-10BA724D2442}" type="presParOf" srcId="{8CECAA3B-34AF-DD46-AB17-F2BC07303360}" destId="{DBDBF8A9-691A-9D49-8CA2-1D3B69B049AE}" srcOrd="0" destOrd="0" presId="urn:microsoft.com/office/officeart/2005/8/layout/vList5"/>
    <dgm:cxn modelId="{D1FFB109-B22C-4FD3-836F-FE00D46538BF}" type="presParOf" srcId="{8CECAA3B-34AF-DD46-AB17-F2BC07303360}" destId="{02A309C3-FE26-5843-A2F6-DC5D12026F1B}" srcOrd="1" destOrd="0" presId="urn:microsoft.com/office/officeart/2005/8/layout/vList5"/>
  </dgm:cxnLst>
  <dgm:bg/>
  <dgm:whole>
    <a:ln>
      <a:solidFill>
        <a:srgbClr val="00206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lang="en-US"/>
        </a:p>
      </dgm:t>
    </dgm:pt>
    <dgm:pt modelId="{45104C72-AFB4-E248-B6E9-08D639D26FD5}">
      <dgm:prSet custT="1"/>
      <dgm:spPr>
        <a:noFill/>
        <a:ln>
          <a:solidFill>
            <a:schemeClr val="tx1"/>
          </a:solidFill>
        </a:ln>
      </dgm:spPr>
      <dgm:t>
        <a:bodyPr/>
        <a:lstStyle/>
        <a:p>
          <a:pPr rtl="0"/>
          <a:r>
            <a:rPr lang="en-US" sz="2000" b="1" dirty="0" smtClean="0">
              <a:solidFill>
                <a:schemeClr val="tx1"/>
              </a:solidFill>
            </a:rPr>
            <a:t>Video Viewing Team (VVT)</a:t>
          </a:r>
          <a:endParaRPr lang="en-US" sz="2000" b="1" dirty="0">
            <a:solidFill>
              <a:schemeClr val="tx1"/>
            </a:solidFill>
          </a:endParaRPr>
        </a:p>
      </dgm:t>
    </dgm:pt>
    <dgm:pt modelId="{CB37A6C1-CE51-A94D-B999-BF191BD5BF8D}" type="parTrans" cxnId="{E49A50C2-3F86-B147-81E4-70DD555DAA21}">
      <dgm:prSet/>
      <dgm:spPr/>
      <dgm:t>
        <a:bodyPr/>
        <a:lstStyle/>
        <a:p>
          <a:endParaRPr lang="en-US" sz="2000">
            <a:solidFill>
              <a:schemeClr val="tx1"/>
            </a:solidFill>
          </a:endParaRPr>
        </a:p>
      </dgm:t>
    </dgm:pt>
    <dgm:pt modelId="{EB4C0602-B582-CE4E-B202-4C0D5A310125}" type="sibTrans" cxnId="{E49A50C2-3F86-B147-81E4-70DD555DAA21}">
      <dgm:prSet/>
      <dgm:spPr/>
      <dgm:t>
        <a:bodyPr/>
        <a:lstStyle/>
        <a:p>
          <a:endParaRPr lang="en-US" sz="2000">
            <a:solidFill>
              <a:schemeClr val="tx1"/>
            </a:solidFill>
          </a:endParaRPr>
        </a:p>
      </dgm:t>
    </dgm:pt>
    <dgm:pt modelId="{843D5302-D72F-6F45-AAEC-005CA18C1A0E}">
      <dgm:prSet custT="1"/>
      <dgm:spPr>
        <a:noFill/>
      </dgm:spPr>
      <dgm:t>
        <a:bodyPr/>
        <a:lstStyle/>
        <a:p>
          <a:pPr algn="just" rtl="0">
            <a:lnSpc>
              <a:spcPct val="80000"/>
            </a:lnSpc>
          </a:pPr>
          <a:endParaRPr lang="fi-FI" sz="2000" dirty="0">
            <a:solidFill>
              <a:schemeClr val="tx1"/>
            </a:solidFill>
            <a:latin typeface="Arial Narrow" pitchFamily="34" charset="0"/>
          </a:endParaRPr>
        </a:p>
      </dgm:t>
    </dgm:pt>
    <dgm:pt modelId="{28710BE1-5E61-8C4A-914A-E3F4E8073CA8}" type="parTrans" cxnId="{8B36E082-8393-1940-9561-207451E8C495}">
      <dgm:prSet/>
      <dgm:spPr/>
      <dgm:t>
        <a:bodyPr/>
        <a:lstStyle/>
        <a:p>
          <a:endParaRPr lang="en-US" sz="2000">
            <a:solidFill>
              <a:schemeClr val="tx1"/>
            </a:solidFill>
          </a:endParaRPr>
        </a:p>
      </dgm:t>
    </dgm:pt>
    <dgm:pt modelId="{4BA15C86-78CB-B04B-8414-AE4C8CC0A64B}" type="sibTrans" cxnId="{8B36E082-8393-1940-9561-207451E8C495}">
      <dgm:prSet/>
      <dgm:spPr/>
      <dgm:t>
        <a:bodyPr/>
        <a:lstStyle/>
        <a:p>
          <a:endParaRPr lang="en-US" sz="2000">
            <a:solidFill>
              <a:schemeClr val="tx1"/>
            </a:solidFill>
          </a:endParaRPr>
        </a:p>
      </dgm:t>
    </dgm:pt>
    <dgm:pt modelId="{450F2B56-4006-4E41-8EEF-EE87FD6EA007}">
      <dgm:prSet custT="1"/>
      <dgm:spPr>
        <a:noFill/>
      </dgm:spPr>
      <dgm:t>
        <a:bodyPr/>
        <a:lstStyle/>
        <a:p>
          <a:pPr algn="just" rtl="0"/>
          <a:r>
            <a:rPr lang="en-US" sz="2400" b="1" dirty="0" smtClean="0">
              <a:solidFill>
                <a:schemeClr val="tx1"/>
              </a:solidFill>
              <a:latin typeface="Arial Narrow" pitchFamily="34" charset="0"/>
            </a:rPr>
            <a:t>MCC related report to General Observer and RO</a:t>
          </a:r>
          <a:endParaRPr lang="en-US" sz="2400" b="1" dirty="0">
            <a:solidFill>
              <a:schemeClr val="tx1"/>
            </a:solidFill>
            <a:latin typeface="Arial Narrow" pitchFamily="34" charset="0"/>
          </a:endParaRPr>
        </a:p>
      </dgm:t>
    </dgm:pt>
    <dgm:pt modelId="{8AFC37C0-2C1B-5845-83F1-A81751C6ADB4}" type="sibTrans" cxnId="{798C76BD-6B95-2844-9841-12C347B8503C}">
      <dgm:prSet/>
      <dgm:spPr/>
      <dgm:t>
        <a:bodyPr/>
        <a:lstStyle/>
        <a:p>
          <a:endParaRPr lang="en-US">
            <a:solidFill>
              <a:schemeClr val="tx1"/>
            </a:solidFill>
          </a:endParaRPr>
        </a:p>
      </dgm:t>
    </dgm:pt>
    <dgm:pt modelId="{E7492B81-E236-2344-BBA6-83D43AFCB497}" type="parTrans" cxnId="{798C76BD-6B95-2844-9841-12C347B8503C}">
      <dgm:prSet/>
      <dgm:spPr/>
      <dgm:t>
        <a:bodyPr/>
        <a:lstStyle/>
        <a:p>
          <a:endParaRPr lang="en-US">
            <a:solidFill>
              <a:schemeClr val="tx1"/>
            </a:solidFill>
          </a:endParaRPr>
        </a:p>
      </dgm:t>
    </dgm:pt>
    <dgm:pt modelId="{BE13BE42-1DD7-484F-8BD0-CD382B4C5B73}">
      <dgm:prSet custT="1"/>
      <dgm:spPr>
        <a:noFill/>
      </dgm:spPr>
      <dgm:t>
        <a:bodyPr/>
        <a:lstStyle/>
        <a:p>
          <a:pPr algn="l" rtl="0"/>
          <a:r>
            <a:rPr lang="en-US" sz="2400" dirty="0" smtClean="0">
              <a:solidFill>
                <a:schemeClr val="tx1"/>
              </a:solidFill>
              <a:latin typeface="Arial Narrow" pitchFamily="34" charset="0"/>
            </a:rPr>
            <a:t>Submit report containing </a:t>
          </a:r>
          <a:r>
            <a:rPr lang="en-US" sz="2400" b="1" dirty="0" smtClean="0">
              <a:solidFill>
                <a:schemeClr val="tx1"/>
              </a:solidFill>
              <a:latin typeface="Arial Narrow" pitchFamily="34" charset="0"/>
            </a:rPr>
            <a:t>candidate wise expenditure </a:t>
          </a:r>
          <a:r>
            <a:rPr lang="en-US" sz="2400" dirty="0" smtClean="0">
              <a:solidFill>
                <a:schemeClr val="tx1"/>
              </a:solidFill>
              <a:latin typeface="Arial Narrow" pitchFamily="34" charset="0"/>
            </a:rPr>
            <a:t>to Accounting Team/ Asst. EO,</a:t>
          </a:r>
          <a:r>
            <a:rPr lang="en-US" sz="2400" b="1" dirty="0" smtClean="0">
              <a:latin typeface="Arial Narrow" pitchFamily="34" charset="0"/>
            </a:rPr>
            <a:t> </a:t>
          </a:r>
          <a:r>
            <a:rPr lang="en-US" sz="2400" dirty="0" smtClean="0">
              <a:latin typeface="Arial Narrow" pitchFamily="34" charset="0"/>
            </a:rPr>
            <a:t>on public rally including the vehicle numbers, number of chairs, size of Dias, audio system, posters, banners, helicopter expense, media advertisements and Paid News, names of candidates</a:t>
          </a:r>
          <a:endParaRPr lang="en-US" sz="2400" dirty="0">
            <a:solidFill>
              <a:schemeClr val="tx1"/>
            </a:solidFill>
            <a:latin typeface="Arial Narrow" pitchFamily="34" charset="0"/>
          </a:endParaRPr>
        </a:p>
      </dgm:t>
    </dgm:pt>
    <dgm:pt modelId="{9AE29A20-DA1D-FC48-B04D-D31B459A61A4}" type="sibTrans" cxnId="{E121FF99-D669-A64F-B0FE-A5AEB98735BE}">
      <dgm:prSet/>
      <dgm:spPr/>
      <dgm:t>
        <a:bodyPr/>
        <a:lstStyle/>
        <a:p>
          <a:endParaRPr lang="en-US">
            <a:solidFill>
              <a:schemeClr val="tx1"/>
            </a:solidFill>
          </a:endParaRPr>
        </a:p>
      </dgm:t>
    </dgm:pt>
    <dgm:pt modelId="{04DD9817-D53C-694F-8AFE-38A466C2365C}" type="parTrans" cxnId="{E121FF99-D669-A64F-B0FE-A5AEB98735BE}">
      <dgm:prSet/>
      <dgm:spPr/>
      <dgm:t>
        <a:bodyPr/>
        <a:lstStyle/>
        <a:p>
          <a:endParaRPr lang="en-US">
            <a:solidFill>
              <a:schemeClr val="tx1"/>
            </a:solidFill>
          </a:endParaRPr>
        </a:p>
      </dgm:t>
    </dgm:pt>
    <dgm:pt modelId="{04DBB7A9-EDAB-1044-955F-BC0405F389E0}">
      <dgm:prSet custT="1"/>
      <dgm:spPr>
        <a:noFill/>
      </dgm:spPr>
      <dgm:t>
        <a:bodyPr/>
        <a:lstStyle/>
        <a:p>
          <a:pPr algn="just" rtl="0"/>
          <a:r>
            <a:rPr lang="en-US" sz="2400" dirty="0" smtClean="0">
              <a:solidFill>
                <a:schemeClr val="tx1"/>
              </a:solidFill>
              <a:latin typeface="Arial Narrow" pitchFamily="34" charset="0"/>
            </a:rPr>
            <a:t>View Video CD provided by VST for identifying election expenditure and MCC related issues, </a:t>
          </a:r>
          <a:endParaRPr lang="en-US" sz="2400" dirty="0">
            <a:solidFill>
              <a:schemeClr val="tx1"/>
            </a:solidFill>
            <a:latin typeface="Arial Narrow" pitchFamily="34" charset="0"/>
          </a:endParaRPr>
        </a:p>
      </dgm:t>
    </dgm:pt>
    <dgm:pt modelId="{495F1D29-966D-644B-B331-08A33A6116C6}" type="sibTrans" cxnId="{13444284-28D3-7842-A4BE-A83E0DAB5438}">
      <dgm:prSet/>
      <dgm:spPr/>
      <dgm:t>
        <a:bodyPr/>
        <a:lstStyle/>
        <a:p>
          <a:endParaRPr lang="en-US">
            <a:solidFill>
              <a:schemeClr val="tx1"/>
            </a:solidFill>
          </a:endParaRPr>
        </a:p>
      </dgm:t>
    </dgm:pt>
    <dgm:pt modelId="{693084F7-E79D-8947-B3BD-DABA6B45AA8B}" type="parTrans" cxnId="{13444284-28D3-7842-A4BE-A83E0DAB5438}">
      <dgm:prSet/>
      <dgm:spPr/>
      <dgm:t>
        <a:bodyPr/>
        <a:lstStyle/>
        <a:p>
          <a:endParaRPr lang="en-US">
            <a:solidFill>
              <a:schemeClr val="tx1"/>
            </a:solidFill>
          </a:endParaRPr>
        </a:p>
      </dgm:t>
    </dgm:pt>
    <dgm:pt modelId="{C33E2FB6-52A8-6849-9EA6-CCC779F92B44}">
      <dgm:prSet custT="1"/>
      <dgm:spPr>
        <a:noFill/>
      </dgm:spPr>
      <dgm:t>
        <a:bodyPr/>
        <a:lstStyle/>
        <a:p>
          <a:pPr algn="just" rtl="0"/>
          <a:endParaRPr lang="en-US" sz="2400" dirty="0">
            <a:solidFill>
              <a:schemeClr val="tx1"/>
            </a:solidFill>
            <a:latin typeface="Arial Narrow" pitchFamily="34" charset="0"/>
          </a:endParaRPr>
        </a:p>
      </dgm:t>
    </dgm:pt>
    <dgm:pt modelId="{5E3ACDD9-480B-9D44-86FD-759C44CAB143}" type="sibTrans" cxnId="{6A46F67D-CB18-1B4D-B658-9183AA6CCC4B}">
      <dgm:prSet/>
      <dgm:spPr/>
      <dgm:t>
        <a:bodyPr/>
        <a:lstStyle/>
        <a:p>
          <a:endParaRPr lang="en-US" sz="2000">
            <a:solidFill>
              <a:schemeClr val="tx1"/>
            </a:solidFill>
          </a:endParaRPr>
        </a:p>
      </dgm:t>
    </dgm:pt>
    <dgm:pt modelId="{F82DAFDF-03E8-0944-9310-0432010BF251}" type="parTrans" cxnId="{6A46F67D-CB18-1B4D-B658-9183AA6CCC4B}">
      <dgm:prSet/>
      <dgm:spPr/>
      <dgm:t>
        <a:bodyPr/>
        <a:lstStyle/>
        <a:p>
          <a:endParaRPr lang="en-US" sz="2000">
            <a:solidFill>
              <a:schemeClr val="tx1"/>
            </a:solidFill>
          </a:endParaRPr>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A6200D96-CB07-4C47-8B77-141697E74CE5}" type="pres">
      <dgm:prSet presAssocID="{843D5302-D72F-6F45-AAEC-005CA18C1A0E}" presName="linNode" presStyleCnt="0"/>
      <dgm:spPr/>
    </dgm:pt>
    <dgm:pt modelId="{751954F5-1571-4E28-BF35-67DC8927423A}" type="pres">
      <dgm:prSet presAssocID="{843D5302-D72F-6F45-AAEC-005CA18C1A0E}" presName="parentText" presStyleLbl="node1" presStyleIdx="0" presStyleCnt="2">
        <dgm:presLayoutVars>
          <dgm:chMax val="1"/>
          <dgm:bulletEnabled val="1"/>
        </dgm:presLayoutVars>
      </dgm:prSet>
      <dgm:spPr/>
      <dgm:t>
        <a:bodyPr/>
        <a:lstStyle/>
        <a:p>
          <a:endParaRPr lang="en-US"/>
        </a:p>
      </dgm:t>
    </dgm:pt>
    <dgm:pt modelId="{B66EF4A9-19AC-41BE-95E2-C875491B70A1}" type="pres">
      <dgm:prSet presAssocID="{4BA15C86-78CB-B04B-8414-AE4C8CC0A64B}" presName="sp" presStyleCnt="0"/>
      <dgm:spPr/>
    </dgm:pt>
    <dgm:pt modelId="{612FADD7-D2D8-EE41-9583-8C82AA3137C3}" type="pres">
      <dgm:prSet presAssocID="{45104C72-AFB4-E248-B6E9-08D639D26FD5}" presName="linNode" presStyleCnt="0"/>
      <dgm:spPr/>
      <dgm:t>
        <a:bodyPr/>
        <a:lstStyle/>
        <a:p>
          <a:endParaRPr lang="en-US"/>
        </a:p>
      </dgm:t>
    </dgm:pt>
    <dgm:pt modelId="{69FA761F-DD12-2E45-8EE9-912325CDD18B}" type="pres">
      <dgm:prSet presAssocID="{45104C72-AFB4-E248-B6E9-08D639D26FD5}" presName="parentText" presStyleLbl="node1" presStyleIdx="1" presStyleCnt="2" custScaleX="66122" custScaleY="2000000" custLinFactNeighborX="-2317" custLinFactNeighborY="-82032">
        <dgm:presLayoutVars>
          <dgm:chMax val="1"/>
          <dgm:bulletEnabled val="1"/>
        </dgm:presLayoutVars>
      </dgm:prSet>
      <dgm:spPr/>
      <dgm:t>
        <a:bodyPr/>
        <a:lstStyle/>
        <a:p>
          <a:endParaRPr lang="en-US"/>
        </a:p>
      </dgm:t>
    </dgm:pt>
    <dgm:pt modelId="{2BFD9AB4-C8DF-C340-8219-7CCC8012898D}" type="pres">
      <dgm:prSet presAssocID="{45104C72-AFB4-E248-B6E9-08D639D26FD5}" presName="descendantText" presStyleLbl="alignAccFollowNode1" presStyleIdx="0" presStyleCnt="1" custScaleX="131393" custScaleY="2000000" custLinFactY="-100000" custLinFactNeighborX="2654" custLinFactNeighborY="-196746">
        <dgm:presLayoutVars>
          <dgm:bulletEnabled val="1"/>
        </dgm:presLayoutVars>
      </dgm:prSet>
      <dgm:spPr/>
      <dgm:t>
        <a:bodyPr/>
        <a:lstStyle/>
        <a:p>
          <a:endParaRPr lang="en-US"/>
        </a:p>
      </dgm:t>
    </dgm:pt>
  </dgm:ptLst>
  <dgm:cxnLst>
    <dgm:cxn modelId="{9F18B9A8-DA79-4ADF-A6D5-D3761ED50DE4}" type="presOf" srcId="{450F2B56-4006-4E41-8EEF-EE87FD6EA007}" destId="{2BFD9AB4-C8DF-C340-8219-7CCC8012898D}" srcOrd="0" destOrd="3" presId="urn:microsoft.com/office/officeart/2005/8/layout/vList5"/>
    <dgm:cxn modelId="{8B36E082-8393-1940-9561-207451E8C495}" srcId="{DB8397A1-88C5-EC47-9E29-47DD4BBCB853}" destId="{843D5302-D72F-6F45-AAEC-005CA18C1A0E}" srcOrd="0" destOrd="0" parTransId="{28710BE1-5E61-8C4A-914A-E3F4E8073CA8}" sibTransId="{4BA15C86-78CB-B04B-8414-AE4C8CC0A64B}"/>
    <dgm:cxn modelId="{798C76BD-6B95-2844-9841-12C347B8503C}" srcId="{45104C72-AFB4-E248-B6E9-08D639D26FD5}" destId="{450F2B56-4006-4E41-8EEF-EE87FD6EA007}" srcOrd="3" destOrd="0" parTransId="{E7492B81-E236-2344-BBA6-83D43AFCB497}" sibTransId="{8AFC37C0-2C1B-5845-83F1-A81751C6ADB4}"/>
    <dgm:cxn modelId="{9FEE0423-97E1-4AD9-91B6-1297ED51F8C4}" type="presOf" srcId="{C33E2FB6-52A8-6849-9EA6-CCC779F92B44}" destId="{2BFD9AB4-C8DF-C340-8219-7CCC8012898D}" srcOrd="0" destOrd="0" presId="urn:microsoft.com/office/officeart/2005/8/layout/vList5"/>
    <dgm:cxn modelId="{6A46F67D-CB18-1B4D-B658-9183AA6CCC4B}" srcId="{45104C72-AFB4-E248-B6E9-08D639D26FD5}" destId="{C33E2FB6-52A8-6849-9EA6-CCC779F92B44}" srcOrd="0" destOrd="0" parTransId="{F82DAFDF-03E8-0944-9310-0432010BF251}" sibTransId="{5E3ACDD9-480B-9D44-86FD-759C44CAB143}"/>
    <dgm:cxn modelId="{0BBA5023-095C-40B8-A61D-0C0B35E0A382}" type="presOf" srcId="{04DBB7A9-EDAB-1044-955F-BC0405F389E0}" destId="{2BFD9AB4-C8DF-C340-8219-7CCC8012898D}" srcOrd="0" destOrd="1" presId="urn:microsoft.com/office/officeart/2005/8/layout/vList5"/>
    <dgm:cxn modelId="{3D586431-DED9-40B9-913B-FDDA05777EF7}" type="presOf" srcId="{45104C72-AFB4-E248-B6E9-08D639D26FD5}" destId="{69FA761F-DD12-2E45-8EE9-912325CDD18B}" srcOrd="0" destOrd="0" presId="urn:microsoft.com/office/officeart/2005/8/layout/vList5"/>
    <dgm:cxn modelId="{FD434F19-3381-443B-9879-5B240A21CD46}" type="presOf" srcId="{843D5302-D72F-6F45-AAEC-005CA18C1A0E}" destId="{751954F5-1571-4E28-BF35-67DC8927423A}" srcOrd="0" destOrd="0" presId="urn:microsoft.com/office/officeart/2005/8/layout/vList5"/>
    <dgm:cxn modelId="{50AAF4CC-A3BC-41F1-B4C4-21BF2096A467}" type="presOf" srcId="{DB8397A1-88C5-EC47-9E29-47DD4BBCB853}" destId="{1862061F-0D1C-BA43-950C-408BBBC028D8}" srcOrd="0" destOrd="0" presId="urn:microsoft.com/office/officeart/2005/8/layout/vList5"/>
    <dgm:cxn modelId="{F1C5BAE1-AD5D-4152-AF14-F6A4AB40A735}" type="presOf" srcId="{BE13BE42-1DD7-484F-8BD0-CD382B4C5B73}" destId="{2BFD9AB4-C8DF-C340-8219-7CCC8012898D}" srcOrd="0" destOrd="2" presId="urn:microsoft.com/office/officeart/2005/8/layout/vList5"/>
    <dgm:cxn modelId="{E49A50C2-3F86-B147-81E4-70DD555DAA21}" srcId="{DB8397A1-88C5-EC47-9E29-47DD4BBCB853}" destId="{45104C72-AFB4-E248-B6E9-08D639D26FD5}" srcOrd="1" destOrd="0" parTransId="{CB37A6C1-CE51-A94D-B999-BF191BD5BF8D}" sibTransId="{EB4C0602-B582-CE4E-B202-4C0D5A310125}"/>
    <dgm:cxn modelId="{13444284-28D3-7842-A4BE-A83E0DAB5438}" srcId="{45104C72-AFB4-E248-B6E9-08D639D26FD5}" destId="{04DBB7A9-EDAB-1044-955F-BC0405F389E0}" srcOrd="1" destOrd="0" parTransId="{693084F7-E79D-8947-B3BD-DABA6B45AA8B}" sibTransId="{495F1D29-966D-644B-B331-08A33A6116C6}"/>
    <dgm:cxn modelId="{E121FF99-D669-A64F-B0FE-A5AEB98735BE}" srcId="{45104C72-AFB4-E248-B6E9-08D639D26FD5}" destId="{BE13BE42-1DD7-484F-8BD0-CD382B4C5B73}" srcOrd="2" destOrd="0" parTransId="{04DD9817-D53C-694F-8AFE-38A466C2365C}" sibTransId="{9AE29A20-DA1D-FC48-B04D-D31B459A61A4}"/>
    <dgm:cxn modelId="{2CE5A9F9-275D-4451-A0ED-40BA39C36717}" type="presParOf" srcId="{1862061F-0D1C-BA43-950C-408BBBC028D8}" destId="{A6200D96-CB07-4C47-8B77-141697E74CE5}" srcOrd="0" destOrd="0" presId="urn:microsoft.com/office/officeart/2005/8/layout/vList5"/>
    <dgm:cxn modelId="{56827D3A-2807-4CF3-B17A-6F38EBE92874}" type="presParOf" srcId="{A6200D96-CB07-4C47-8B77-141697E74CE5}" destId="{751954F5-1571-4E28-BF35-67DC8927423A}" srcOrd="0" destOrd="0" presId="urn:microsoft.com/office/officeart/2005/8/layout/vList5"/>
    <dgm:cxn modelId="{5DC71F70-36A3-4C24-A30D-DFB9D203D9F7}" type="presParOf" srcId="{1862061F-0D1C-BA43-950C-408BBBC028D8}" destId="{B66EF4A9-19AC-41BE-95E2-C875491B70A1}" srcOrd="1" destOrd="0" presId="urn:microsoft.com/office/officeart/2005/8/layout/vList5"/>
    <dgm:cxn modelId="{A6A9EEB2-E69A-42CC-AAB1-58D0EACFD584}" type="presParOf" srcId="{1862061F-0D1C-BA43-950C-408BBBC028D8}" destId="{612FADD7-D2D8-EE41-9583-8C82AA3137C3}" srcOrd="2" destOrd="0" presId="urn:microsoft.com/office/officeart/2005/8/layout/vList5"/>
    <dgm:cxn modelId="{49911278-03A4-41A4-A9CB-56EE3ED0DDB7}" type="presParOf" srcId="{612FADD7-D2D8-EE41-9583-8C82AA3137C3}" destId="{69FA761F-DD12-2E45-8EE9-912325CDD18B}" srcOrd="0" destOrd="0" presId="urn:microsoft.com/office/officeart/2005/8/layout/vList5"/>
    <dgm:cxn modelId="{13179F06-C357-4D86-A1EE-D16BE960615F}" type="presParOf" srcId="{612FADD7-D2D8-EE41-9583-8C82AA3137C3}" destId="{2BFD9AB4-C8DF-C340-8219-7CCC8012898D}" srcOrd="1" destOrd="0" presId="urn:microsoft.com/office/officeart/2005/8/layout/vList5"/>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4" qsCatId="simple" csTypeId="urn:microsoft.com/office/officeart/2005/8/colors/colorful3" csCatId="colorful" phldr="1"/>
      <dgm:spPr/>
      <dgm:t>
        <a:bodyPr/>
        <a:lstStyle/>
        <a:p>
          <a:endParaRPr lang="en-US"/>
        </a:p>
      </dgm:t>
    </dgm:pt>
    <dgm:pt modelId="{606E3633-4CB4-5846-9A04-B5401D09F859}">
      <dgm:prSet custT="1"/>
      <dgm:spPr>
        <a:noFill/>
        <a:ln>
          <a:solidFill>
            <a:schemeClr val="tx1"/>
          </a:solidFill>
        </a:ln>
      </dgm:spPr>
      <dgm:t>
        <a:bodyPr/>
        <a:lstStyle/>
        <a:p>
          <a:pPr rtl="0"/>
          <a:r>
            <a:rPr lang="en-US" sz="2000" b="1" dirty="0" smtClean="0">
              <a:solidFill>
                <a:srgbClr val="000000"/>
              </a:solidFill>
            </a:rPr>
            <a:t>Accounting Team</a:t>
          </a:r>
          <a:endParaRPr lang="en-US" sz="2000" b="1" dirty="0">
            <a:solidFill>
              <a:srgbClr val="000000"/>
            </a:solidFill>
          </a:endParaRPr>
        </a:p>
      </dgm:t>
    </dgm:pt>
    <dgm:pt modelId="{886380D3-D32A-1B47-B3C7-CE801DE1FDB8}" type="parTrans" cxnId="{4D4C5F86-8EEB-0344-8D8B-5EC050ECDD3D}">
      <dgm:prSet/>
      <dgm:spPr/>
      <dgm:t>
        <a:bodyPr/>
        <a:lstStyle/>
        <a:p>
          <a:endParaRPr lang="en-US" sz="2000">
            <a:solidFill>
              <a:srgbClr val="000000"/>
            </a:solidFill>
          </a:endParaRPr>
        </a:p>
      </dgm:t>
    </dgm:pt>
    <dgm:pt modelId="{AC51AB12-5315-0444-933B-E54EF6D51889}" type="sibTrans" cxnId="{4D4C5F86-8EEB-0344-8D8B-5EC050ECDD3D}">
      <dgm:prSet/>
      <dgm:spPr/>
      <dgm:t>
        <a:bodyPr/>
        <a:lstStyle/>
        <a:p>
          <a:endParaRPr lang="en-US" sz="2000">
            <a:solidFill>
              <a:srgbClr val="000000"/>
            </a:solidFill>
          </a:endParaRPr>
        </a:p>
      </dgm:t>
    </dgm:pt>
    <dgm:pt modelId="{EC49BF45-07ED-854F-9E8E-AC2064EC2FC8}">
      <dgm:prSet custT="1"/>
      <dgm:spPr>
        <a:noFill/>
      </dgm:spPr>
      <dgm:t>
        <a:bodyPr/>
        <a:lstStyle/>
        <a:p>
          <a:pPr algn="just" rtl="0"/>
          <a:r>
            <a:rPr lang="en-US" sz="2000" b="0" dirty="0" smtClean="0">
              <a:solidFill>
                <a:srgbClr val="000000"/>
              </a:solidFill>
            </a:rPr>
            <a:t>Works under Asst. EO, in preparation of </a:t>
          </a:r>
          <a:r>
            <a:rPr lang="en-US" sz="2000" b="1" u="sng" dirty="0" smtClean="0">
              <a:solidFill>
                <a:srgbClr val="FF0000"/>
              </a:solidFill>
            </a:rPr>
            <a:t>Shadow Observation Register</a:t>
          </a:r>
          <a:r>
            <a:rPr lang="en-US" sz="2000" b="1" dirty="0" smtClean="0">
              <a:solidFill>
                <a:srgbClr val="FF0000"/>
              </a:solidFill>
            </a:rPr>
            <a:t> </a:t>
          </a:r>
          <a:r>
            <a:rPr lang="en-US" sz="2000" b="0" dirty="0" smtClean="0">
              <a:solidFill>
                <a:srgbClr val="000000"/>
              </a:solidFill>
            </a:rPr>
            <a:t>and maintaining videos/ CD evidences carefully </a:t>
          </a:r>
          <a:r>
            <a:rPr lang="en-US" sz="2000" b="1" dirty="0" smtClean="0">
              <a:solidFill>
                <a:schemeClr val="tx1"/>
              </a:solidFill>
            </a:rPr>
            <a:t>in</a:t>
          </a:r>
          <a:r>
            <a:rPr lang="en-US" sz="2000" b="1" dirty="0" smtClean="0">
              <a:solidFill>
                <a:srgbClr val="FF0000"/>
              </a:solidFill>
            </a:rPr>
            <a:t> </a:t>
          </a:r>
          <a:r>
            <a:rPr lang="en-US" sz="2000" b="1" u="none" dirty="0" smtClean="0">
              <a:solidFill>
                <a:srgbClr val="FF0000"/>
              </a:solidFill>
            </a:rPr>
            <a:t>Folder of Evidence</a:t>
          </a:r>
          <a:endParaRPr lang="en-US" sz="1600" b="1" dirty="0">
            <a:solidFill>
              <a:srgbClr val="FF0000"/>
            </a:solidFill>
          </a:endParaRPr>
        </a:p>
      </dgm:t>
    </dgm:pt>
    <dgm:pt modelId="{411E3F86-ACF5-3A4D-BF25-FC762CC3A0F0}" type="parTrans" cxnId="{1D58EF28-A752-164E-8C16-FE5FE23267AD}">
      <dgm:prSet/>
      <dgm:spPr/>
      <dgm:t>
        <a:bodyPr/>
        <a:lstStyle/>
        <a:p>
          <a:endParaRPr lang="en-US" sz="2000">
            <a:solidFill>
              <a:srgbClr val="000000"/>
            </a:solidFill>
          </a:endParaRPr>
        </a:p>
      </dgm:t>
    </dgm:pt>
    <dgm:pt modelId="{E89755DF-3848-CA44-BB25-40A4096B2CF4}" type="sibTrans" cxnId="{1D58EF28-A752-164E-8C16-FE5FE23267AD}">
      <dgm:prSet/>
      <dgm:spPr/>
      <dgm:t>
        <a:bodyPr/>
        <a:lstStyle/>
        <a:p>
          <a:endParaRPr lang="en-US" sz="2000">
            <a:solidFill>
              <a:srgbClr val="000000"/>
            </a:solidFill>
          </a:endParaRPr>
        </a:p>
      </dgm:t>
    </dgm:pt>
    <dgm:pt modelId="{BA086916-545D-7D48-B050-12E7E0601FEC}">
      <dgm:prSet custT="1"/>
      <dgm:spPr>
        <a:noFill/>
      </dgm:spPr>
      <dgm:t>
        <a:bodyPr/>
        <a:lstStyle/>
        <a:p>
          <a:pPr algn="just" rtl="0"/>
          <a:r>
            <a:rPr lang="en-US" sz="2000" dirty="0" smtClean="0">
              <a:solidFill>
                <a:srgbClr val="000000"/>
              </a:solidFill>
            </a:rPr>
            <a:t>Will enter expenditure incurred by the candidate on major expenses and corresponding notified rates against each item( major public meetings/rallies) in the Shadow Observation Register, </a:t>
          </a:r>
          <a:r>
            <a:rPr lang="en-US" sz="2000" b="0" dirty="0" smtClean="0"/>
            <a:t>reported by various teams and calculate the total expenditure of the event observed for each candidate.</a:t>
          </a:r>
          <a:endParaRPr lang="en-US" sz="2000" b="0" dirty="0">
            <a:solidFill>
              <a:srgbClr val="000000"/>
            </a:solidFill>
          </a:endParaRPr>
        </a:p>
      </dgm:t>
    </dgm:pt>
    <dgm:pt modelId="{B6C43E57-1998-8B4B-86FD-D7ED25C2D317}" type="parTrans" cxnId="{943DCC22-F1E4-F440-A018-7325821E4749}">
      <dgm:prSet/>
      <dgm:spPr/>
      <dgm:t>
        <a:bodyPr/>
        <a:lstStyle/>
        <a:p>
          <a:endParaRPr lang="en-US"/>
        </a:p>
      </dgm:t>
    </dgm:pt>
    <dgm:pt modelId="{15444681-8B9A-9A4E-ADF1-612E569A1FB5}" type="sibTrans" cxnId="{943DCC22-F1E4-F440-A018-7325821E4749}">
      <dgm:prSet/>
      <dgm:spPr/>
      <dgm:t>
        <a:bodyPr/>
        <a:lstStyle/>
        <a:p>
          <a:endParaRPr lang="en-US"/>
        </a:p>
      </dgm:t>
    </dgm:pt>
    <dgm:pt modelId="{2B11BCAA-D121-4151-B6D6-60C0728DF19B}">
      <dgm:prSet custT="1"/>
      <dgm:spPr>
        <a:noFill/>
      </dgm:spPr>
      <dgm:t>
        <a:bodyPr/>
        <a:lstStyle/>
        <a:p>
          <a:pPr algn="just" rtl="0"/>
          <a:r>
            <a:rPr lang="en-US" sz="2000" b="0" u="none" dirty="0" smtClean="0">
              <a:solidFill>
                <a:srgbClr val="000000"/>
              </a:solidFill>
            </a:rPr>
            <a:t>To maintain proper back-up which can be called by Commission later.</a:t>
          </a:r>
          <a:endParaRPr lang="en-US" sz="2000" b="0" u="none" dirty="0">
            <a:solidFill>
              <a:srgbClr val="000000"/>
            </a:solidFill>
          </a:endParaRPr>
        </a:p>
      </dgm:t>
    </dgm:pt>
    <dgm:pt modelId="{1934BBD6-4083-467D-8AC8-26D8537D13E2}" type="parTrans" cxnId="{15336918-6C5C-437E-80FD-8D5FFB2367C1}">
      <dgm:prSet/>
      <dgm:spPr/>
      <dgm:t>
        <a:bodyPr/>
        <a:lstStyle/>
        <a:p>
          <a:endParaRPr lang="en-US"/>
        </a:p>
      </dgm:t>
    </dgm:pt>
    <dgm:pt modelId="{2DCAC530-0BA3-40A2-A12A-A5E87381F140}" type="sibTrans" cxnId="{15336918-6C5C-437E-80FD-8D5FFB2367C1}">
      <dgm:prSet/>
      <dgm:spPr/>
      <dgm:t>
        <a:bodyPr/>
        <a:lstStyle/>
        <a:p>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25F55C40-3937-D144-9A85-7DDAF2D3D78F}" type="pres">
      <dgm:prSet presAssocID="{606E3633-4CB4-5846-9A04-B5401D09F859}" presName="linNode" presStyleCnt="0"/>
      <dgm:spPr/>
    </dgm:pt>
    <dgm:pt modelId="{4C8F3B40-9E99-604C-B106-DE634FF7DF57}" type="pres">
      <dgm:prSet presAssocID="{606E3633-4CB4-5846-9A04-B5401D09F859}" presName="parentText" presStyleLbl="node1" presStyleIdx="0" presStyleCnt="1" custScaleX="55999" custScaleY="53478" custLinFactNeighborX="-3989" custLinFactNeighborY="-15513">
        <dgm:presLayoutVars>
          <dgm:chMax val="1"/>
          <dgm:bulletEnabled val="1"/>
        </dgm:presLayoutVars>
      </dgm:prSet>
      <dgm:spPr/>
      <dgm:t>
        <a:bodyPr/>
        <a:lstStyle/>
        <a:p>
          <a:endParaRPr lang="en-US"/>
        </a:p>
      </dgm:t>
    </dgm:pt>
    <dgm:pt modelId="{333D3A64-BC2E-2949-8E15-256CC9DE4DAE}" type="pres">
      <dgm:prSet presAssocID="{606E3633-4CB4-5846-9A04-B5401D09F859}" presName="descendantText" presStyleLbl="alignAccFollowNode1" presStyleIdx="0" presStyleCnt="1" custScaleX="110298" custScaleY="125000">
        <dgm:presLayoutVars>
          <dgm:bulletEnabled val="1"/>
        </dgm:presLayoutVars>
      </dgm:prSet>
      <dgm:spPr/>
      <dgm:t>
        <a:bodyPr/>
        <a:lstStyle/>
        <a:p>
          <a:endParaRPr lang="en-US"/>
        </a:p>
      </dgm:t>
    </dgm:pt>
  </dgm:ptLst>
  <dgm:cxnLst>
    <dgm:cxn modelId="{1D58EF28-A752-164E-8C16-FE5FE23267AD}" srcId="{606E3633-4CB4-5846-9A04-B5401D09F859}" destId="{EC49BF45-07ED-854F-9E8E-AC2064EC2FC8}" srcOrd="0" destOrd="0" parTransId="{411E3F86-ACF5-3A4D-BF25-FC762CC3A0F0}" sibTransId="{E89755DF-3848-CA44-BB25-40A4096B2CF4}"/>
    <dgm:cxn modelId="{15336918-6C5C-437E-80FD-8D5FFB2367C1}" srcId="{606E3633-4CB4-5846-9A04-B5401D09F859}" destId="{2B11BCAA-D121-4151-B6D6-60C0728DF19B}" srcOrd="1" destOrd="0" parTransId="{1934BBD6-4083-467D-8AC8-26D8537D13E2}" sibTransId="{2DCAC530-0BA3-40A2-A12A-A5E87381F140}"/>
    <dgm:cxn modelId="{17B02AAB-DE2D-4DBB-A345-1C31DB3B8905}" type="presOf" srcId="{DB8397A1-88C5-EC47-9E29-47DD4BBCB853}" destId="{1862061F-0D1C-BA43-950C-408BBBC028D8}" srcOrd="0" destOrd="0" presId="urn:microsoft.com/office/officeart/2005/8/layout/vList5"/>
    <dgm:cxn modelId="{AAA21B7D-3CB9-46B0-AA80-F19D1D664524}" type="presOf" srcId="{606E3633-4CB4-5846-9A04-B5401D09F859}" destId="{4C8F3B40-9E99-604C-B106-DE634FF7DF57}" srcOrd="0" destOrd="0" presId="urn:microsoft.com/office/officeart/2005/8/layout/vList5"/>
    <dgm:cxn modelId="{943DCC22-F1E4-F440-A018-7325821E4749}" srcId="{606E3633-4CB4-5846-9A04-B5401D09F859}" destId="{BA086916-545D-7D48-B050-12E7E0601FEC}" srcOrd="2" destOrd="0" parTransId="{B6C43E57-1998-8B4B-86FD-D7ED25C2D317}" sibTransId="{15444681-8B9A-9A4E-ADF1-612E569A1FB5}"/>
    <dgm:cxn modelId="{F2E08F45-F555-4337-A686-FB68541D076F}" type="presOf" srcId="{BA086916-545D-7D48-B050-12E7E0601FEC}" destId="{333D3A64-BC2E-2949-8E15-256CC9DE4DAE}" srcOrd="0" destOrd="2" presId="urn:microsoft.com/office/officeart/2005/8/layout/vList5"/>
    <dgm:cxn modelId="{0A56037C-279A-4F66-8374-B6C7BB5C84EA}" type="presOf" srcId="{2B11BCAA-D121-4151-B6D6-60C0728DF19B}" destId="{333D3A64-BC2E-2949-8E15-256CC9DE4DAE}" srcOrd="0" destOrd="1" presId="urn:microsoft.com/office/officeart/2005/8/layout/vList5"/>
    <dgm:cxn modelId="{FB4A846A-DB6E-44B5-B37B-D5D92B93B569}" type="presOf" srcId="{EC49BF45-07ED-854F-9E8E-AC2064EC2FC8}" destId="{333D3A64-BC2E-2949-8E15-256CC9DE4DAE}" srcOrd="0" destOrd="0" presId="urn:microsoft.com/office/officeart/2005/8/layout/vList5"/>
    <dgm:cxn modelId="{4D4C5F86-8EEB-0344-8D8B-5EC050ECDD3D}" srcId="{DB8397A1-88C5-EC47-9E29-47DD4BBCB853}" destId="{606E3633-4CB4-5846-9A04-B5401D09F859}" srcOrd="0" destOrd="0" parTransId="{886380D3-D32A-1B47-B3C7-CE801DE1FDB8}" sibTransId="{AC51AB12-5315-0444-933B-E54EF6D51889}"/>
    <dgm:cxn modelId="{63F030C7-D395-46C3-8237-1751640436C0}" type="presParOf" srcId="{1862061F-0D1C-BA43-950C-408BBBC028D8}" destId="{25F55C40-3937-D144-9A85-7DDAF2D3D78F}" srcOrd="0" destOrd="0" presId="urn:microsoft.com/office/officeart/2005/8/layout/vList5"/>
    <dgm:cxn modelId="{7AD08E35-4E06-4C8A-8DC9-436971AC8D1A}" type="presParOf" srcId="{25F55C40-3937-D144-9A85-7DDAF2D3D78F}" destId="{4C8F3B40-9E99-604C-B106-DE634FF7DF57}" srcOrd="0" destOrd="0" presId="urn:microsoft.com/office/officeart/2005/8/layout/vList5"/>
    <dgm:cxn modelId="{1A94E939-8821-4935-A11F-5C00D18C96B4}" type="presParOf" srcId="{25F55C40-3937-D144-9A85-7DDAF2D3D78F}" destId="{333D3A64-BC2E-2949-8E15-256CC9DE4DAE}" srcOrd="1" destOrd="0" presId="urn:microsoft.com/office/officeart/2005/8/layout/vList5"/>
  </dgm:cxnLst>
  <dgm:bg/>
  <dgm:whole>
    <a:ln>
      <a:solidFill>
        <a:schemeClr val="tx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309C3-FE26-5843-A2F6-DC5D12026F1B}">
      <dsp:nvSpPr>
        <dsp:cNvPr id="0" name=""/>
        <dsp:cNvSpPr/>
      </dsp:nvSpPr>
      <dsp:spPr>
        <a:xfrm rot="5400000">
          <a:off x="4575774" y="-1705121"/>
          <a:ext cx="5753202" cy="9168105"/>
        </a:xfrm>
        <a:prstGeom prst="round2SameRect">
          <a:avLst/>
        </a:prstGeom>
        <a:no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80000"/>
            </a:lnSpc>
            <a:spcBef>
              <a:spcPct val="0"/>
            </a:spcBef>
            <a:spcAft>
              <a:spcPct val="15000"/>
            </a:spcAft>
            <a:buChar char="••"/>
          </a:pPr>
          <a:endParaRPr lang="fi-FI" sz="2000" kern="1200" dirty="0">
            <a:solidFill>
              <a:schemeClr val="tx1"/>
            </a:solidFill>
            <a:latin typeface="Arial Narrow" pitchFamily="34" charset="0"/>
          </a:endParaRPr>
        </a:p>
        <a:p>
          <a:pPr marL="228600" lvl="1" indent="-228600" algn="just" defTabSz="889000" rtl="0">
            <a:lnSpc>
              <a:spcPct val="80000"/>
            </a:lnSpc>
            <a:spcBef>
              <a:spcPct val="0"/>
            </a:spcBef>
            <a:spcAft>
              <a:spcPct val="15000"/>
            </a:spcAft>
            <a:buChar char="••"/>
          </a:pPr>
          <a:r>
            <a:rPr lang="fi-FI" sz="2000" kern="1200" dirty="0" smtClean="0">
              <a:solidFill>
                <a:schemeClr val="tx1"/>
              </a:solidFill>
              <a:latin typeface="Arial Narrow" pitchFamily="34" charset="0"/>
            </a:rPr>
            <a:t> </a:t>
          </a:r>
          <a:r>
            <a:rPr lang="fi-FI" sz="2400" kern="1200" dirty="0" smtClean="0">
              <a:solidFill>
                <a:schemeClr val="tx1"/>
              </a:solidFill>
              <a:latin typeface="Arial Narrow" pitchFamily="34" charset="0"/>
            </a:rPr>
            <a:t>Properly trained to identify and capture MCC  and expenditure related events like public meeting etc in adequate minute details as required,</a:t>
          </a:r>
          <a:endParaRPr lang="fi-FI" sz="2400" kern="1200" dirty="0">
            <a:solidFill>
              <a:schemeClr val="tx1"/>
            </a:solidFill>
            <a:latin typeface="Arial Narrow" pitchFamily="34" charset="0"/>
          </a:endParaRPr>
        </a:p>
        <a:p>
          <a:pPr marL="228600" lvl="1" indent="-228600" algn="just" defTabSz="1066800" rtl="0">
            <a:lnSpc>
              <a:spcPct val="80000"/>
            </a:lnSpc>
            <a:spcBef>
              <a:spcPct val="0"/>
            </a:spcBef>
            <a:spcAft>
              <a:spcPct val="15000"/>
            </a:spcAft>
            <a:buChar char="••"/>
          </a:pPr>
          <a:r>
            <a:rPr lang="en-US" sz="2400" kern="1200" dirty="0" smtClean="0">
              <a:latin typeface="Arial Narrow" pitchFamily="34" charset="0"/>
            </a:rPr>
            <a:t>It will capture the photo in such a way that the </a:t>
          </a:r>
          <a:r>
            <a:rPr lang="en-US" sz="2400" b="1" kern="1200" dirty="0" smtClean="0">
              <a:latin typeface="Arial Narrow" pitchFamily="34" charset="0"/>
            </a:rPr>
            <a:t>evidence of each vehicle, furniture, rostrum, banner, cutout etc</a:t>
          </a:r>
          <a:r>
            <a:rPr lang="en-US" sz="2400" kern="1200" dirty="0" smtClean="0">
              <a:latin typeface="Arial Narrow" pitchFamily="34" charset="0"/>
            </a:rPr>
            <a:t>. can be seen clearly and the expense thereon can be estimated,</a:t>
          </a:r>
          <a:endParaRPr lang="fi-FI" sz="2400" kern="1200" dirty="0">
            <a:solidFill>
              <a:schemeClr val="tx1"/>
            </a:solidFill>
            <a:latin typeface="Arial Narrow" pitchFamily="34" charset="0"/>
          </a:endParaRPr>
        </a:p>
        <a:p>
          <a:pPr marL="228600" lvl="1" indent="-228600" algn="just" defTabSz="1066800">
            <a:lnSpc>
              <a:spcPct val="90000"/>
            </a:lnSpc>
            <a:spcBef>
              <a:spcPct val="0"/>
            </a:spcBef>
            <a:spcAft>
              <a:spcPct val="15000"/>
            </a:spcAft>
            <a:buChar char="••"/>
          </a:pPr>
          <a:r>
            <a:rPr lang="en-US" sz="2400" kern="1200" dirty="0" smtClean="0">
              <a:latin typeface="Arial Narrow" pitchFamily="34" charset="0"/>
            </a:rPr>
            <a:t>At the end of shooting, the team may also </a:t>
          </a:r>
          <a:r>
            <a:rPr lang="en-US" sz="2400" b="1" kern="1200" dirty="0" smtClean="0">
              <a:latin typeface="Arial Narrow" pitchFamily="34" charset="0"/>
            </a:rPr>
            <a:t>record in voice mode the estimated number and type of vehicles, Chairs, furniture</a:t>
          </a:r>
          <a:r>
            <a:rPr lang="en-US" sz="2400" kern="1200" dirty="0" smtClean="0">
              <a:latin typeface="Arial Narrow" pitchFamily="34" charset="0"/>
            </a:rPr>
            <a:t>, approx size of rostrum/banner /poster/ cutout etc. used in the event.</a:t>
          </a:r>
        </a:p>
        <a:p>
          <a:pPr marL="228600" lvl="1" indent="-228600" algn="just" defTabSz="1066800" rtl="0">
            <a:lnSpc>
              <a:spcPct val="80000"/>
            </a:lnSpc>
            <a:spcBef>
              <a:spcPct val="0"/>
            </a:spcBef>
            <a:spcAft>
              <a:spcPct val="15000"/>
            </a:spcAft>
            <a:buChar char="••"/>
          </a:pPr>
          <a:r>
            <a:rPr lang="en-US" sz="2400" kern="1200" dirty="0" smtClean="0">
              <a:latin typeface="Arial Narrow" pitchFamily="34" charset="0"/>
            </a:rPr>
            <a:t>This team will prepare a </a:t>
          </a:r>
          <a:r>
            <a:rPr lang="en-US" sz="2400" b="1" kern="1200" dirty="0" smtClean="0">
              <a:latin typeface="Arial Narrow" pitchFamily="34" charset="0"/>
            </a:rPr>
            <a:t>video cue-sheet. </a:t>
          </a:r>
          <a:endParaRPr lang="fi-FI" sz="2400" kern="1200" dirty="0">
            <a:solidFill>
              <a:schemeClr val="tx1"/>
            </a:solidFill>
            <a:latin typeface="Arial Narrow" pitchFamily="34" charset="0"/>
          </a:endParaRPr>
        </a:p>
      </dsp:txBody>
      <dsp:txXfrm rot="-5400000">
        <a:off x="2868323" y="283178"/>
        <a:ext cx="8887257" cy="5191506"/>
      </dsp:txXfrm>
    </dsp:sp>
    <dsp:sp modelId="{DBDBF8A9-691A-9D49-8CA2-1D3B69B049AE}">
      <dsp:nvSpPr>
        <dsp:cNvPr id="0" name=""/>
        <dsp:cNvSpPr/>
      </dsp:nvSpPr>
      <dsp:spPr>
        <a:xfrm>
          <a:off x="1585" y="199613"/>
          <a:ext cx="2866737" cy="5358635"/>
        </a:xfrm>
        <a:prstGeom prst="roundRect">
          <a:avLst/>
        </a:prstGeom>
        <a:no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fi-FI" sz="2000" b="1" kern="1200" dirty="0" smtClean="0">
              <a:solidFill>
                <a:schemeClr val="tx1"/>
              </a:solidFill>
            </a:rPr>
            <a:t>Video Surveillance Team (VST)</a:t>
          </a:r>
          <a:endParaRPr lang="fi-FI" sz="2000" b="1" kern="1200" dirty="0">
            <a:solidFill>
              <a:schemeClr val="tx1"/>
            </a:solidFill>
          </a:endParaRPr>
        </a:p>
      </dsp:txBody>
      <dsp:txXfrm>
        <a:off x="141528" y="339556"/>
        <a:ext cx="2586851" cy="5078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954F5-1571-4E28-BF35-67DC8927423A}">
      <dsp:nvSpPr>
        <dsp:cNvPr id="0" name=""/>
        <dsp:cNvSpPr/>
      </dsp:nvSpPr>
      <dsp:spPr>
        <a:xfrm>
          <a:off x="363" y="1072"/>
          <a:ext cx="3713035" cy="235044"/>
        </a:xfrm>
        <a:prstGeom prst="round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rtl="0">
            <a:lnSpc>
              <a:spcPct val="80000"/>
            </a:lnSpc>
            <a:spcBef>
              <a:spcPct val="0"/>
            </a:spcBef>
            <a:spcAft>
              <a:spcPct val="35000"/>
            </a:spcAft>
          </a:pPr>
          <a:endParaRPr lang="fi-FI" sz="2000" kern="1200" dirty="0">
            <a:solidFill>
              <a:schemeClr val="tx1"/>
            </a:solidFill>
            <a:latin typeface="Arial Narrow" pitchFamily="34" charset="0"/>
          </a:endParaRPr>
        </a:p>
      </dsp:txBody>
      <dsp:txXfrm>
        <a:off x="11837" y="12546"/>
        <a:ext cx="3690087" cy="212096"/>
      </dsp:txXfrm>
    </dsp:sp>
    <dsp:sp modelId="{2BFD9AB4-C8DF-C340-8219-7CCC8012898D}">
      <dsp:nvSpPr>
        <dsp:cNvPr id="0" name=""/>
        <dsp:cNvSpPr/>
      </dsp:nvSpPr>
      <dsp:spPr>
        <a:xfrm rot="5400000">
          <a:off x="4414660" y="-1978649"/>
          <a:ext cx="3760706" cy="8037945"/>
        </a:xfrm>
        <a:prstGeom prst="round2SameRect">
          <a:avLst/>
        </a:prstGeom>
        <a:no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0">
            <a:lnSpc>
              <a:spcPct val="90000"/>
            </a:lnSpc>
            <a:spcBef>
              <a:spcPct val="0"/>
            </a:spcBef>
            <a:spcAft>
              <a:spcPct val="15000"/>
            </a:spcAft>
            <a:buChar char="••"/>
          </a:pPr>
          <a:endParaRPr lang="en-US" sz="2400" kern="1200" dirty="0">
            <a:solidFill>
              <a:schemeClr val="tx1"/>
            </a:solidFill>
            <a:latin typeface="Arial Narrow" pitchFamily="34" charset="0"/>
          </a:endParaRPr>
        </a:p>
        <a:p>
          <a:pPr marL="228600" lvl="1" indent="-228600" algn="just" defTabSz="1066800" rtl="0">
            <a:lnSpc>
              <a:spcPct val="90000"/>
            </a:lnSpc>
            <a:spcBef>
              <a:spcPct val="0"/>
            </a:spcBef>
            <a:spcAft>
              <a:spcPct val="15000"/>
            </a:spcAft>
            <a:buChar char="••"/>
          </a:pPr>
          <a:r>
            <a:rPr lang="en-US" sz="2400" kern="1200" dirty="0" smtClean="0">
              <a:solidFill>
                <a:schemeClr val="tx1"/>
              </a:solidFill>
              <a:latin typeface="Arial Narrow" pitchFamily="34" charset="0"/>
            </a:rPr>
            <a:t>View Video CD provided by VST for identifying election expenditure and MCC related issues, </a:t>
          </a:r>
          <a:endParaRPr lang="en-US" sz="2400" kern="1200" dirty="0">
            <a:solidFill>
              <a:schemeClr val="tx1"/>
            </a:solidFill>
            <a:latin typeface="Arial Narrow" pitchFamily="34" charset="0"/>
          </a:endParaRPr>
        </a:p>
        <a:p>
          <a:pPr marL="228600" lvl="1" indent="-228600" algn="l" defTabSz="1066800" rtl="0">
            <a:lnSpc>
              <a:spcPct val="90000"/>
            </a:lnSpc>
            <a:spcBef>
              <a:spcPct val="0"/>
            </a:spcBef>
            <a:spcAft>
              <a:spcPct val="15000"/>
            </a:spcAft>
            <a:buChar char="••"/>
          </a:pPr>
          <a:r>
            <a:rPr lang="en-US" sz="2400" kern="1200" dirty="0" smtClean="0">
              <a:solidFill>
                <a:schemeClr val="tx1"/>
              </a:solidFill>
              <a:latin typeface="Arial Narrow" pitchFamily="34" charset="0"/>
            </a:rPr>
            <a:t>Submit report containing </a:t>
          </a:r>
          <a:r>
            <a:rPr lang="en-US" sz="2400" b="1" kern="1200" dirty="0" smtClean="0">
              <a:solidFill>
                <a:schemeClr val="tx1"/>
              </a:solidFill>
              <a:latin typeface="Arial Narrow" pitchFamily="34" charset="0"/>
            </a:rPr>
            <a:t>candidate wise expenditure </a:t>
          </a:r>
          <a:r>
            <a:rPr lang="en-US" sz="2400" kern="1200" dirty="0" smtClean="0">
              <a:solidFill>
                <a:schemeClr val="tx1"/>
              </a:solidFill>
              <a:latin typeface="Arial Narrow" pitchFamily="34" charset="0"/>
            </a:rPr>
            <a:t>to Accounting Team/ Asst. EO,</a:t>
          </a:r>
          <a:r>
            <a:rPr lang="en-US" sz="2400" b="1" kern="1200" dirty="0" smtClean="0">
              <a:latin typeface="Arial Narrow" pitchFamily="34" charset="0"/>
            </a:rPr>
            <a:t> </a:t>
          </a:r>
          <a:r>
            <a:rPr lang="en-US" sz="2400" kern="1200" dirty="0" smtClean="0">
              <a:latin typeface="Arial Narrow" pitchFamily="34" charset="0"/>
            </a:rPr>
            <a:t>on public rally including the vehicle numbers, number of chairs, size of Dias, audio system, posters, banners, helicopter expense, media advertisements and Paid News, names of candidates</a:t>
          </a:r>
          <a:endParaRPr lang="en-US" sz="2400" kern="1200" dirty="0">
            <a:solidFill>
              <a:schemeClr val="tx1"/>
            </a:solidFill>
            <a:latin typeface="Arial Narrow" pitchFamily="34" charset="0"/>
          </a:endParaRPr>
        </a:p>
        <a:p>
          <a:pPr marL="228600" lvl="1" indent="-228600" algn="just" defTabSz="1066800" rtl="0">
            <a:lnSpc>
              <a:spcPct val="90000"/>
            </a:lnSpc>
            <a:spcBef>
              <a:spcPct val="0"/>
            </a:spcBef>
            <a:spcAft>
              <a:spcPct val="15000"/>
            </a:spcAft>
            <a:buChar char="••"/>
          </a:pPr>
          <a:r>
            <a:rPr lang="en-US" sz="2400" b="1" kern="1200" dirty="0" smtClean="0">
              <a:solidFill>
                <a:schemeClr val="tx1"/>
              </a:solidFill>
              <a:latin typeface="Arial Narrow" pitchFamily="34" charset="0"/>
            </a:rPr>
            <a:t>MCC related report to General Observer and RO</a:t>
          </a:r>
          <a:endParaRPr lang="en-US" sz="2400" b="1" kern="1200" dirty="0">
            <a:solidFill>
              <a:schemeClr val="tx1"/>
            </a:solidFill>
            <a:latin typeface="Arial Narrow" pitchFamily="34" charset="0"/>
          </a:endParaRPr>
        </a:p>
      </dsp:txBody>
      <dsp:txXfrm rot="-5400000">
        <a:off x="2276041" y="343553"/>
        <a:ext cx="7854362" cy="3393540"/>
      </dsp:txXfrm>
    </dsp:sp>
    <dsp:sp modelId="{69FA761F-DD12-2E45-8EE9-912325CDD18B}">
      <dsp:nvSpPr>
        <dsp:cNvPr id="0" name=""/>
        <dsp:cNvSpPr/>
      </dsp:nvSpPr>
      <dsp:spPr>
        <a:xfrm>
          <a:off x="0" y="55057"/>
          <a:ext cx="2275313" cy="4700883"/>
        </a:xfrm>
        <a:prstGeom prst="roundRect">
          <a:avLst/>
        </a:prstGeom>
        <a:no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Video Viewing Team (VVT)</a:t>
          </a:r>
          <a:endParaRPr lang="en-US" sz="2000" b="1" kern="1200" dirty="0">
            <a:solidFill>
              <a:schemeClr val="tx1"/>
            </a:solidFill>
          </a:endParaRPr>
        </a:p>
      </dsp:txBody>
      <dsp:txXfrm>
        <a:off x="111072" y="166129"/>
        <a:ext cx="2053169" cy="44787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D3A64-BC2E-2949-8E15-256CC9DE4DAE}">
      <dsp:nvSpPr>
        <dsp:cNvPr id="0" name=""/>
        <dsp:cNvSpPr/>
      </dsp:nvSpPr>
      <dsp:spPr>
        <a:xfrm rot="5400000">
          <a:off x="2993056" y="-631943"/>
          <a:ext cx="5461000" cy="6724887"/>
        </a:xfrm>
        <a:prstGeom prst="round2SameRect">
          <a:avLst/>
        </a:prstGeom>
        <a:no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en-US" sz="2000" b="0" kern="1200" dirty="0" smtClean="0">
              <a:solidFill>
                <a:srgbClr val="000000"/>
              </a:solidFill>
            </a:rPr>
            <a:t>Works under Asst. EO, in preparation of </a:t>
          </a:r>
          <a:r>
            <a:rPr lang="en-US" sz="2000" b="1" u="sng" kern="1200" dirty="0" smtClean="0">
              <a:solidFill>
                <a:srgbClr val="FF0000"/>
              </a:solidFill>
            </a:rPr>
            <a:t>Shadow Observation Register</a:t>
          </a:r>
          <a:r>
            <a:rPr lang="en-US" sz="2000" b="1" kern="1200" dirty="0" smtClean="0">
              <a:solidFill>
                <a:srgbClr val="FF0000"/>
              </a:solidFill>
            </a:rPr>
            <a:t> </a:t>
          </a:r>
          <a:r>
            <a:rPr lang="en-US" sz="2000" b="0" kern="1200" dirty="0" smtClean="0">
              <a:solidFill>
                <a:srgbClr val="000000"/>
              </a:solidFill>
            </a:rPr>
            <a:t>and maintaining videos/ CD evidences carefully </a:t>
          </a:r>
          <a:r>
            <a:rPr lang="en-US" sz="2000" b="1" kern="1200" dirty="0" smtClean="0">
              <a:solidFill>
                <a:schemeClr val="tx1"/>
              </a:solidFill>
            </a:rPr>
            <a:t>in</a:t>
          </a:r>
          <a:r>
            <a:rPr lang="en-US" sz="2000" b="1" kern="1200" dirty="0" smtClean="0">
              <a:solidFill>
                <a:srgbClr val="FF0000"/>
              </a:solidFill>
            </a:rPr>
            <a:t> </a:t>
          </a:r>
          <a:r>
            <a:rPr lang="en-US" sz="2000" b="1" u="none" kern="1200" dirty="0" smtClean="0">
              <a:solidFill>
                <a:srgbClr val="FF0000"/>
              </a:solidFill>
            </a:rPr>
            <a:t>Folder of Evidence</a:t>
          </a:r>
          <a:endParaRPr lang="en-US" sz="1600" b="1" kern="1200" dirty="0">
            <a:solidFill>
              <a:srgbClr val="FF0000"/>
            </a:solidFill>
          </a:endParaRPr>
        </a:p>
        <a:p>
          <a:pPr marL="228600" lvl="1" indent="-228600" algn="just" defTabSz="889000" rtl="0">
            <a:lnSpc>
              <a:spcPct val="90000"/>
            </a:lnSpc>
            <a:spcBef>
              <a:spcPct val="0"/>
            </a:spcBef>
            <a:spcAft>
              <a:spcPct val="15000"/>
            </a:spcAft>
            <a:buChar char="••"/>
          </a:pPr>
          <a:r>
            <a:rPr lang="en-US" sz="2000" b="0" u="none" kern="1200" dirty="0" smtClean="0">
              <a:solidFill>
                <a:srgbClr val="000000"/>
              </a:solidFill>
            </a:rPr>
            <a:t>To maintain proper back-up which can be called by Commission later.</a:t>
          </a:r>
          <a:endParaRPr lang="en-US" sz="2000" b="0" u="none" kern="1200" dirty="0">
            <a:solidFill>
              <a:srgbClr val="000000"/>
            </a:solidFill>
          </a:endParaRPr>
        </a:p>
        <a:p>
          <a:pPr marL="228600" lvl="1" indent="-228600" algn="just" defTabSz="889000" rtl="0">
            <a:lnSpc>
              <a:spcPct val="90000"/>
            </a:lnSpc>
            <a:spcBef>
              <a:spcPct val="0"/>
            </a:spcBef>
            <a:spcAft>
              <a:spcPct val="15000"/>
            </a:spcAft>
            <a:buChar char="••"/>
          </a:pPr>
          <a:r>
            <a:rPr lang="en-US" sz="2000" kern="1200" dirty="0" smtClean="0">
              <a:solidFill>
                <a:srgbClr val="000000"/>
              </a:solidFill>
            </a:rPr>
            <a:t>Will enter expenditure incurred by the candidate on major expenses and corresponding notified rates against each item( major public meetings/rallies) in the Shadow Observation Register, </a:t>
          </a:r>
          <a:r>
            <a:rPr lang="en-US" sz="2000" b="0" kern="1200" dirty="0" smtClean="0"/>
            <a:t>reported by various teams and calculate the total expenditure of the event observed for each candidate.</a:t>
          </a:r>
          <a:endParaRPr lang="en-US" sz="2000" b="0" kern="1200" dirty="0">
            <a:solidFill>
              <a:srgbClr val="000000"/>
            </a:solidFill>
          </a:endParaRPr>
        </a:p>
      </dsp:txBody>
      <dsp:txXfrm rot="-5400000">
        <a:off x="2361113" y="266584"/>
        <a:ext cx="6458303" cy="4927832"/>
      </dsp:txXfrm>
    </dsp:sp>
    <dsp:sp modelId="{4C8F3B40-9E99-604C-B106-DE634FF7DF57}">
      <dsp:nvSpPr>
        <dsp:cNvPr id="0" name=""/>
        <dsp:cNvSpPr/>
      </dsp:nvSpPr>
      <dsp:spPr>
        <a:xfrm>
          <a:off x="197377" y="423118"/>
          <a:ext cx="1920525" cy="2920433"/>
        </a:xfrm>
        <a:prstGeom prst="roundRect">
          <a:avLst/>
        </a:prstGeom>
        <a:noFill/>
        <a:ln>
          <a:solidFill>
            <a:schemeClr val="tx1"/>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Accounting Team</a:t>
          </a:r>
          <a:endParaRPr lang="en-US" sz="2000" b="1" kern="1200" dirty="0">
            <a:solidFill>
              <a:srgbClr val="000000"/>
            </a:solidFill>
          </a:endParaRPr>
        </a:p>
      </dsp:txBody>
      <dsp:txXfrm>
        <a:off x="291129" y="516870"/>
        <a:ext cx="1733021" cy="27329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9484C-1674-41D6-9274-259677E11435}"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CADEB-A3F5-4665-B53B-4138F8DADCE1}" type="slidenum">
              <a:rPr lang="en-US" smtClean="0"/>
              <a:t>‹#›</a:t>
            </a:fld>
            <a:endParaRPr lang="en-US"/>
          </a:p>
        </p:txBody>
      </p:sp>
    </p:spTree>
    <p:extLst>
      <p:ext uri="{BB962C8B-B14F-4D97-AF65-F5344CB8AC3E}">
        <p14:creationId xmlns:p14="http://schemas.microsoft.com/office/powerpoint/2010/main" val="3415443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CADEB-A3F5-4665-B53B-4138F8DADCE1}" type="slidenum">
              <a:rPr lang="en-US" smtClean="0"/>
              <a:t>28</a:t>
            </a:fld>
            <a:endParaRPr lang="en-US"/>
          </a:p>
        </p:txBody>
      </p:sp>
    </p:spTree>
    <p:extLst>
      <p:ext uri="{BB962C8B-B14F-4D97-AF65-F5344CB8AC3E}">
        <p14:creationId xmlns:p14="http://schemas.microsoft.com/office/powerpoint/2010/main" val="22567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106C46-1BC3-46CA-A56A-364BAE842B7A}" type="slidenum">
              <a:rPr lang="en-IN" smtClean="0"/>
              <a:pPr/>
              <a:t>29</a:t>
            </a:fld>
            <a:endParaRPr lang="en-IN"/>
          </a:p>
        </p:txBody>
      </p:sp>
    </p:spTree>
    <p:extLst>
      <p:ext uri="{BB962C8B-B14F-4D97-AF65-F5344CB8AC3E}">
        <p14:creationId xmlns:p14="http://schemas.microsoft.com/office/powerpoint/2010/main" val="417178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8E09FD7-489B-434A-A21D-25CF446FE4C1}" type="slidenum">
              <a:rPr lang="en-US" smtClean="0"/>
              <a:pPr/>
              <a:t>31</a:t>
            </a:fld>
            <a:endParaRPr lang="en-US"/>
          </a:p>
        </p:txBody>
      </p:sp>
    </p:spTree>
    <p:extLst>
      <p:ext uri="{BB962C8B-B14F-4D97-AF65-F5344CB8AC3E}">
        <p14:creationId xmlns:p14="http://schemas.microsoft.com/office/powerpoint/2010/main" val="1906917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1) Based on the assurance given to the Supreme Court</a:t>
            </a:r>
            <a:r>
              <a:rPr lang="en-IN" baseline="0" dirty="0"/>
              <a:t> in the case of Election Commissioner vs. </a:t>
            </a:r>
            <a:r>
              <a:rPr lang="en-IN" baseline="0" dirty="0" err="1"/>
              <a:t>Bhagyoday</a:t>
            </a:r>
            <a:r>
              <a:rPr lang="en-IN" baseline="0" dirty="0"/>
              <a:t> </a:t>
            </a:r>
            <a:r>
              <a:rPr lang="en-IN" baseline="0" dirty="0" err="1"/>
              <a:t>Janparishad</a:t>
            </a:r>
            <a:r>
              <a:rPr lang="en-IN" baseline="0" dirty="0"/>
              <a:t> &amp; </a:t>
            </a:r>
            <a:r>
              <a:rPr lang="en-IN" baseline="0" dirty="0" err="1"/>
              <a:t>Ors</a:t>
            </a:r>
            <a:r>
              <a:rPr lang="en-IN" baseline="0" dirty="0"/>
              <a:t>. in Nov.2012</a:t>
            </a:r>
          </a:p>
          <a:p>
            <a:endParaRPr lang="en-IN" dirty="0"/>
          </a:p>
        </p:txBody>
      </p:sp>
      <p:sp>
        <p:nvSpPr>
          <p:cNvPr id="4" name="Slide Number Placeholder 3"/>
          <p:cNvSpPr>
            <a:spLocks noGrp="1"/>
          </p:cNvSpPr>
          <p:nvPr>
            <p:ph type="sldNum" sz="quarter" idx="10"/>
          </p:nvPr>
        </p:nvSpPr>
        <p:spPr/>
        <p:txBody>
          <a:bodyPr/>
          <a:lstStyle/>
          <a:p>
            <a:fld id="{18E09FD7-489B-434A-A21D-25CF446FE4C1}" type="slidenum">
              <a:rPr lang="en-US" smtClean="0"/>
              <a:pPr/>
              <a:t>34</a:t>
            </a:fld>
            <a:endParaRPr lang="en-US"/>
          </a:p>
        </p:txBody>
      </p:sp>
    </p:spTree>
    <p:extLst>
      <p:ext uri="{BB962C8B-B14F-4D97-AF65-F5344CB8AC3E}">
        <p14:creationId xmlns:p14="http://schemas.microsoft.com/office/powerpoint/2010/main" val="109930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CADEB-A3F5-4665-B53B-4138F8DADCE1}" type="slidenum">
              <a:rPr lang="en-US" smtClean="0"/>
              <a:t>47</a:t>
            </a:fld>
            <a:endParaRPr lang="en-US"/>
          </a:p>
        </p:txBody>
      </p:sp>
    </p:spTree>
    <p:extLst>
      <p:ext uri="{BB962C8B-B14F-4D97-AF65-F5344CB8AC3E}">
        <p14:creationId xmlns:p14="http://schemas.microsoft.com/office/powerpoint/2010/main" val="122056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Manipur</a:t>
            </a:r>
          </a:p>
          <a:p>
            <a:r>
              <a:rPr lang="en-IN" dirty="0"/>
              <a:t>Punjab-</a:t>
            </a:r>
            <a:r>
              <a:rPr lang="en-IN" dirty="0" err="1"/>
              <a:t>Taragarh</a:t>
            </a:r>
            <a:endParaRPr lang="en-IN" dirty="0"/>
          </a:p>
        </p:txBody>
      </p:sp>
      <p:sp>
        <p:nvSpPr>
          <p:cNvPr id="4" name="Slide Number Placeholder 3"/>
          <p:cNvSpPr>
            <a:spLocks noGrp="1"/>
          </p:cNvSpPr>
          <p:nvPr>
            <p:ph type="sldNum" sz="quarter" idx="10"/>
          </p:nvPr>
        </p:nvSpPr>
        <p:spPr/>
        <p:txBody>
          <a:bodyPr/>
          <a:lstStyle/>
          <a:p>
            <a:fld id="{18E09FD7-489B-434A-A21D-25CF446FE4C1}" type="slidenum">
              <a:rPr lang="en-US" smtClean="0"/>
              <a:pPr/>
              <a:t>52</a:t>
            </a:fld>
            <a:endParaRPr lang="en-US"/>
          </a:p>
        </p:txBody>
      </p:sp>
    </p:spTree>
    <p:extLst>
      <p:ext uri="{BB962C8B-B14F-4D97-AF65-F5344CB8AC3E}">
        <p14:creationId xmlns:p14="http://schemas.microsoft.com/office/powerpoint/2010/main" val="312108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B1F23C-F927-44A8-9D36-F50DE2A7042E}"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B7CCD-8752-4089-9320-2F1A17D7D85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2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1F23C-F927-44A8-9D36-F50DE2A7042E}"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B7CCD-8752-4089-9320-2F1A17D7D85E}" type="slidenum">
              <a:rPr lang="en-US" smtClean="0"/>
              <a:t>‹#›</a:t>
            </a:fld>
            <a:endParaRPr lang="en-US"/>
          </a:p>
        </p:txBody>
      </p:sp>
    </p:spTree>
    <p:extLst>
      <p:ext uri="{BB962C8B-B14F-4D97-AF65-F5344CB8AC3E}">
        <p14:creationId xmlns:p14="http://schemas.microsoft.com/office/powerpoint/2010/main" val="98885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1F23C-F927-44A8-9D36-F50DE2A7042E}"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B7CCD-8752-4089-9320-2F1A17D7D85E}" type="slidenum">
              <a:rPr lang="en-US" smtClean="0"/>
              <a:t>‹#›</a:t>
            </a:fld>
            <a:endParaRPr lang="en-US"/>
          </a:p>
        </p:txBody>
      </p:sp>
    </p:spTree>
    <p:extLst>
      <p:ext uri="{BB962C8B-B14F-4D97-AF65-F5344CB8AC3E}">
        <p14:creationId xmlns:p14="http://schemas.microsoft.com/office/powerpoint/2010/main" val="400856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B1F23C-F927-44A8-9D36-F50DE2A7042E}"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B7CCD-8752-4089-9320-2F1A17D7D85E}" type="slidenum">
              <a:rPr lang="en-US" smtClean="0"/>
              <a:t>‹#›</a:t>
            </a:fld>
            <a:endParaRPr lang="en-US"/>
          </a:p>
        </p:txBody>
      </p:sp>
    </p:spTree>
    <p:extLst>
      <p:ext uri="{BB962C8B-B14F-4D97-AF65-F5344CB8AC3E}">
        <p14:creationId xmlns:p14="http://schemas.microsoft.com/office/powerpoint/2010/main" val="136168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8797767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B1F23C-F927-44A8-9D36-F50DE2A7042E}"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B7CCD-8752-4089-9320-2F1A17D7D85E}" type="slidenum">
              <a:rPr lang="en-US" smtClean="0"/>
              <a:t>‹#›</a:t>
            </a:fld>
            <a:endParaRPr lang="en-US"/>
          </a:p>
        </p:txBody>
      </p:sp>
    </p:spTree>
    <p:extLst>
      <p:ext uri="{BB962C8B-B14F-4D97-AF65-F5344CB8AC3E}">
        <p14:creationId xmlns:p14="http://schemas.microsoft.com/office/powerpoint/2010/main" val="20645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B1F23C-F927-44A8-9D36-F50DE2A7042E}"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B7CCD-8752-4089-9320-2F1A17D7D85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12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B1F23C-F927-44A8-9D36-F50DE2A7042E}"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B7CCD-8752-4089-9320-2F1A17D7D85E}" type="slidenum">
              <a:rPr lang="en-US" smtClean="0"/>
              <a:t>‹#›</a:t>
            </a:fld>
            <a:endParaRPr lang="en-US"/>
          </a:p>
        </p:txBody>
      </p:sp>
    </p:spTree>
    <p:extLst>
      <p:ext uri="{BB962C8B-B14F-4D97-AF65-F5344CB8AC3E}">
        <p14:creationId xmlns:p14="http://schemas.microsoft.com/office/powerpoint/2010/main" val="112525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B1F23C-F927-44A8-9D36-F50DE2A7042E}" type="datetimeFigureOut">
              <a:rPr lang="en-US" smtClean="0"/>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9B7CCD-8752-4089-9320-2F1A17D7D85E}" type="slidenum">
              <a:rPr lang="en-US" smtClean="0"/>
              <a:t>‹#›</a:t>
            </a:fld>
            <a:endParaRPr lang="en-US"/>
          </a:p>
        </p:txBody>
      </p:sp>
    </p:spTree>
    <p:extLst>
      <p:ext uri="{BB962C8B-B14F-4D97-AF65-F5344CB8AC3E}">
        <p14:creationId xmlns:p14="http://schemas.microsoft.com/office/powerpoint/2010/main" val="60131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B1F23C-F927-44A8-9D36-F50DE2A7042E}" type="datetimeFigureOut">
              <a:rPr lang="en-US" smtClean="0"/>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9B7CCD-8752-4089-9320-2F1A17D7D85E}" type="slidenum">
              <a:rPr lang="en-US" smtClean="0"/>
              <a:t>‹#›</a:t>
            </a:fld>
            <a:endParaRPr lang="en-US"/>
          </a:p>
        </p:txBody>
      </p:sp>
    </p:spTree>
    <p:extLst>
      <p:ext uri="{BB962C8B-B14F-4D97-AF65-F5344CB8AC3E}">
        <p14:creationId xmlns:p14="http://schemas.microsoft.com/office/powerpoint/2010/main" val="753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CB1F23C-F927-44A8-9D36-F50DE2A7042E}" type="datetimeFigureOut">
              <a:rPr lang="en-US" smtClean="0"/>
              <a:t>11/11/2021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59B7CCD-8752-4089-9320-2F1A17D7D85E}" type="slidenum">
              <a:rPr lang="en-US" smtClean="0"/>
              <a:t>‹#›</a:t>
            </a:fld>
            <a:endParaRPr lang="en-US"/>
          </a:p>
        </p:txBody>
      </p:sp>
    </p:spTree>
    <p:extLst>
      <p:ext uri="{BB962C8B-B14F-4D97-AF65-F5344CB8AC3E}">
        <p14:creationId xmlns:p14="http://schemas.microsoft.com/office/powerpoint/2010/main" val="143732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CB1F23C-F927-44A8-9D36-F50DE2A7042E}" type="datetimeFigureOut">
              <a:rPr lang="en-US" smtClean="0"/>
              <a:t>11/11/2021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59B7CCD-8752-4089-9320-2F1A17D7D85E}" type="slidenum">
              <a:rPr lang="en-US" smtClean="0"/>
              <a:t>‹#›</a:t>
            </a:fld>
            <a:endParaRPr lang="en-US"/>
          </a:p>
        </p:txBody>
      </p:sp>
    </p:spTree>
    <p:extLst>
      <p:ext uri="{BB962C8B-B14F-4D97-AF65-F5344CB8AC3E}">
        <p14:creationId xmlns:p14="http://schemas.microsoft.com/office/powerpoint/2010/main" val="294483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CB1F23C-F927-44A8-9D36-F50DE2A7042E}"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B7CCD-8752-4089-9320-2F1A17D7D85E}" type="slidenum">
              <a:rPr lang="en-US" smtClean="0"/>
              <a:t>‹#›</a:t>
            </a:fld>
            <a:endParaRPr lang="en-US"/>
          </a:p>
        </p:txBody>
      </p:sp>
    </p:spTree>
    <p:extLst>
      <p:ext uri="{BB962C8B-B14F-4D97-AF65-F5344CB8AC3E}">
        <p14:creationId xmlns:p14="http://schemas.microsoft.com/office/powerpoint/2010/main" val="53941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CB1F23C-F927-44A8-9D36-F50DE2A7042E}" type="datetimeFigureOut">
              <a:rPr lang="en-US" smtClean="0"/>
              <a:t>11/11/2021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59B7CCD-8752-4089-9320-2F1A17D7D85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63977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hyperlink" Target="http://www.eci.nic.in/"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7" y="117693"/>
            <a:ext cx="11600596" cy="6624301"/>
          </a:xfrm>
          <a:prstGeom prst="rect">
            <a:avLst/>
          </a:prstGeom>
          <a:solidFill>
            <a:srgbClr val="FFFF00"/>
          </a:solidFill>
          <a:ln>
            <a:solidFill>
              <a:srgbClr val="7030A0"/>
            </a:solidFill>
          </a:ln>
        </p:spPr>
        <p:txBody>
          <a:bodyPr wrap="square" rtlCol="0">
            <a:spAutoFit/>
          </a:bodyPr>
          <a:lstStyle/>
          <a:p>
            <a:pPr algn="ctr"/>
            <a:endParaRPr lang="en-US" sz="6600" b="1" dirty="0" smtClean="0"/>
          </a:p>
          <a:p>
            <a:pPr algn="ctr"/>
            <a:r>
              <a:rPr lang="en-US" sz="6600" b="1" dirty="0" smtClean="0"/>
              <a:t>ELECTION EXPENDITURE MONITORING </a:t>
            </a:r>
          </a:p>
          <a:p>
            <a:pPr algn="ctr"/>
            <a:r>
              <a:rPr lang="en-US" sz="6600" b="1" dirty="0" smtClean="0"/>
              <a:t>(EEM)</a:t>
            </a:r>
          </a:p>
          <a:p>
            <a:pPr algn="r"/>
            <a:endParaRPr lang="en-US" sz="2400" b="1" dirty="0" smtClean="0"/>
          </a:p>
          <a:p>
            <a:pPr algn="r"/>
            <a:endParaRPr lang="en-US" sz="2400" b="1" dirty="0"/>
          </a:p>
          <a:p>
            <a:pPr algn="r"/>
            <a:endParaRPr lang="en-US" sz="2800" b="1" dirty="0" smtClean="0"/>
          </a:p>
          <a:p>
            <a:pPr algn="ctr"/>
            <a:r>
              <a:rPr lang="en-US" sz="2000" b="1" dirty="0" smtClean="0"/>
              <a:t>PRESENTED BY</a:t>
            </a:r>
          </a:p>
          <a:p>
            <a:pPr algn="ctr"/>
            <a:r>
              <a:rPr lang="en-US" sz="3200" b="1" dirty="0" smtClean="0"/>
              <a:t> SATRUGHNA KAR, NLMT</a:t>
            </a:r>
          </a:p>
          <a:p>
            <a:pPr algn="ctr"/>
            <a:r>
              <a:rPr lang="en-US" sz="3200" b="1" dirty="0" smtClean="0"/>
              <a:t>@</a:t>
            </a:r>
            <a:r>
              <a:rPr lang="en-US" sz="3200" b="1" dirty="0" err="1" smtClean="0"/>
              <a:t>Addl.CEO,Odisha</a:t>
            </a:r>
            <a:endParaRPr lang="en-US" sz="2400" b="1" dirty="0"/>
          </a:p>
        </p:txBody>
      </p:sp>
    </p:spTree>
    <p:extLst>
      <p:ext uri="{BB962C8B-B14F-4D97-AF65-F5344CB8AC3E}">
        <p14:creationId xmlns:p14="http://schemas.microsoft.com/office/powerpoint/2010/main" val="2173182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2"/>
          </p:nvPr>
        </p:nvSpPr>
        <p:spPr/>
        <p:txBody>
          <a:bodyPr>
            <a:normAutofit/>
          </a:bodyPr>
          <a:lstStyle/>
          <a:p>
            <a:fld id="{86CB4B4D-7CA3-9044-876B-883B54F8677D}" type="slidenum">
              <a:rPr lang="en-IN" smtClean="0"/>
              <a:pPr/>
              <a:t>10</a:t>
            </a:fld>
            <a:endParaRPr lang="en-IN"/>
          </a:p>
        </p:txBody>
      </p:sp>
      <p:sp>
        <p:nvSpPr>
          <p:cNvPr id="122" name="MAJOR LEGAL PROVISIONS RELATED TO EEM"/>
          <p:cNvSpPr txBox="1">
            <a:spLocks noGrp="1"/>
          </p:cNvSpPr>
          <p:nvPr>
            <p:ph type="title" idx="4294967295"/>
          </p:nvPr>
        </p:nvSpPr>
        <p:spPr>
          <a:xfrm>
            <a:off x="0" y="204788"/>
            <a:ext cx="7369175" cy="935037"/>
          </a:xfrm>
          <a:prstGeom prst="rect">
            <a:avLst/>
          </a:prstGeom>
          <a:solidFill>
            <a:srgbClr val="FFFF00"/>
          </a:solidFill>
        </p:spPr>
        <p:txBody>
          <a:bodyPr>
            <a:normAutofit/>
          </a:bodyPr>
          <a:lstStyle>
            <a:lvl1pPr algn="ctr">
              <a:defRPr sz="2800" b="1">
                <a:solidFill>
                  <a:srgbClr val="000000"/>
                </a:solidFill>
                <a:latin typeface="Times New Roman"/>
                <a:ea typeface="Times New Roman"/>
                <a:cs typeface="Times New Roman"/>
                <a:sym typeface="Times New Roman"/>
              </a:defRPr>
            </a:lvl1pPr>
          </a:lstStyle>
          <a:p>
            <a:r>
              <a:rPr dirty="0">
                <a:solidFill>
                  <a:srgbClr val="FF0000"/>
                </a:solidFill>
              </a:rPr>
              <a:t>LEGAL PROVISIONS</a:t>
            </a:r>
            <a:r>
              <a:rPr lang="en-IN" dirty="0">
                <a:solidFill>
                  <a:srgbClr val="FF0000"/>
                </a:solidFill>
              </a:rPr>
              <a:t>- </a:t>
            </a:r>
            <a:r>
              <a:rPr lang="en-IN" dirty="0" err="1" smtClean="0">
                <a:solidFill>
                  <a:srgbClr val="FF0000"/>
                </a:solidFill>
              </a:rPr>
              <a:t>CoE</a:t>
            </a:r>
            <a:r>
              <a:rPr lang="en-IN" dirty="0" smtClean="0">
                <a:solidFill>
                  <a:srgbClr val="FF0000"/>
                </a:solidFill>
              </a:rPr>
              <a:t> </a:t>
            </a:r>
            <a:r>
              <a:rPr lang="en-IN" dirty="0">
                <a:solidFill>
                  <a:srgbClr val="FF0000"/>
                </a:solidFill>
              </a:rPr>
              <a:t>Rules, 1961</a:t>
            </a:r>
            <a:endParaRPr dirty="0">
              <a:solidFill>
                <a:srgbClr val="FF0000"/>
              </a:solidFill>
            </a:endParaRPr>
          </a:p>
        </p:txBody>
      </p:sp>
      <p:pic>
        <p:nvPicPr>
          <p:cNvPr id="123" name="image.png" descr="image.png"/>
          <p:cNvPicPr>
            <a:picLocks noChangeAspect="1"/>
          </p:cNvPicPr>
          <p:nvPr/>
        </p:nvPicPr>
        <p:blipFill>
          <a:blip r:embed="rId2" cstate="print">
            <a:extLst/>
          </a:blip>
          <a:stretch>
            <a:fillRect/>
          </a:stretch>
        </p:blipFill>
        <p:spPr>
          <a:xfrm>
            <a:off x="2121444" y="1139830"/>
            <a:ext cx="6663645" cy="5432425"/>
          </a:xfrm>
          <a:prstGeom prst="rect">
            <a:avLst/>
          </a:prstGeom>
          <a:ln w="12700">
            <a:miter lim="400000"/>
          </a:ln>
        </p:spPr>
      </p:pic>
      <p:pic>
        <p:nvPicPr>
          <p:cNvPr id="124" name="image.png" descr="image.png"/>
          <p:cNvPicPr>
            <a:picLocks noChangeAspect="1"/>
          </p:cNvPicPr>
          <p:nvPr/>
        </p:nvPicPr>
        <p:blipFill>
          <a:blip r:embed="rId3" cstate="print">
            <a:extLst/>
          </a:blip>
          <a:stretch>
            <a:fillRect/>
          </a:stretch>
        </p:blipFill>
        <p:spPr>
          <a:xfrm>
            <a:off x="842966" y="1011238"/>
            <a:ext cx="10675744" cy="5846762"/>
          </a:xfrm>
          <a:prstGeom prst="rect">
            <a:avLst/>
          </a:prstGeom>
          <a:ln w="12700">
            <a:solidFill>
              <a:srgbClr val="0070C0"/>
            </a:solidFill>
            <a:miter lim="400000"/>
          </a:ln>
        </p:spPr>
      </p:pic>
    </p:spTree>
    <p:extLst>
      <p:ext uri="{BB962C8B-B14F-4D97-AF65-F5344CB8AC3E}">
        <p14:creationId xmlns:p14="http://schemas.microsoft.com/office/powerpoint/2010/main" val="997306060"/>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2"/>
          </p:nvPr>
        </p:nvSpPr>
        <p:spPr/>
        <p:txBody>
          <a:bodyPr>
            <a:normAutofit/>
          </a:bodyPr>
          <a:lstStyle/>
          <a:p>
            <a:fld id="{86CB4B4D-7CA3-9044-876B-883B54F8677D}" type="slidenum">
              <a:rPr lang="en-IN" smtClean="0"/>
              <a:pPr/>
              <a:t>11</a:t>
            </a:fld>
            <a:endParaRPr lang="en-IN"/>
          </a:p>
        </p:txBody>
      </p:sp>
      <p:sp>
        <p:nvSpPr>
          <p:cNvPr id="128" name="MAJOR LEGAL PROVISIONS RELATED TO EEM"/>
          <p:cNvSpPr txBox="1">
            <a:spLocks noGrp="1"/>
          </p:cNvSpPr>
          <p:nvPr>
            <p:ph type="title" idx="4294967295"/>
          </p:nvPr>
        </p:nvSpPr>
        <p:spPr>
          <a:xfrm>
            <a:off x="0" y="287338"/>
            <a:ext cx="9148763" cy="668337"/>
          </a:xfrm>
          <a:prstGeom prst="rect">
            <a:avLst/>
          </a:prstGeom>
          <a:solidFill>
            <a:srgbClr val="FFFF00"/>
          </a:solidFill>
        </p:spPr>
        <p:txBody>
          <a:bodyPr>
            <a:normAutofit/>
          </a:bodyPr>
          <a:lstStyle/>
          <a:p>
            <a:pPr>
              <a:defRPr sz="2800" b="1">
                <a:solidFill>
                  <a:srgbClr val="000000"/>
                </a:solidFill>
              </a:defRPr>
            </a:pPr>
            <a:r>
              <a:rPr dirty="0"/>
              <a:t> </a:t>
            </a:r>
            <a:r>
              <a:rPr dirty="0">
                <a:solidFill>
                  <a:srgbClr val="FF0000"/>
                </a:solidFill>
                <a:latin typeface="Times New Roman"/>
                <a:ea typeface="Times New Roman"/>
                <a:cs typeface="Times New Roman"/>
                <a:sym typeface="Times New Roman"/>
              </a:rPr>
              <a:t>MAJOR LEGAL PROVISIONS</a:t>
            </a:r>
            <a:r>
              <a:rPr lang="en-IN" dirty="0">
                <a:solidFill>
                  <a:srgbClr val="FF0000"/>
                </a:solidFill>
                <a:latin typeface="Times New Roman"/>
                <a:ea typeface="Times New Roman"/>
                <a:cs typeface="Times New Roman"/>
                <a:sym typeface="Times New Roman"/>
              </a:rPr>
              <a:t> -</a:t>
            </a:r>
            <a:r>
              <a:rPr lang="en-IN" dirty="0">
                <a:solidFill>
                  <a:srgbClr val="FF0000"/>
                </a:solidFill>
              </a:rPr>
              <a:t> </a:t>
            </a:r>
            <a:r>
              <a:rPr lang="en-IN" dirty="0" err="1">
                <a:solidFill>
                  <a:srgbClr val="FF0000"/>
                </a:solidFill>
                <a:latin typeface="Times New Roman" pitchFamily="18" charset="0"/>
                <a:cs typeface="Times New Roman" pitchFamily="18" charset="0"/>
              </a:rPr>
              <a:t>CoE</a:t>
            </a:r>
            <a:r>
              <a:rPr lang="en-IN" dirty="0">
                <a:solidFill>
                  <a:srgbClr val="FF0000"/>
                </a:solidFill>
                <a:latin typeface="Times New Roman" pitchFamily="18" charset="0"/>
                <a:cs typeface="Times New Roman" pitchFamily="18" charset="0"/>
              </a:rPr>
              <a:t> Rules, 1961</a:t>
            </a:r>
            <a:endParaRPr dirty="0">
              <a:solidFill>
                <a:srgbClr val="FF0000"/>
              </a:solidFill>
              <a:latin typeface="Times New Roman" pitchFamily="18" charset="0"/>
              <a:ea typeface="Times New Roman"/>
              <a:cs typeface="Times New Roman" pitchFamily="18" charset="0"/>
              <a:sym typeface="Times New Roman"/>
            </a:endParaRPr>
          </a:p>
        </p:txBody>
      </p:sp>
      <p:pic>
        <p:nvPicPr>
          <p:cNvPr id="129" name="image.png" descr="image.png"/>
          <p:cNvPicPr>
            <a:picLocks noChangeAspect="1"/>
          </p:cNvPicPr>
          <p:nvPr/>
        </p:nvPicPr>
        <p:blipFill>
          <a:blip r:embed="rId2" cstate="print">
            <a:extLst/>
          </a:blip>
          <a:stretch>
            <a:fillRect/>
          </a:stretch>
        </p:blipFill>
        <p:spPr>
          <a:xfrm>
            <a:off x="2121444" y="1139830"/>
            <a:ext cx="6663645" cy="5432425"/>
          </a:xfrm>
          <a:prstGeom prst="rect">
            <a:avLst/>
          </a:prstGeom>
          <a:ln w="12700">
            <a:miter lim="400000"/>
          </a:ln>
        </p:spPr>
      </p:pic>
      <p:pic>
        <p:nvPicPr>
          <p:cNvPr id="130" name="image.png" descr="image.png"/>
          <p:cNvPicPr>
            <a:picLocks noChangeAspect="1"/>
          </p:cNvPicPr>
          <p:nvPr/>
        </p:nvPicPr>
        <p:blipFill>
          <a:blip r:embed="rId3" cstate="print">
            <a:extLst/>
          </a:blip>
          <a:stretch>
            <a:fillRect/>
          </a:stretch>
        </p:blipFill>
        <p:spPr>
          <a:xfrm>
            <a:off x="692840" y="794341"/>
            <a:ext cx="10720891" cy="6309320"/>
          </a:xfrm>
          <a:prstGeom prst="rect">
            <a:avLst/>
          </a:prstGeom>
          <a:ln w="12700">
            <a:solidFill>
              <a:srgbClr val="002060"/>
            </a:solidFill>
            <a:miter lim="400000"/>
          </a:ln>
        </p:spPr>
      </p:pic>
    </p:spTree>
    <p:extLst>
      <p:ext uri="{BB962C8B-B14F-4D97-AF65-F5344CB8AC3E}">
        <p14:creationId xmlns:p14="http://schemas.microsoft.com/office/powerpoint/2010/main" val="1229586388"/>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2"/>
          </p:nvPr>
        </p:nvSpPr>
        <p:spPr/>
        <p:txBody>
          <a:bodyPr>
            <a:normAutofit/>
          </a:bodyPr>
          <a:lstStyle/>
          <a:p>
            <a:fld id="{86CB4B4D-7CA3-9044-876B-883B54F8677D}" type="slidenum">
              <a:rPr lang="en-IN" smtClean="0"/>
              <a:pPr/>
              <a:t>12</a:t>
            </a:fld>
            <a:endParaRPr lang="en-IN"/>
          </a:p>
        </p:txBody>
      </p:sp>
      <p:sp>
        <p:nvSpPr>
          <p:cNvPr id="134" name="THE MAJOR LEGAL PROVISIONS RELATED TO EEM"/>
          <p:cNvSpPr txBox="1">
            <a:spLocks noGrp="1"/>
          </p:cNvSpPr>
          <p:nvPr>
            <p:ph type="title" idx="4294967295"/>
          </p:nvPr>
        </p:nvSpPr>
        <p:spPr>
          <a:xfrm>
            <a:off x="0" y="287338"/>
            <a:ext cx="8689975" cy="608012"/>
          </a:xfrm>
          <a:prstGeom prst="rect">
            <a:avLst/>
          </a:prstGeom>
          <a:solidFill>
            <a:srgbClr val="FFFF00"/>
          </a:solidFill>
        </p:spPr>
        <p:txBody>
          <a:bodyPr>
            <a:normAutofit/>
          </a:bodyPr>
          <a:lstStyle>
            <a:lvl1pPr algn="ctr">
              <a:defRPr sz="2800" b="1">
                <a:solidFill>
                  <a:srgbClr val="000000"/>
                </a:solidFill>
                <a:latin typeface="Times New Roman"/>
                <a:ea typeface="Times New Roman"/>
                <a:cs typeface="Times New Roman"/>
                <a:sym typeface="Times New Roman"/>
              </a:defRPr>
            </a:lvl1pPr>
          </a:lstStyle>
          <a:p>
            <a:r>
              <a:rPr dirty="0">
                <a:solidFill>
                  <a:srgbClr val="FF0000"/>
                </a:solidFill>
                <a:latin typeface="Times New Roman" pitchFamily="18" charset="0"/>
                <a:cs typeface="Times New Roman" pitchFamily="18" charset="0"/>
              </a:rPr>
              <a:t>MAJOR</a:t>
            </a:r>
            <a:r>
              <a:rPr dirty="0">
                <a:solidFill>
                  <a:srgbClr val="FF0000"/>
                </a:solidFill>
              </a:rPr>
              <a:t> LEGAL PROVISIONS</a:t>
            </a:r>
            <a:r>
              <a:rPr lang="en-IN" dirty="0">
                <a:solidFill>
                  <a:srgbClr val="FF0000"/>
                </a:solidFill>
              </a:rPr>
              <a:t>- </a:t>
            </a:r>
            <a:r>
              <a:rPr lang="en-IN" dirty="0" err="1">
                <a:solidFill>
                  <a:srgbClr val="FF0000"/>
                </a:solidFill>
                <a:latin typeface="Times New Roman" pitchFamily="18" charset="0"/>
                <a:cs typeface="Times New Roman" pitchFamily="18" charset="0"/>
              </a:rPr>
              <a:t>CoE</a:t>
            </a:r>
            <a:r>
              <a:rPr lang="en-IN" dirty="0">
                <a:solidFill>
                  <a:srgbClr val="FF0000"/>
                </a:solidFill>
                <a:latin typeface="Times New Roman" pitchFamily="18" charset="0"/>
                <a:cs typeface="Times New Roman" pitchFamily="18" charset="0"/>
              </a:rPr>
              <a:t> Rules, 1961</a:t>
            </a:r>
            <a:endParaRPr dirty="0">
              <a:solidFill>
                <a:srgbClr val="FF0000"/>
              </a:solidFill>
            </a:endParaRPr>
          </a:p>
        </p:txBody>
      </p:sp>
      <p:pic>
        <p:nvPicPr>
          <p:cNvPr id="135" name="image.png" descr="image.png"/>
          <p:cNvPicPr>
            <a:picLocks noChangeAspect="1"/>
          </p:cNvPicPr>
          <p:nvPr/>
        </p:nvPicPr>
        <p:blipFill>
          <a:blip r:embed="rId2" cstate="print">
            <a:extLst/>
          </a:blip>
          <a:stretch>
            <a:fillRect/>
          </a:stretch>
        </p:blipFill>
        <p:spPr>
          <a:xfrm>
            <a:off x="2121444" y="1139830"/>
            <a:ext cx="6663645" cy="5432425"/>
          </a:xfrm>
          <a:prstGeom prst="rect">
            <a:avLst/>
          </a:prstGeom>
          <a:ln w="12700">
            <a:miter lim="400000"/>
          </a:ln>
        </p:spPr>
      </p:pic>
      <p:pic>
        <p:nvPicPr>
          <p:cNvPr id="136" name="image.png" descr="image.png"/>
          <p:cNvPicPr>
            <a:picLocks noChangeAspect="1"/>
          </p:cNvPicPr>
          <p:nvPr/>
        </p:nvPicPr>
        <p:blipFill>
          <a:blip r:embed="rId3" cstate="print">
            <a:extLst/>
          </a:blip>
          <a:stretch>
            <a:fillRect/>
          </a:stretch>
        </p:blipFill>
        <p:spPr>
          <a:xfrm>
            <a:off x="873289" y="895350"/>
            <a:ext cx="10213811" cy="5821104"/>
          </a:xfrm>
          <a:prstGeom prst="rect">
            <a:avLst/>
          </a:prstGeom>
          <a:ln w="12700">
            <a:solidFill>
              <a:srgbClr val="0070C0"/>
            </a:solidFill>
            <a:miter lim="400000"/>
          </a:ln>
        </p:spPr>
      </p:pic>
    </p:spTree>
    <p:extLst>
      <p:ext uri="{BB962C8B-B14F-4D97-AF65-F5344CB8AC3E}">
        <p14:creationId xmlns:p14="http://schemas.microsoft.com/office/powerpoint/2010/main" val="745289215"/>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2"/>
          </p:nvPr>
        </p:nvSpPr>
        <p:spPr/>
        <p:txBody>
          <a:bodyPr>
            <a:normAutofit/>
          </a:bodyPr>
          <a:lstStyle/>
          <a:p>
            <a:fld id="{86CB4B4D-7CA3-9044-876B-883B54F8677D}" type="slidenum">
              <a:rPr lang="en-IN" smtClean="0"/>
              <a:pPr/>
              <a:t>13</a:t>
            </a:fld>
            <a:endParaRPr lang="en-IN"/>
          </a:p>
        </p:txBody>
      </p:sp>
      <p:sp>
        <p:nvSpPr>
          <p:cNvPr id="140" name="MAJOR LEGAL PROVISIONS RELATED TO EEM"/>
          <p:cNvSpPr txBox="1">
            <a:spLocks noGrp="1"/>
          </p:cNvSpPr>
          <p:nvPr>
            <p:ph type="title" idx="4294967295"/>
          </p:nvPr>
        </p:nvSpPr>
        <p:spPr>
          <a:xfrm>
            <a:off x="0" y="384175"/>
            <a:ext cx="8121650" cy="549275"/>
          </a:xfrm>
          <a:prstGeom prst="rect">
            <a:avLst/>
          </a:prstGeom>
          <a:solidFill>
            <a:srgbClr val="FFFF00"/>
          </a:solidFill>
        </p:spPr>
        <p:txBody>
          <a:bodyPr>
            <a:normAutofit/>
          </a:bodyPr>
          <a:lstStyle>
            <a:lvl1pPr algn="ctr">
              <a:defRPr sz="2800" b="1">
                <a:solidFill>
                  <a:srgbClr val="000000"/>
                </a:solidFill>
                <a:latin typeface="Times New Roman"/>
                <a:ea typeface="Times New Roman"/>
                <a:cs typeface="Times New Roman"/>
                <a:sym typeface="Times New Roman"/>
              </a:defRPr>
            </a:lvl1pPr>
          </a:lstStyle>
          <a:p>
            <a:r>
              <a:rPr dirty="0">
                <a:solidFill>
                  <a:srgbClr val="FF0000"/>
                </a:solidFill>
                <a:latin typeface="Times New Roman" pitchFamily="18" charset="0"/>
                <a:cs typeface="Times New Roman" pitchFamily="18" charset="0"/>
              </a:rPr>
              <a:t>MAJOR</a:t>
            </a:r>
            <a:r>
              <a:rPr dirty="0">
                <a:solidFill>
                  <a:srgbClr val="FF0000"/>
                </a:solidFill>
              </a:rPr>
              <a:t> LEGAL PROVISIONS</a:t>
            </a:r>
            <a:r>
              <a:rPr lang="en-IN" dirty="0">
                <a:solidFill>
                  <a:srgbClr val="FF0000"/>
                </a:solidFill>
              </a:rPr>
              <a:t>- </a:t>
            </a:r>
            <a:r>
              <a:rPr lang="en-IN" dirty="0" err="1">
                <a:solidFill>
                  <a:srgbClr val="FF0000"/>
                </a:solidFill>
                <a:latin typeface="Times New Roman" pitchFamily="18" charset="0"/>
                <a:cs typeface="Times New Roman" pitchFamily="18" charset="0"/>
              </a:rPr>
              <a:t>CoE</a:t>
            </a:r>
            <a:r>
              <a:rPr lang="en-IN" dirty="0">
                <a:solidFill>
                  <a:srgbClr val="FF0000"/>
                </a:solidFill>
                <a:latin typeface="Times New Roman" pitchFamily="18" charset="0"/>
                <a:cs typeface="Times New Roman" pitchFamily="18" charset="0"/>
              </a:rPr>
              <a:t> Rules, 1961</a:t>
            </a:r>
            <a:endParaRPr dirty="0">
              <a:solidFill>
                <a:srgbClr val="FF0000"/>
              </a:solidFill>
            </a:endParaRPr>
          </a:p>
        </p:txBody>
      </p:sp>
      <p:pic>
        <p:nvPicPr>
          <p:cNvPr id="141" name="image.png" descr="image.png"/>
          <p:cNvPicPr>
            <a:picLocks noChangeAspect="1"/>
          </p:cNvPicPr>
          <p:nvPr/>
        </p:nvPicPr>
        <p:blipFill>
          <a:blip r:embed="rId2" cstate="print">
            <a:extLst/>
          </a:blip>
          <a:stretch>
            <a:fillRect/>
          </a:stretch>
        </p:blipFill>
        <p:spPr>
          <a:xfrm>
            <a:off x="2121444" y="1139830"/>
            <a:ext cx="6663645" cy="5432425"/>
          </a:xfrm>
          <a:prstGeom prst="rect">
            <a:avLst/>
          </a:prstGeom>
          <a:ln w="12700">
            <a:miter lim="400000"/>
          </a:ln>
        </p:spPr>
      </p:pic>
      <p:pic>
        <p:nvPicPr>
          <p:cNvPr id="142" name="image.png" descr="image.png"/>
          <p:cNvPicPr>
            <a:picLocks noChangeAspect="1"/>
          </p:cNvPicPr>
          <p:nvPr/>
        </p:nvPicPr>
        <p:blipFill>
          <a:blip r:embed="rId3" cstate="print">
            <a:extLst/>
          </a:blip>
          <a:stretch>
            <a:fillRect/>
          </a:stretch>
        </p:blipFill>
        <p:spPr>
          <a:xfrm>
            <a:off x="767591" y="933456"/>
            <a:ext cx="10737472" cy="5851525"/>
          </a:xfrm>
          <a:prstGeom prst="rect">
            <a:avLst/>
          </a:prstGeom>
          <a:ln w="12700">
            <a:solidFill>
              <a:srgbClr val="0070C0"/>
            </a:solidFill>
            <a:miter lim="400000"/>
          </a:ln>
        </p:spPr>
      </p:pic>
    </p:spTree>
    <p:extLst>
      <p:ext uri="{BB962C8B-B14F-4D97-AF65-F5344CB8AC3E}">
        <p14:creationId xmlns:p14="http://schemas.microsoft.com/office/powerpoint/2010/main" val="2387205448"/>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2"/>
          </p:nvPr>
        </p:nvSpPr>
        <p:spPr/>
        <p:txBody>
          <a:bodyPr>
            <a:normAutofit/>
          </a:bodyPr>
          <a:lstStyle/>
          <a:p>
            <a:fld id="{86CB4B4D-7CA3-9044-876B-883B54F8677D}" type="slidenum">
              <a:rPr lang="en-IN" smtClean="0"/>
              <a:pPr/>
              <a:t>14</a:t>
            </a:fld>
            <a:endParaRPr lang="en-IN"/>
          </a:p>
        </p:txBody>
      </p:sp>
      <p:sp>
        <p:nvSpPr>
          <p:cNvPr id="140" name="MAJOR LEGAL PROVISIONS RELATED TO EEM"/>
          <p:cNvSpPr txBox="1">
            <a:spLocks noGrp="1"/>
          </p:cNvSpPr>
          <p:nvPr>
            <p:ph type="title" idx="4294967295"/>
          </p:nvPr>
        </p:nvSpPr>
        <p:spPr>
          <a:xfrm>
            <a:off x="0" y="542925"/>
            <a:ext cx="8121650" cy="549275"/>
          </a:xfrm>
          <a:prstGeom prst="rect">
            <a:avLst/>
          </a:prstGeom>
          <a:solidFill>
            <a:srgbClr val="FFFF00"/>
          </a:solidFill>
        </p:spPr>
        <p:txBody>
          <a:bodyPr>
            <a:normAutofit/>
          </a:bodyPr>
          <a:lstStyle>
            <a:lvl1pPr algn="ctr">
              <a:defRPr sz="2800" b="1">
                <a:solidFill>
                  <a:srgbClr val="000000"/>
                </a:solidFill>
                <a:latin typeface="Times New Roman"/>
                <a:ea typeface="Times New Roman"/>
                <a:cs typeface="Times New Roman"/>
                <a:sym typeface="Times New Roman"/>
              </a:defRPr>
            </a:lvl1pPr>
          </a:lstStyle>
          <a:p>
            <a:r>
              <a:rPr dirty="0">
                <a:solidFill>
                  <a:srgbClr val="FF0000"/>
                </a:solidFill>
                <a:latin typeface="Times New Roman" pitchFamily="18" charset="0"/>
                <a:cs typeface="Times New Roman" pitchFamily="18" charset="0"/>
              </a:rPr>
              <a:t>MAJOR</a:t>
            </a:r>
            <a:r>
              <a:rPr dirty="0">
                <a:solidFill>
                  <a:srgbClr val="FF0000"/>
                </a:solidFill>
              </a:rPr>
              <a:t> LEGAL PROVISIONS</a:t>
            </a:r>
            <a:r>
              <a:rPr lang="en-IN" dirty="0">
                <a:solidFill>
                  <a:srgbClr val="FF0000"/>
                </a:solidFill>
              </a:rPr>
              <a:t>- </a:t>
            </a:r>
            <a:r>
              <a:rPr lang="en-IN" dirty="0" err="1">
                <a:solidFill>
                  <a:srgbClr val="FF0000"/>
                </a:solidFill>
                <a:latin typeface="Times New Roman" pitchFamily="18" charset="0"/>
                <a:cs typeface="Times New Roman" pitchFamily="18" charset="0"/>
              </a:rPr>
              <a:t>CoE</a:t>
            </a:r>
            <a:r>
              <a:rPr lang="en-IN" dirty="0">
                <a:solidFill>
                  <a:srgbClr val="FF0000"/>
                </a:solidFill>
                <a:latin typeface="Times New Roman" pitchFamily="18" charset="0"/>
                <a:cs typeface="Times New Roman" pitchFamily="18" charset="0"/>
              </a:rPr>
              <a:t> Rules, 1961</a:t>
            </a:r>
            <a:endParaRPr dirty="0">
              <a:solidFill>
                <a:srgbClr val="FF0000"/>
              </a:solidFill>
            </a:endParaRPr>
          </a:p>
        </p:txBody>
      </p:sp>
      <p:pic>
        <p:nvPicPr>
          <p:cNvPr id="141" name="image.png" descr="image.png"/>
          <p:cNvPicPr>
            <a:picLocks noChangeAspect="1"/>
          </p:cNvPicPr>
          <p:nvPr/>
        </p:nvPicPr>
        <p:blipFill>
          <a:blip r:embed="rId2" cstate="print">
            <a:extLst/>
          </a:blip>
          <a:stretch>
            <a:fillRect/>
          </a:stretch>
        </p:blipFill>
        <p:spPr>
          <a:xfrm>
            <a:off x="2121444" y="1139830"/>
            <a:ext cx="6663645" cy="5432425"/>
          </a:xfrm>
          <a:prstGeom prst="rect">
            <a:avLst/>
          </a:prstGeom>
          <a:ln w="12700">
            <a:miter lim="400000"/>
          </a:ln>
        </p:spPr>
      </p:pic>
      <p:pic>
        <p:nvPicPr>
          <p:cNvPr id="7" name="image.png" descr="image.png">
            <a:extLst>
              <a:ext uri="{FF2B5EF4-FFF2-40B4-BE49-F238E27FC236}">
                <a16:creationId xmlns:a16="http://schemas.microsoft.com/office/drawing/2014/main" id="{FF93A1E8-EF21-433F-88DA-6D2745C80750}"/>
              </a:ext>
            </a:extLst>
          </p:cNvPr>
          <p:cNvPicPr>
            <a:picLocks noChangeAspect="1"/>
          </p:cNvPicPr>
          <p:nvPr/>
        </p:nvPicPr>
        <p:blipFill>
          <a:blip r:embed="rId3" cstate="print">
            <a:extLst/>
          </a:blip>
          <a:stretch>
            <a:fillRect/>
          </a:stretch>
        </p:blipFill>
        <p:spPr>
          <a:xfrm>
            <a:off x="781239" y="1375597"/>
            <a:ext cx="10755561" cy="5196658"/>
          </a:xfrm>
          <a:prstGeom prst="rect">
            <a:avLst/>
          </a:prstGeom>
          <a:ln w="12700">
            <a:solidFill>
              <a:srgbClr val="002060"/>
            </a:solidFill>
            <a:miter lim="400000"/>
          </a:ln>
        </p:spPr>
      </p:pic>
    </p:spTree>
    <p:extLst>
      <p:ext uri="{BB962C8B-B14F-4D97-AF65-F5344CB8AC3E}">
        <p14:creationId xmlns:p14="http://schemas.microsoft.com/office/powerpoint/2010/main" val="2225713385"/>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png" descr="image.png"/>
          <p:cNvPicPr>
            <a:picLocks noChangeAspect="1"/>
          </p:cNvPicPr>
          <p:nvPr/>
        </p:nvPicPr>
        <p:blipFill>
          <a:blip r:embed="rId2" cstate="print">
            <a:extLst/>
          </a:blip>
          <a:stretch>
            <a:fillRect/>
          </a:stretch>
        </p:blipFill>
        <p:spPr>
          <a:xfrm>
            <a:off x="558800" y="720725"/>
            <a:ext cx="11061700" cy="5789886"/>
          </a:xfrm>
          <a:prstGeom prst="rect">
            <a:avLst/>
          </a:prstGeom>
          <a:ln w="12700">
            <a:solidFill>
              <a:srgbClr val="0070C0"/>
            </a:solidFill>
            <a:miter lim="400000"/>
          </a:ln>
        </p:spPr>
      </p:pic>
      <p:sp>
        <p:nvSpPr>
          <p:cNvPr id="6" name="Slide Number Placeholder 5"/>
          <p:cNvSpPr>
            <a:spLocks noGrp="1"/>
          </p:cNvSpPr>
          <p:nvPr>
            <p:ph type="sldNum" sz="quarter" idx="2"/>
          </p:nvPr>
        </p:nvSpPr>
        <p:spPr/>
        <p:txBody>
          <a:bodyPr>
            <a:normAutofit/>
          </a:bodyPr>
          <a:lstStyle/>
          <a:p>
            <a:fld id="{86CB4B4D-7CA3-9044-876B-883B54F8677D}" type="slidenum">
              <a:rPr lang="en-IN" smtClean="0"/>
              <a:pPr/>
              <a:t>15</a:t>
            </a:fld>
            <a:endParaRPr lang="en-IN"/>
          </a:p>
        </p:txBody>
      </p:sp>
      <p:sp>
        <p:nvSpPr>
          <p:cNvPr id="161" name="INDIAN PENAL CODE, 1860"/>
          <p:cNvSpPr txBox="1">
            <a:spLocks noGrp="1"/>
          </p:cNvSpPr>
          <p:nvPr>
            <p:ph type="title" idx="4294967295"/>
          </p:nvPr>
        </p:nvSpPr>
        <p:spPr>
          <a:xfrm>
            <a:off x="0" y="100013"/>
            <a:ext cx="3900488" cy="620712"/>
          </a:xfrm>
          <a:prstGeom prst="rect">
            <a:avLst/>
          </a:prstGeom>
          <a:solidFill>
            <a:srgbClr val="FFFF00"/>
          </a:solidFill>
        </p:spPr>
        <p:txBody>
          <a:bodyPr>
            <a:normAutofit/>
          </a:bodyPr>
          <a:lstStyle/>
          <a:p>
            <a:pPr defTabSz="182879">
              <a:defRPr sz="550" b="1">
                <a:solidFill>
                  <a:srgbClr val="000000"/>
                </a:solidFill>
              </a:defRPr>
            </a:pPr>
            <a:r>
              <a:rPr dirty="0"/>
              <a:t/>
            </a:r>
            <a:br>
              <a:rPr dirty="0"/>
            </a:br>
            <a:r>
              <a:rPr lang="en-IN" sz="2000" dirty="0"/>
              <a:t>   </a:t>
            </a:r>
            <a:r>
              <a:rPr sz="2000" dirty="0" smtClean="0">
                <a:solidFill>
                  <a:srgbClr val="FF0000"/>
                </a:solidFill>
                <a:latin typeface="Times New Roman" pitchFamily="18" charset="0"/>
                <a:cs typeface="Times New Roman" pitchFamily="18" charset="0"/>
              </a:rPr>
              <a:t>INDIAN </a:t>
            </a:r>
            <a:r>
              <a:rPr sz="2000" dirty="0">
                <a:solidFill>
                  <a:srgbClr val="FF0000"/>
                </a:solidFill>
                <a:latin typeface="Times New Roman" pitchFamily="18" charset="0"/>
                <a:cs typeface="Times New Roman" pitchFamily="18" charset="0"/>
              </a:rPr>
              <a:t>PENAL CODE, 1860</a:t>
            </a:r>
          </a:p>
        </p:txBody>
      </p:sp>
    </p:spTree>
    <p:extLst>
      <p:ext uri="{BB962C8B-B14F-4D97-AF65-F5344CB8AC3E}">
        <p14:creationId xmlns:p14="http://schemas.microsoft.com/office/powerpoint/2010/main" val="179835755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png" descr="image.png"/>
          <p:cNvPicPr>
            <a:picLocks noChangeAspect="1"/>
          </p:cNvPicPr>
          <p:nvPr/>
        </p:nvPicPr>
        <p:blipFill>
          <a:blip r:embed="rId2" cstate="print">
            <a:extLst/>
          </a:blip>
          <a:stretch>
            <a:fillRect/>
          </a:stretch>
        </p:blipFill>
        <p:spPr>
          <a:xfrm>
            <a:off x="770491" y="1073150"/>
            <a:ext cx="10875409" cy="5784850"/>
          </a:xfrm>
          <a:prstGeom prst="rect">
            <a:avLst/>
          </a:prstGeom>
          <a:ln w="12700">
            <a:solidFill>
              <a:srgbClr val="0070C0"/>
            </a:solidFill>
            <a:miter lim="400000"/>
          </a:ln>
        </p:spPr>
      </p:pic>
      <p:sp>
        <p:nvSpPr>
          <p:cNvPr id="6" name="Slide Number Placeholder 5"/>
          <p:cNvSpPr>
            <a:spLocks noGrp="1"/>
          </p:cNvSpPr>
          <p:nvPr>
            <p:ph type="sldNum" sz="quarter" idx="2"/>
          </p:nvPr>
        </p:nvSpPr>
        <p:spPr/>
        <p:txBody>
          <a:bodyPr>
            <a:normAutofit/>
          </a:bodyPr>
          <a:lstStyle/>
          <a:p>
            <a:fld id="{86CB4B4D-7CA3-9044-876B-883B54F8677D}" type="slidenum">
              <a:rPr lang="en-IN" smtClean="0"/>
              <a:pPr/>
              <a:t>16</a:t>
            </a:fld>
            <a:endParaRPr lang="en-IN"/>
          </a:p>
        </p:txBody>
      </p:sp>
      <p:sp>
        <p:nvSpPr>
          <p:cNvPr id="165" name="INDIAN PENAL CODE, 1860"/>
          <p:cNvSpPr txBox="1">
            <a:spLocks noGrp="1"/>
          </p:cNvSpPr>
          <p:nvPr>
            <p:ph type="title" idx="4294967295"/>
          </p:nvPr>
        </p:nvSpPr>
        <p:spPr>
          <a:xfrm>
            <a:off x="0" y="192088"/>
            <a:ext cx="6530975" cy="627062"/>
          </a:xfrm>
          <a:prstGeom prst="rect">
            <a:avLst/>
          </a:prstGeom>
          <a:solidFill>
            <a:srgbClr val="FFFF00"/>
          </a:solidFill>
        </p:spPr>
        <p:txBody>
          <a:bodyPr>
            <a:normAutofit fontScale="90000"/>
          </a:bodyPr>
          <a:lstStyle/>
          <a:p>
            <a:pPr algn="ctr" defTabSz="146303">
              <a:defRPr sz="440" b="1">
                <a:solidFill>
                  <a:srgbClr val="000000"/>
                </a:solidFill>
              </a:defRPr>
            </a:pPr>
            <a:r>
              <a:rPr dirty="0"/>
              <a:t/>
            </a:r>
            <a:br>
              <a:rPr dirty="0"/>
            </a:br>
            <a:r>
              <a:rPr dirty="0"/>
              <a:t/>
            </a:r>
            <a:br>
              <a:rPr dirty="0"/>
            </a:br>
            <a:r>
              <a:rPr dirty="0"/>
              <a:t/>
            </a:r>
            <a:br>
              <a:rPr dirty="0"/>
            </a:br>
            <a:r>
              <a:rPr dirty="0"/>
              <a:t/>
            </a:r>
            <a:br>
              <a:rPr dirty="0"/>
            </a:br>
            <a:r>
              <a:rPr dirty="0"/>
              <a:t/>
            </a:r>
            <a:br>
              <a:rPr dirty="0"/>
            </a:br>
            <a:r>
              <a:rPr dirty="0"/>
              <a:t>                                                                         </a:t>
            </a:r>
            <a:br>
              <a:rPr dirty="0"/>
            </a:br>
            <a:r>
              <a:rPr dirty="0"/>
              <a:t/>
            </a:r>
            <a:br>
              <a:rPr dirty="0"/>
            </a:br>
            <a:r>
              <a:rPr dirty="0"/>
              <a:t/>
            </a:r>
            <a:br>
              <a:rPr dirty="0"/>
            </a:br>
            <a:r>
              <a:rPr dirty="0"/>
              <a:t/>
            </a:r>
            <a:br>
              <a:rPr dirty="0"/>
            </a:br>
            <a:r>
              <a:rPr dirty="0"/>
              <a:t/>
            </a:r>
            <a:br>
              <a:rPr dirty="0"/>
            </a:br>
            <a:r>
              <a:rPr dirty="0"/>
              <a:t/>
            </a:r>
            <a:br>
              <a:rPr dirty="0"/>
            </a:br>
            <a:r>
              <a:rPr dirty="0"/>
              <a:t/>
            </a:r>
            <a:br>
              <a:rPr dirty="0"/>
            </a:br>
            <a:r>
              <a:rPr lang="en-IN" sz="3100" dirty="0">
                <a:solidFill>
                  <a:srgbClr val="FF0000"/>
                </a:solidFill>
                <a:latin typeface="Times New Roman"/>
                <a:ea typeface="Times New Roman"/>
                <a:cs typeface="Times New Roman"/>
                <a:sym typeface="Times New Roman"/>
              </a:rPr>
              <a:t>INDIAN PENAL CODE, 1860</a:t>
            </a:r>
            <a:r>
              <a:rPr dirty="0">
                <a:solidFill>
                  <a:srgbClr val="FF0000"/>
                </a:solidFill>
              </a:rPr>
              <a:t/>
            </a:r>
            <a:br>
              <a:rPr dirty="0">
                <a:solidFill>
                  <a:srgbClr val="FF0000"/>
                </a:solidFill>
              </a:rPr>
            </a:br>
            <a:r>
              <a:rPr dirty="0">
                <a:solidFill>
                  <a:srgbClr val="FF0000"/>
                </a:solidFill>
              </a:rPr>
              <a:t/>
            </a:r>
            <a:br>
              <a:rPr dirty="0">
                <a:solidFill>
                  <a:srgbClr val="FF0000"/>
                </a:solidFill>
              </a:rPr>
            </a:br>
            <a:r>
              <a:rPr dirty="0"/>
              <a:t/>
            </a:r>
            <a:br>
              <a:rPr dirty="0"/>
            </a:br>
            <a:r>
              <a:rPr dirty="0"/>
              <a:t>                                                                                   </a:t>
            </a:r>
            <a:br>
              <a:rPr dirty="0"/>
            </a:br>
            <a:r>
              <a:rPr dirty="0"/>
              <a:t/>
            </a:r>
            <a:br>
              <a:rPr dirty="0"/>
            </a:br>
            <a:r>
              <a:rPr dirty="0"/>
              <a:t/>
            </a:r>
            <a:br>
              <a:rPr dirty="0"/>
            </a:br>
            <a:r>
              <a:rPr dirty="0"/>
              <a:t/>
            </a:r>
            <a:br>
              <a:rPr dirty="0"/>
            </a:b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14386110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2"/>
          </p:nvPr>
        </p:nvSpPr>
        <p:spPr/>
        <p:txBody>
          <a:bodyPr/>
          <a:lstStyle/>
          <a:p>
            <a:fld id="{86CB4B4D-7CA3-9044-876B-883B54F8677D}" type="slidenum">
              <a:rPr lang="en-IN" smtClean="0"/>
              <a:pPr/>
              <a:t>17</a:t>
            </a:fld>
            <a:endParaRPr lang="en-IN"/>
          </a:p>
        </p:txBody>
      </p:sp>
      <p:sp>
        <p:nvSpPr>
          <p:cNvPr id="172" name="ELECTION EXPENDITURE: CASE LAW"/>
          <p:cNvSpPr txBox="1">
            <a:spLocks noGrp="1"/>
          </p:cNvSpPr>
          <p:nvPr>
            <p:ph type="title" idx="4294967295"/>
          </p:nvPr>
        </p:nvSpPr>
        <p:spPr>
          <a:xfrm>
            <a:off x="0" y="300038"/>
            <a:ext cx="8024813" cy="590550"/>
          </a:xfrm>
          <a:prstGeom prst="rect">
            <a:avLst/>
          </a:prstGeom>
          <a:solidFill>
            <a:srgbClr val="FFFF00"/>
          </a:solidFill>
        </p:spPr>
        <p:txBody>
          <a:bodyPr>
            <a:normAutofit/>
          </a:bodyPr>
          <a:lstStyle>
            <a:lvl1pPr algn="ctr">
              <a:defRPr sz="2800" b="1" u="sng">
                <a:solidFill>
                  <a:srgbClr val="000000"/>
                </a:solidFill>
                <a:latin typeface="Times New Roman"/>
                <a:ea typeface="Times New Roman"/>
                <a:cs typeface="Times New Roman"/>
                <a:sym typeface="Times New Roman"/>
              </a:defRPr>
            </a:lvl1pPr>
          </a:lstStyle>
          <a:p>
            <a:r>
              <a:rPr u="none" dirty="0">
                <a:solidFill>
                  <a:srgbClr val="FF0000"/>
                </a:solidFill>
                <a:effectLst/>
              </a:rPr>
              <a:t>ELECTION EXPENDITURE: CASE LAW</a:t>
            </a:r>
            <a:r>
              <a:rPr lang="en-US" u="none" dirty="0">
                <a:solidFill>
                  <a:srgbClr val="FF0000"/>
                </a:solidFill>
                <a:effectLst/>
              </a:rPr>
              <a:t>S</a:t>
            </a:r>
            <a:endParaRPr u="none" dirty="0">
              <a:solidFill>
                <a:srgbClr val="FF0000"/>
              </a:solidFill>
              <a:effectLst/>
            </a:endParaRPr>
          </a:p>
        </p:txBody>
      </p:sp>
      <p:sp>
        <p:nvSpPr>
          <p:cNvPr id="173" name="The Hon’ble Supreme Court decision in SLP no. 29882 of 2011 Ashok Shankarrao Chavan  Vs. Dr. Madhavrao Kinhalkar &amp; Ors., SLP no. 14209 of 2012 Madhu Kora Vs. Election Commission of India and SLP no. 21958 of 2013 Smt. Umlesh Yadav Vs Election Commission of India &amp; Ors. Dated 5th May, 2014.…"/>
          <p:cNvSpPr txBox="1"/>
          <p:nvPr/>
        </p:nvSpPr>
        <p:spPr>
          <a:xfrm>
            <a:off x="695325" y="1271589"/>
            <a:ext cx="11115675" cy="4832088"/>
          </a:xfrm>
          <a:prstGeom prst="rect">
            <a:avLst/>
          </a:prstGeom>
          <a:ln w="12700">
            <a:solidFill>
              <a:srgbClr val="002060"/>
            </a:solidFill>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1" indent="457200" algn="just">
              <a:defRPr sz="2400">
                <a:latin typeface="Century Schoolbook"/>
                <a:ea typeface="Century Schoolbook"/>
                <a:cs typeface="Century Schoolbook"/>
                <a:sym typeface="Century Schoolbook"/>
              </a:defRPr>
            </a:pPr>
            <a:r>
              <a:rPr sz="2800" dirty="0">
                <a:latin typeface="Times New Roman" panose="02020603050405020304" pitchFamily="18" charset="0"/>
                <a:cs typeface="Times New Roman" panose="02020603050405020304" pitchFamily="18" charset="0"/>
              </a:rPr>
              <a:t>The Hon’ble Supreme Court decision in</a:t>
            </a:r>
            <a:r>
              <a:rPr lang="en-US" sz="2800" dirty="0">
                <a:latin typeface="Times New Roman" panose="02020603050405020304" pitchFamily="18" charset="0"/>
                <a:cs typeface="Times New Roman" panose="02020603050405020304" pitchFamily="18" charset="0"/>
              </a:rPr>
              <a:t> SLPs-</a:t>
            </a:r>
            <a:r>
              <a:rPr sz="280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Ashok Shankarrao Chavan  Vs. Dr. Madhavrao Kinhalkar &amp; </a:t>
            </a:r>
            <a:r>
              <a:rPr sz="2800" b="1" dirty="0" err="1">
                <a:latin typeface="Times New Roman" panose="02020603050405020304" pitchFamily="18" charset="0"/>
                <a:cs typeface="Times New Roman" panose="02020603050405020304" pitchFamily="18" charset="0"/>
              </a:rPr>
              <a:t>Ors</a:t>
            </a:r>
            <a:r>
              <a:rPr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(2011)</a:t>
            </a:r>
            <a:r>
              <a:rPr sz="280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Madhu Kora Vs. Election Commission of India</a:t>
            </a:r>
            <a:r>
              <a:rPr lang="en-US" sz="2800" b="1" dirty="0">
                <a:latin typeface="Times New Roman" panose="02020603050405020304" pitchFamily="18" charset="0"/>
                <a:cs typeface="Times New Roman" panose="02020603050405020304" pitchFamily="18" charset="0"/>
              </a:rPr>
              <a:t> (2012)</a:t>
            </a:r>
            <a:r>
              <a:rPr sz="2800" b="1"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and </a:t>
            </a:r>
            <a:r>
              <a:rPr sz="2800" b="1" dirty="0">
                <a:latin typeface="Times New Roman" panose="02020603050405020304" pitchFamily="18" charset="0"/>
                <a:cs typeface="Times New Roman" panose="02020603050405020304" pitchFamily="18" charset="0"/>
              </a:rPr>
              <a:t>Smt. Umlesh Yadav Vs Election Commission of India &amp; Ors.</a:t>
            </a:r>
            <a:r>
              <a:rPr lang="en-US" sz="2800" b="1" dirty="0">
                <a:latin typeface="Times New Roman" panose="02020603050405020304" pitchFamily="18" charset="0"/>
                <a:cs typeface="Times New Roman" panose="02020603050405020304" pitchFamily="18" charset="0"/>
              </a:rPr>
              <a:t>(2013)</a:t>
            </a:r>
            <a:r>
              <a:rPr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a:t>
            </a:r>
            <a:r>
              <a:rPr sz="2800" dirty="0">
                <a:latin typeface="Times New Roman" panose="02020603050405020304" pitchFamily="18" charset="0"/>
                <a:cs typeface="Times New Roman" panose="02020603050405020304" pitchFamily="18" charset="0"/>
              </a:rPr>
              <a:t>ated 5</a:t>
            </a:r>
            <a:r>
              <a:rPr sz="2800" baseline="30000" dirty="0">
                <a:latin typeface="Times New Roman" panose="02020603050405020304" pitchFamily="18" charset="0"/>
                <a:cs typeface="Times New Roman" panose="02020603050405020304" pitchFamily="18" charset="0"/>
              </a:rPr>
              <a:t>th</a:t>
            </a:r>
            <a:r>
              <a:rPr sz="2800" dirty="0">
                <a:latin typeface="Times New Roman" panose="02020603050405020304" pitchFamily="18" charset="0"/>
                <a:cs typeface="Times New Roman" panose="02020603050405020304" pitchFamily="18" charset="0"/>
              </a:rPr>
              <a:t> May, 201</a:t>
            </a:r>
            <a:endParaRPr lang="en-IN" sz="2800" dirty="0">
              <a:latin typeface="Times New Roman" panose="02020603050405020304" pitchFamily="18" charset="0"/>
              <a:cs typeface="Times New Roman" panose="02020603050405020304" pitchFamily="18" charset="0"/>
            </a:endParaRPr>
          </a:p>
          <a:p>
            <a:pPr lvl="1" indent="457200" algn="just">
              <a:defRPr sz="2400">
                <a:latin typeface="Century Schoolbook"/>
                <a:ea typeface="Century Schoolbook"/>
                <a:cs typeface="Century Schoolbook"/>
                <a:sym typeface="Century Schoolbook"/>
              </a:defRPr>
            </a:pPr>
            <a:r>
              <a:rPr sz="2800" dirty="0">
                <a:latin typeface="Times New Roman" panose="02020603050405020304" pitchFamily="18" charset="0"/>
                <a:cs typeface="Times New Roman" panose="02020603050405020304" pitchFamily="18" charset="0"/>
              </a:rPr>
              <a:t> </a:t>
            </a:r>
            <a:r>
              <a:rPr sz="2800" i="1" dirty="0">
                <a:latin typeface="Times New Roman" panose="02020603050405020304" pitchFamily="18" charset="0"/>
                <a:cs typeface="Times New Roman" panose="02020603050405020304" pitchFamily="18" charset="0"/>
              </a:rPr>
              <a:t>“Sec. 10A  clothes the ECI with the requisite power and authority to  enquire into failure to submit the account of election expenses in the manner prescribed and as required by or under the act</a:t>
            </a:r>
            <a:r>
              <a:rPr sz="2800" i="1" dirty="0" smtClean="0">
                <a:latin typeface="Times New Roman" panose="02020603050405020304" pitchFamily="18" charset="0"/>
                <a:cs typeface="Times New Roman" panose="02020603050405020304" pitchFamily="18" charset="0"/>
              </a:rPr>
              <a:t>”</a:t>
            </a:r>
            <a:endParaRPr lang="en-US" sz="2800" i="1" dirty="0" smtClean="0">
              <a:latin typeface="Times New Roman" panose="02020603050405020304" pitchFamily="18" charset="0"/>
              <a:cs typeface="Times New Roman" panose="02020603050405020304" pitchFamily="18" charset="0"/>
            </a:endParaRPr>
          </a:p>
          <a:p>
            <a:pPr lvl="1" indent="457200" algn="just">
              <a:defRPr sz="2400">
                <a:latin typeface="Century Schoolbook"/>
                <a:ea typeface="Century Schoolbook"/>
                <a:cs typeface="Century Schoolbook"/>
                <a:sym typeface="Century Schoolbook"/>
              </a:defRPr>
            </a:pPr>
            <a:endParaRPr lang="en-IN" sz="2800" i="1" dirty="0">
              <a:latin typeface="Times New Roman" panose="02020603050405020304" pitchFamily="18" charset="0"/>
              <a:cs typeface="Times New Roman" panose="02020603050405020304" pitchFamily="18" charset="0"/>
            </a:endParaRPr>
          </a:p>
          <a:p>
            <a:pPr lvl="1" indent="457200" algn="just">
              <a:defRPr sz="2400">
                <a:latin typeface="Century Schoolbook"/>
                <a:ea typeface="Century Schoolbook"/>
                <a:cs typeface="Century Schoolbook"/>
                <a:sym typeface="Century Schoolbook"/>
              </a:defRPr>
            </a:pPr>
            <a:r>
              <a:rPr sz="2800" dirty="0">
                <a:latin typeface="Times New Roman" panose="02020603050405020304" pitchFamily="18" charset="0"/>
                <a:cs typeface="Times New Roman" panose="02020603050405020304" pitchFamily="18" charset="0"/>
              </a:rPr>
              <a:t>SC</a:t>
            </a:r>
            <a:r>
              <a:rPr lang="en-IN" sz="2800"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upheld the Commission’s decision </a:t>
            </a:r>
            <a:r>
              <a:rPr lang="en-US" sz="2800" dirty="0">
                <a:latin typeface="Times New Roman" panose="02020603050405020304" pitchFamily="18" charset="0"/>
                <a:cs typeface="Times New Roman" panose="02020603050405020304" pitchFamily="18" charset="0"/>
              </a:rPr>
              <a:t>to </a:t>
            </a:r>
            <a:r>
              <a:rPr sz="2800" dirty="0">
                <a:latin typeface="Times New Roman" panose="02020603050405020304" pitchFamily="18" charset="0"/>
                <a:cs typeface="Times New Roman" panose="02020603050405020304" pitchFamily="18" charset="0"/>
              </a:rPr>
              <a:t>disqualif</a:t>
            </a:r>
            <a:r>
              <a:rPr lang="en-US" sz="2800" dirty="0">
                <a:latin typeface="Times New Roman" panose="02020603050405020304" pitchFamily="18" charset="0"/>
                <a:cs typeface="Times New Roman" panose="02020603050405020304" pitchFamily="18" charset="0"/>
              </a:rPr>
              <a:t>y </a:t>
            </a:r>
            <a:r>
              <a:rPr sz="2800" dirty="0" err="1">
                <a:latin typeface="Times New Roman" panose="02020603050405020304" pitchFamily="18" charset="0"/>
                <a:cs typeface="Times New Roman" panose="02020603050405020304" pitchFamily="18" charset="0"/>
              </a:rPr>
              <a:t>Umlesh</a:t>
            </a:r>
            <a:r>
              <a:rPr sz="2800" dirty="0">
                <a:latin typeface="Times New Roman" panose="02020603050405020304" pitchFamily="18" charset="0"/>
                <a:cs typeface="Times New Roman" panose="02020603050405020304" pitchFamily="18" charset="0"/>
              </a:rPr>
              <a:t> Yadav u/s 10A, a returned candidate from 24-Bisaulli AC, Uttar Pradesh, </a:t>
            </a:r>
            <a:r>
              <a:rPr sz="2800" dirty="0" smtClean="0">
                <a:solidFill>
                  <a:srgbClr val="FF0000"/>
                </a:solidFill>
                <a:latin typeface="Times New Roman" panose="02020603050405020304" pitchFamily="18" charset="0"/>
                <a:cs typeface="Times New Roman" panose="02020603050405020304" pitchFamily="18" charset="0"/>
              </a:rPr>
              <a:t>General </a:t>
            </a:r>
            <a:r>
              <a:rPr sz="2800" dirty="0">
                <a:solidFill>
                  <a:srgbClr val="FF0000"/>
                </a:solidFill>
                <a:latin typeface="Times New Roman" panose="02020603050405020304" pitchFamily="18" charset="0"/>
                <a:cs typeface="Times New Roman" panose="02020603050405020304" pitchFamily="18" charset="0"/>
              </a:rPr>
              <a:t>Election to Uttar Pradesh Legislative Assembly, 2007.</a:t>
            </a:r>
          </a:p>
        </p:txBody>
      </p:sp>
    </p:spTree>
    <p:extLst>
      <p:ext uri="{BB962C8B-B14F-4D97-AF65-F5344CB8AC3E}">
        <p14:creationId xmlns:p14="http://schemas.microsoft.com/office/powerpoint/2010/main" val="870873054"/>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21"/>
          <p:cNvSpPr txBox="1"/>
          <p:nvPr/>
        </p:nvSpPr>
        <p:spPr>
          <a:xfrm>
            <a:off x="9247801" y="5840734"/>
            <a:ext cx="540069" cy="3073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1400" b="1">
                <a:solidFill>
                  <a:srgbClr val="FFFFFF"/>
                </a:solidFill>
                <a:latin typeface="Century Schoolbook"/>
                <a:ea typeface="Century Schoolbook"/>
                <a:cs typeface="Century Schoolbook"/>
                <a:sym typeface="Century Schoolbook"/>
              </a:defRPr>
            </a:lvl1pPr>
          </a:lstStyle>
          <a:p>
            <a:r>
              <a:t>21</a:t>
            </a:r>
          </a:p>
        </p:txBody>
      </p:sp>
      <p:sp>
        <p:nvSpPr>
          <p:cNvPr id="5" name="Slide Number Placeholder 4"/>
          <p:cNvSpPr>
            <a:spLocks noGrp="1"/>
          </p:cNvSpPr>
          <p:nvPr>
            <p:ph type="sldNum" sz="quarter" idx="2"/>
          </p:nvPr>
        </p:nvSpPr>
        <p:spPr/>
        <p:txBody>
          <a:bodyPr>
            <a:normAutofit/>
          </a:bodyPr>
          <a:lstStyle/>
          <a:p>
            <a:fld id="{86CB4B4D-7CA3-9044-876B-883B54F8677D}" type="slidenum">
              <a:rPr lang="en-IN" smtClean="0"/>
              <a:pPr/>
              <a:t>18</a:t>
            </a:fld>
            <a:endParaRPr lang="en-IN"/>
          </a:p>
        </p:txBody>
      </p:sp>
      <p:sp>
        <p:nvSpPr>
          <p:cNvPr id="181" name="Expenditure Monitoring Mechanism"/>
          <p:cNvSpPr txBox="1">
            <a:spLocks noGrp="1"/>
          </p:cNvSpPr>
          <p:nvPr>
            <p:ph type="body" idx="4294967295"/>
          </p:nvPr>
        </p:nvSpPr>
        <p:spPr>
          <a:xfrm>
            <a:off x="668740" y="606673"/>
            <a:ext cx="10877266" cy="5853112"/>
          </a:xfrm>
          <a:prstGeom prst="rect">
            <a:avLst/>
          </a:prstGeom>
        </p:spPr>
        <p:txBody>
          <a:bodyPr>
            <a:normAutofit/>
          </a:bodyPr>
          <a:lstStyle>
            <a:lvl1pPr marL="0" indent="0">
              <a:buSzTx/>
              <a:buNone/>
              <a:defRPr sz="5400">
                <a:solidFill>
                  <a:srgbClr val="E75C01"/>
                </a:solidFill>
              </a:defRPr>
            </a:lvl1pPr>
          </a:lstStyle>
          <a:p>
            <a:pPr marL="1971675" indent="-1971675">
              <a:tabLst>
                <a:tab pos="1971675" algn="l"/>
              </a:tabLst>
            </a:pPr>
            <a:r>
              <a:rPr dirty="0" smtClean="0">
                <a:solidFill>
                  <a:srgbClr val="FF0000"/>
                </a:solidFill>
                <a:latin typeface="Times New Roman" pitchFamily="18" charset="0"/>
                <a:cs typeface="Times New Roman" pitchFamily="18" charset="0"/>
              </a:rPr>
              <a:t>Expenditure Monitoring </a:t>
            </a:r>
            <a:r>
              <a:rPr dirty="0">
                <a:solidFill>
                  <a:srgbClr val="FF0000"/>
                </a:solidFill>
                <a:latin typeface="Times New Roman" pitchFamily="18" charset="0"/>
                <a:cs typeface="Times New Roman" pitchFamily="18" charset="0"/>
              </a:rPr>
              <a:t>Mechanism</a:t>
            </a:r>
          </a:p>
        </p:txBody>
      </p:sp>
      <p:pic>
        <p:nvPicPr>
          <p:cNvPr id="6" name="Picture 8" descr="pop out glasses.jpg"/>
          <p:cNvPicPr>
            <a:picLocks noChangeAspect="1"/>
          </p:cNvPicPr>
          <p:nvPr/>
        </p:nvPicPr>
        <p:blipFill>
          <a:blip r:embed="rId2" cstate="print"/>
          <a:srcRect/>
          <a:stretch>
            <a:fillRect/>
          </a:stretch>
        </p:blipFill>
        <p:spPr bwMode="auto">
          <a:xfrm>
            <a:off x="2053951" y="3886203"/>
            <a:ext cx="2437805" cy="2108200"/>
          </a:xfrm>
          <a:prstGeom prst="rect">
            <a:avLst/>
          </a:prstGeom>
          <a:noFill/>
          <a:ln w="9525">
            <a:noFill/>
            <a:miter lim="800000"/>
            <a:headEnd/>
            <a:tailEnd/>
          </a:ln>
        </p:spPr>
      </p:pic>
      <p:pic>
        <p:nvPicPr>
          <p:cNvPr id="7" name="Content Placeholder 5"/>
          <p:cNvPicPr>
            <a:picLocks noChangeAspect="1"/>
          </p:cNvPicPr>
          <p:nvPr/>
        </p:nvPicPr>
        <p:blipFill>
          <a:blip r:embed="rId3" cstate="print"/>
          <a:stretch>
            <a:fillRect/>
          </a:stretch>
        </p:blipFill>
        <p:spPr>
          <a:xfrm>
            <a:off x="6983185" y="3469567"/>
            <a:ext cx="3369355" cy="2524836"/>
          </a:xfrm>
          <a:prstGeom prst="rect">
            <a:avLst/>
          </a:prstGeom>
        </p:spPr>
      </p:pic>
    </p:spTree>
    <p:extLst>
      <p:ext uri="{BB962C8B-B14F-4D97-AF65-F5344CB8AC3E}">
        <p14:creationId xmlns:p14="http://schemas.microsoft.com/office/powerpoint/2010/main" val="2966062586"/>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968" y="327546"/>
            <a:ext cx="7438030" cy="1310185"/>
          </a:xfrm>
          <a:ln>
            <a:noFill/>
          </a:ln>
        </p:spPr>
        <p:txBody>
          <a:bodyPr>
            <a:normAutofit/>
          </a:bodyPr>
          <a:lstStyle/>
          <a:p>
            <a:r>
              <a:rPr lang="en-IN" sz="3200" b="1" dirty="0" smtClean="0">
                <a:solidFill>
                  <a:srgbClr val="FF0000"/>
                </a:solidFill>
              </a:rPr>
              <a:t>Monitoring Measures-1</a:t>
            </a:r>
            <a:br>
              <a:rPr lang="en-IN" sz="3200" b="1" dirty="0" smtClean="0">
                <a:solidFill>
                  <a:srgbClr val="FF0000"/>
                </a:solidFill>
              </a:rPr>
            </a:br>
            <a:r>
              <a:rPr sz="2800" b="1" dirty="0" smtClean="0">
                <a:latin typeface="Times New Roman" pitchFamily="18" charset="0"/>
                <a:cs typeface="Times New Roman" pitchFamily="18" charset="0"/>
              </a:rPr>
              <a:t>Separate </a:t>
            </a:r>
            <a:r>
              <a:rPr sz="2800" b="1" dirty="0">
                <a:latin typeface="Times New Roman" pitchFamily="18" charset="0"/>
                <a:cs typeface="Times New Roman" pitchFamily="18" charset="0"/>
              </a:rPr>
              <a:t>Bank Account </a:t>
            </a:r>
            <a:r>
              <a:rPr lang="en-IN" sz="2800" b="1" dirty="0">
                <a:latin typeface="Times New Roman" pitchFamily="18" charset="0"/>
                <a:cs typeface="Times New Roman" pitchFamily="18" charset="0"/>
              </a:rPr>
              <a:t>by candidate</a:t>
            </a:r>
            <a:endParaRPr lang="en-IN" sz="2800" dirty="0">
              <a:latin typeface="Times New Roman" pitchFamily="18" charset="0"/>
              <a:cs typeface="Times New Roman" pitchFamily="18" charset="0"/>
            </a:endParaRPr>
          </a:p>
        </p:txBody>
      </p:sp>
      <p:sp>
        <p:nvSpPr>
          <p:cNvPr id="2" name="Content Placeholder 1"/>
          <p:cNvSpPr>
            <a:spLocks noGrp="1"/>
          </p:cNvSpPr>
          <p:nvPr>
            <p:ph idx="1"/>
          </p:nvPr>
        </p:nvSpPr>
        <p:spPr>
          <a:xfrm>
            <a:off x="504968" y="1760561"/>
            <a:ext cx="11491414" cy="4217158"/>
          </a:xfrm>
          <a:ln>
            <a:solidFill>
              <a:srgbClr val="0070C0"/>
            </a:solidFill>
          </a:ln>
        </p:spPr>
        <p:txBody>
          <a:bodyPr>
            <a:noAutofit/>
          </a:bodyPr>
          <a:lstStyle/>
          <a:p>
            <a:pPr marL="620713" lvl="1" indent="-533400" algn="just">
              <a:lnSpc>
                <a:spcPct val="100000"/>
              </a:lnSpc>
              <a:buFont typeface="Arial" pitchFamily="34" charset="0"/>
              <a:buChar char="•"/>
            </a:pPr>
            <a:r>
              <a:rPr lang="en-US" altLang="en-US" sz="2400" dirty="0">
                <a:solidFill>
                  <a:schemeClr val="tx1"/>
                </a:solidFill>
                <a:latin typeface="Times New Roman" pitchFamily="18" charset="0"/>
                <a:cs typeface="Times New Roman" pitchFamily="18" charset="0"/>
              </a:rPr>
              <a:t>The candidate has to open a separate bank account for election expenditure, at least one day prior to filing of nomination papers. </a:t>
            </a:r>
          </a:p>
          <a:p>
            <a:pPr marL="620713" lvl="1" indent="-533400" algn="just">
              <a:lnSpc>
                <a:spcPct val="100000"/>
              </a:lnSpc>
              <a:buFont typeface="Arial" pitchFamily="34" charset="0"/>
              <a:buChar char="•"/>
            </a:pPr>
            <a:r>
              <a:rPr lang="en-US" altLang="en-US" sz="2400" dirty="0">
                <a:solidFill>
                  <a:schemeClr val="tx1"/>
                </a:solidFill>
                <a:latin typeface="Times New Roman" pitchFamily="18" charset="0"/>
                <a:cs typeface="Times New Roman" pitchFamily="18" charset="0"/>
              </a:rPr>
              <a:t>It can be opened in joint name of the candidate and election agent, anywhere in the state.</a:t>
            </a:r>
          </a:p>
          <a:p>
            <a:pPr marL="620713" lvl="1" indent="-533400" algn="just">
              <a:lnSpc>
                <a:spcPct val="100000"/>
              </a:lnSpc>
              <a:buFont typeface="Arial" pitchFamily="34" charset="0"/>
              <a:buChar char="•"/>
            </a:pPr>
            <a:r>
              <a:rPr lang="en-US" altLang="en-US" sz="2400" dirty="0">
                <a:solidFill>
                  <a:schemeClr val="tx1"/>
                </a:solidFill>
                <a:latin typeface="Times New Roman" pitchFamily="18" charset="0"/>
                <a:cs typeface="Times New Roman" pitchFamily="18" charset="0"/>
              </a:rPr>
              <a:t>This bank account cannot be opened jointly by the candidate with spouse or other relatives, if they are not the election agents of the candidate.</a:t>
            </a:r>
          </a:p>
          <a:p>
            <a:pPr marL="620713" lvl="1" indent="-533400" algn="just">
              <a:lnSpc>
                <a:spcPct val="100000"/>
              </a:lnSpc>
              <a:buFont typeface="Arial" pitchFamily="34" charset="0"/>
              <a:buChar char="•"/>
            </a:pPr>
            <a:r>
              <a:rPr lang="en-US" altLang="en-US" sz="2400" dirty="0">
                <a:solidFill>
                  <a:schemeClr val="tx1"/>
                </a:solidFill>
                <a:latin typeface="Times New Roman" pitchFamily="18" charset="0"/>
                <a:cs typeface="Times New Roman" pitchFamily="18" charset="0"/>
              </a:rPr>
              <a:t>The account can be opened in any bank, including co-operative banks and Post Office.</a:t>
            </a:r>
          </a:p>
          <a:p>
            <a:pPr marL="620713" lvl="1" indent="-533400" algn="just">
              <a:lnSpc>
                <a:spcPct val="100000"/>
              </a:lnSpc>
              <a:buFont typeface="Arial" pitchFamily="34" charset="0"/>
              <a:buChar char="•"/>
            </a:pPr>
            <a:r>
              <a:rPr lang="en-US" altLang="en-US" sz="2400" dirty="0">
                <a:solidFill>
                  <a:schemeClr val="tx1"/>
                </a:solidFill>
                <a:latin typeface="Times New Roman" pitchFamily="18" charset="0"/>
                <a:cs typeface="Times New Roman" pitchFamily="18" charset="0"/>
              </a:rPr>
              <a:t>At the time of filing of nomination, the candidate will communicate the account number of this bank account to the RO in writing. </a:t>
            </a:r>
          </a:p>
          <a:p>
            <a:pPr marL="620713" lvl="1" indent="-533400" algn="just">
              <a:lnSpc>
                <a:spcPct val="100000"/>
              </a:lnSpc>
              <a:buFont typeface="Arial" pitchFamily="34" charset="0"/>
              <a:buChar char="•"/>
            </a:pPr>
            <a:r>
              <a:rPr lang="en-US" altLang="en-US" sz="2400" dirty="0">
                <a:solidFill>
                  <a:schemeClr val="tx1"/>
                </a:solidFill>
                <a:latin typeface="Times New Roman" pitchFamily="18" charset="0"/>
                <a:cs typeface="Times New Roman" pitchFamily="18" charset="0"/>
              </a:rPr>
              <a:t>All the election expenses of the candidate should be met from this bank account</a:t>
            </a:r>
            <a:endParaRPr lang="en-IN" sz="2400" dirty="0">
              <a:solidFill>
                <a:schemeClr val="tx1"/>
              </a:solidFill>
              <a:latin typeface="Times New Roman" pitchFamily="18" charset="0"/>
              <a:cs typeface="Times New Roman" pitchFamily="18" charset="0"/>
            </a:endParaRPr>
          </a:p>
        </p:txBody>
      </p:sp>
      <p:sp>
        <p:nvSpPr>
          <p:cNvPr id="6" name="Slide Number Placeholder 5">
            <a:extLst>
              <a:ext uri="{FF2B5EF4-FFF2-40B4-BE49-F238E27FC236}">
                <a16:creationId xmlns:a16="http://schemas.microsoft.com/office/drawing/2014/main" id="{54E242F3-96CC-44AF-A53B-77A610C5BC7F}"/>
              </a:ext>
            </a:extLst>
          </p:cNvPr>
          <p:cNvSpPr>
            <a:spLocks noGrp="1"/>
          </p:cNvSpPr>
          <p:nvPr>
            <p:ph type="sldNum" sz="quarter" idx="12"/>
          </p:nvPr>
        </p:nvSpPr>
        <p:spPr/>
        <p:txBody>
          <a:bodyPr/>
          <a:lstStyle/>
          <a:p>
            <a:fld id="{36B4CD74-EC15-4BD2-803F-0A90F8F704D5}" type="slidenum">
              <a:rPr lang="en-IN" smtClean="0"/>
              <a:pPr/>
              <a:t>19</a:t>
            </a:fld>
            <a:endParaRPr lang="en-IN"/>
          </a:p>
        </p:txBody>
      </p:sp>
    </p:spTree>
    <p:extLst>
      <p:ext uri="{BB962C8B-B14F-4D97-AF65-F5344CB8AC3E}">
        <p14:creationId xmlns:p14="http://schemas.microsoft.com/office/powerpoint/2010/main" val="36673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61" y="452617"/>
            <a:ext cx="11212138" cy="3357351"/>
          </a:xfrm>
          <a:solidFill>
            <a:schemeClr val="accent1">
              <a:lumMod val="20000"/>
              <a:lumOff val="80000"/>
            </a:schemeClr>
          </a:solidFill>
        </p:spPr>
        <p:txBody>
          <a:bodyPr>
            <a:normAutofit/>
          </a:bodyPr>
          <a:lstStyle/>
          <a:p>
            <a:pPr>
              <a:defRPr b="1" i="1"/>
            </a:pPr>
            <a:r>
              <a:rPr lang="en-US" sz="4400" dirty="0" smtClean="0">
                <a:latin typeface="Cambria" panose="02040503050406030204" pitchFamily="18" charset="0"/>
                <a:ea typeface="Cambria" panose="02040503050406030204" pitchFamily="18" charset="0"/>
                <a:cs typeface="Times New Roman" pitchFamily="18" charset="0"/>
              </a:rPr>
              <a:t>Democracy </a:t>
            </a:r>
            <a:r>
              <a:rPr lang="en-US" sz="4400" dirty="0">
                <a:latin typeface="Cambria" panose="02040503050406030204" pitchFamily="18" charset="0"/>
                <a:ea typeface="Cambria" panose="02040503050406030204" pitchFamily="18" charset="0"/>
                <a:cs typeface="Times New Roman" pitchFamily="18" charset="0"/>
              </a:rPr>
              <a:t>is something that gives the weak the same chance as </a:t>
            </a:r>
            <a:r>
              <a:rPr lang="en-US" sz="4400" dirty="0" smtClean="0">
                <a:latin typeface="Cambria" panose="02040503050406030204" pitchFamily="18" charset="0"/>
                <a:ea typeface="Cambria" panose="02040503050406030204" pitchFamily="18" charset="0"/>
                <a:cs typeface="Times New Roman" pitchFamily="18" charset="0"/>
              </a:rPr>
              <a:t>strong . </a:t>
            </a:r>
            <a:r>
              <a:rPr lang="en-US" sz="4400" dirty="0">
                <a:latin typeface="Cambria" panose="02040503050406030204" pitchFamily="18" charset="0"/>
                <a:ea typeface="Cambria" panose="02040503050406030204" pitchFamily="18" charset="0"/>
                <a:cs typeface="Times New Roman" pitchFamily="18" charset="0"/>
              </a:rPr>
              <a:t/>
            </a:r>
            <a:br>
              <a:rPr lang="en-US" sz="4400" dirty="0">
                <a:latin typeface="Cambria" panose="02040503050406030204" pitchFamily="18" charset="0"/>
                <a:ea typeface="Cambria" panose="02040503050406030204" pitchFamily="18" charset="0"/>
                <a:cs typeface="Times New Roman" pitchFamily="18" charset="0"/>
              </a:rPr>
            </a:br>
            <a:r>
              <a:rPr lang="en-US" dirty="0" smtClean="0">
                <a:latin typeface="Arial Narrow" panose="020B0606020202030204" pitchFamily="34" charset="0"/>
                <a:cs typeface="Times New Roman" pitchFamily="18" charset="0"/>
              </a:rPr>
              <a:t>                                			</a:t>
            </a:r>
            <a:br>
              <a:rPr lang="en-US" dirty="0" smtClean="0">
                <a:latin typeface="Arial Narrow" panose="020B0606020202030204" pitchFamily="34" charset="0"/>
                <a:cs typeface="Times New Roman" pitchFamily="18" charset="0"/>
              </a:rPr>
            </a:br>
            <a:r>
              <a:rPr lang="en-US" dirty="0">
                <a:latin typeface="Arial Narrow" panose="020B0606020202030204" pitchFamily="34" charset="0"/>
                <a:cs typeface="Times New Roman" pitchFamily="18" charset="0"/>
              </a:rPr>
              <a:t> </a:t>
            </a:r>
            <a:r>
              <a:rPr lang="en-US" dirty="0" smtClean="0">
                <a:latin typeface="Arial Narrow" panose="020B0606020202030204" pitchFamily="34" charset="0"/>
                <a:cs typeface="Times New Roman" pitchFamily="18" charset="0"/>
              </a:rPr>
              <a:t>                                                                  * </a:t>
            </a:r>
            <a:r>
              <a:rPr lang="en-US" sz="3600" dirty="0" smtClean="0">
                <a:latin typeface="Arial Narrow" panose="020B0606020202030204" pitchFamily="34" charset="0"/>
                <a:cs typeface="Times New Roman" pitchFamily="18" charset="0"/>
              </a:rPr>
              <a:t>M</a:t>
            </a:r>
            <a:r>
              <a:rPr lang="en-US" sz="3600" dirty="0" smtClean="0">
                <a:latin typeface="Arial Narrow" panose="020B0606020202030204" pitchFamily="34" charset="0"/>
              </a:rPr>
              <a:t>ahatma </a:t>
            </a:r>
            <a:r>
              <a:rPr lang="en-US" sz="3600" dirty="0">
                <a:latin typeface="Arial Narrow" panose="020B0606020202030204" pitchFamily="34" charset="0"/>
              </a:rPr>
              <a:t>Gandhi</a:t>
            </a:r>
            <a:r>
              <a:rPr lang="en-US" dirty="0">
                <a:latin typeface="Arial Narrow" panose="020B0606020202030204" pitchFamily="34" charset="0"/>
              </a:rPr>
              <a:t/>
            </a:r>
            <a:br>
              <a:rPr lang="en-US" dirty="0">
                <a:latin typeface="Arial Narrow" panose="020B0606020202030204" pitchFamily="34" charset="0"/>
              </a:rPr>
            </a:br>
            <a:r>
              <a:rPr lang="en-US" dirty="0">
                <a:latin typeface="Arial Narrow" panose="020B0606020202030204" pitchFamily="34" charset="0"/>
              </a:rPr>
              <a:t> </a:t>
            </a:r>
            <a:br>
              <a:rPr lang="en-US" dirty="0">
                <a:latin typeface="Arial Narrow" panose="020B0606020202030204" pitchFamily="34" charset="0"/>
              </a:rPr>
            </a:br>
            <a:endParaRPr lang="en-US" dirty="0">
              <a:latin typeface="Arial Narrow" panose="020B0606020202030204" pitchFamily="34" charset="0"/>
            </a:endParaRPr>
          </a:p>
        </p:txBody>
      </p:sp>
      <p:sp>
        <p:nvSpPr>
          <p:cNvPr id="3" name="Text Placeholder 2"/>
          <p:cNvSpPr>
            <a:spLocks noGrp="1"/>
          </p:cNvSpPr>
          <p:nvPr>
            <p:ph type="body" idx="1"/>
          </p:nvPr>
        </p:nvSpPr>
        <p:spPr>
          <a:xfrm>
            <a:off x="509960" y="4785793"/>
            <a:ext cx="11212139" cy="1536532"/>
          </a:xfrm>
          <a:solidFill>
            <a:srgbClr val="FFFF00"/>
          </a:solidFill>
          <a:ln>
            <a:solidFill>
              <a:schemeClr val="tx2"/>
            </a:solidFill>
          </a:ln>
        </p:spPr>
        <p:txBody>
          <a:bodyPr>
            <a:normAutofit/>
          </a:bodyPr>
          <a:lstStyle/>
          <a:p>
            <a:pPr algn="ctr"/>
            <a:r>
              <a:rPr lang="en-US" sz="2800" b="1" dirty="0" smtClean="0"/>
              <a:t>Monitoring  Election Expenses is therefore required to ensure a level playing field for all the Contesting </a:t>
            </a:r>
            <a:r>
              <a:rPr lang="en-US" sz="2800" b="1" dirty="0"/>
              <a:t>C</a:t>
            </a:r>
            <a:r>
              <a:rPr lang="en-US" sz="2800" b="1" dirty="0" smtClean="0"/>
              <a:t>andidates.</a:t>
            </a:r>
            <a:endParaRPr lang="en-US" sz="2800" b="1" dirty="0"/>
          </a:p>
        </p:txBody>
      </p:sp>
    </p:spTree>
    <p:extLst>
      <p:ext uri="{BB962C8B-B14F-4D97-AF65-F5344CB8AC3E}">
        <p14:creationId xmlns:p14="http://schemas.microsoft.com/office/powerpoint/2010/main" val="1170907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919" y="410644"/>
            <a:ext cx="5645269" cy="1325563"/>
          </a:xfrm>
        </p:spPr>
        <p:txBody>
          <a:bodyPr>
            <a:normAutofit/>
          </a:bodyPr>
          <a:lstStyle/>
          <a:p>
            <a:r>
              <a:rPr lang="en-US" sz="3200" dirty="0">
                <a:solidFill>
                  <a:srgbClr val="FF0000"/>
                </a:solidFill>
              </a:rPr>
              <a:t>       </a:t>
            </a:r>
          </a:p>
        </p:txBody>
      </p:sp>
      <p:sp>
        <p:nvSpPr>
          <p:cNvPr id="3" name="Content Placeholder 2"/>
          <p:cNvSpPr>
            <a:spLocks noGrp="1"/>
          </p:cNvSpPr>
          <p:nvPr>
            <p:ph idx="1"/>
          </p:nvPr>
        </p:nvSpPr>
        <p:spPr>
          <a:xfrm>
            <a:off x="887103" y="1924334"/>
            <a:ext cx="10609571" cy="3886200"/>
          </a:xfrm>
          <a:ln>
            <a:solidFill>
              <a:srgbClr val="0070C0"/>
            </a:solidFill>
          </a:ln>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Banks are required to send details of “Suspicious Transaction” to the Financial Intelligence Unit</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Large deposits and withdrawals, exceeding Rs.10,00,000</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Any transactions from accounts of candidates over Rs.1,00,000</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Use of bank accounts for multiple transactions to other accounts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information is passed on to the Income Tax Department</a:t>
            </a:r>
          </a:p>
          <a:p>
            <a:pPr marL="0" indent="0">
              <a:buNone/>
            </a:pPr>
            <a:endParaRPr lang="en-US" sz="2800" dirty="0"/>
          </a:p>
        </p:txBody>
      </p:sp>
      <p:sp>
        <p:nvSpPr>
          <p:cNvPr id="4" name="Slide Number Placeholder 3">
            <a:extLst>
              <a:ext uri="{FF2B5EF4-FFF2-40B4-BE49-F238E27FC236}">
                <a16:creationId xmlns:a16="http://schemas.microsoft.com/office/drawing/2014/main" id="{A71023B3-0051-4DCE-8376-34C868CC34FC}"/>
              </a:ext>
            </a:extLst>
          </p:cNvPr>
          <p:cNvSpPr>
            <a:spLocks noGrp="1"/>
          </p:cNvSpPr>
          <p:nvPr>
            <p:ph type="sldNum" sz="quarter" idx="12"/>
          </p:nvPr>
        </p:nvSpPr>
        <p:spPr/>
        <p:txBody>
          <a:bodyPr/>
          <a:lstStyle/>
          <a:p>
            <a:fld id="{36B4CD74-EC15-4BD2-803F-0A90F8F704D5}" type="slidenum">
              <a:rPr lang="en-IN" smtClean="0"/>
              <a:pPr/>
              <a:t>20</a:t>
            </a:fld>
            <a:endParaRPr lang="en-IN"/>
          </a:p>
        </p:txBody>
      </p:sp>
      <p:sp>
        <p:nvSpPr>
          <p:cNvPr id="5" name="Rectangle 4"/>
          <p:cNvSpPr/>
          <p:nvPr/>
        </p:nvSpPr>
        <p:spPr>
          <a:xfrm>
            <a:off x="695325" y="410644"/>
            <a:ext cx="7466036" cy="1077218"/>
          </a:xfrm>
          <a:prstGeom prst="rect">
            <a:avLst/>
          </a:prstGeom>
        </p:spPr>
        <p:txBody>
          <a:bodyPr wrap="square">
            <a:spAutoFit/>
          </a:bodyPr>
          <a:lstStyle/>
          <a:p>
            <a:r>
              <a:rPr lang="en-IN" sz="3200" b="1" dirty="0" smtClean="0">
                <a:solidFill>
                  <a:srgbClr val="FF0000"/>
                </a:solidFill>
                <a:latin typeface="Times New Roman" pitchFamily="18" charset="0"/>
                <a:cs typeface="Times New Roman" pitchFamily="18" charset="0"/>
              </a:rPr>
              <a:t>Monitoring Measures-2 </a:t>
            </a:r>
            <a:endParaRPr lang="en-IN" sz="3200" b="1" dirty="0">
              <a:solidFill>
                <a:srgbClr val="FF0000"/>
              </a:solidFill>
              <a:latin typeface="Times New Roman" pitchFamily="18" charset="0"/>
              <a:cs typeface="Times New Roman" pitchFamily="18" charset="0"/>
            </a:endParaRPr>
          </a:p>
          <a:p>
            <a:r>
              <a:rPr lang="en-IN" sz="3200" b="1" dirty="0">
                <a:latin typeface="Times New Roman" pitchFamily="18" charset="0"/>
                <a:cs typeface="Times New Roman" pitchFamily="18" charset="0"/>
              </a:rPr>
              <a:t>Information from Banks</a:t>
            </a:r>
          </a:p>
        </p:txBody>
      </p:sp>
    </p:spTree>
    <p:extLst>
      <p:ext uri="{BB962C8B-B14F-4D97-AF65-F5344CB8AC3E}">
        <p14:creationId xmlns:p14="http://schemas.microsoft.com/office/powerpoint/2010/main" val="209435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616269"/>
            <a:ext cx="6878471" cy="955343"/>
          </a:xfrm>
        </p:spPr>
        <p:txBody>
          <a:bodyPr>
            <a:normAutofit/>
          </a:bodyPr>
          <a:lstStyle/>
          <a:p>
            <a:r>
              <a:rPr lang="en-IN" sz="3200" b="1" dirty="0">
                <a:solidFill>
                  <a:srgbClr val="FF0000"/>
                </a:solidFill>
                <a:latin typeface="Times New Roman" pitchFamily="18" charset="0"/>
                <a:cs typeface="Times New Roman" pitchFamily="18" charset="0"/>
              </a:rPr>
              <a:t>Monitoring Measures </a:t>
            </a:r>
            <a:r>
              <a:rPr lang="en-IN" sz="3200" b="1" dirty="0" smtClean="0">
                <a:solidFill>
                  <a:srgbClr val="FF0000"/>
                </a:solidFill>
                <a:latin typeface="Times New Roman" pitchFamily="18" charset="0"/>
                <a:cs typeface="Times New Roman" pitchFamily="18" charset="0"/>
              </a:rPr>
              <a:t>-3</a:t>
            </a:r>
            <a:r>
              <a:rPr lang="en-IN" sz="3200" b="1" dirty="0">
                <a:latin typeface="Times New Roman" pitchFamily="18" charset="0"/>
                <a:cs typeface="Times New Roman" pitchFamily="18" charset="0"/>
              </a:rPr>
              <a:t/>
            </a:r>
            <a:br>
              <a:rPr lang="en-IN" sz="3200" b="1" dirty="0">
                <a:latin typeface="Times New Roman" pitchFamily="18" charset="0"/>
                <a:cs typeface="Times New Roman" pitchFamily="18" charset="0"/>
              </a:rPr>
            </a:br>
            <a:r>
              <a:rPr lang="en-IN" sz="3200" b="1" dirty="0" smtClean="0">
                <a:latin typeface="Times New Roman" pitchFamily="18" charset="0"/>
                <a:cs typeface="Times New Roman" pitchFamily="18" charset="0"/>
              </a:rPr>
              <a:t>Inspection Of Accounts of the candidate</a:t>
            </a:r>
            <a:endParaRPr lang="en-IN"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05218" y="1937982"/>
            <a:ext cx="10151392" cy="4188185"/>
          </a:xfrm>
          <a:ln>
            <a:solidFill>
              <a:srgbClr val="0070C0"/>
            </a:solidFill>
          </a:ln>
        </p:spPr>
        <p:txBody>
          <a:bodyPr>
            <a:normAutofit/>
          </a:bodyPr>
          <a:lstStyle/>
          <a:p>
            <a:r>
              <a:rPr lang="en-US" altLang="en-US" sz="2800" dirty="0">
                <a:latin typeface="Times New Roman" pitchFamily="18" charset="0"/>
                <a:cs typeface="Times New Roman" pitchFamily="18" charset="0"/>
              </a:rPr>
              <a:t>Candidates are required to produce their accounts for </a:t>
            </a:r>
            <a:r>
              <a:rPr lang="en-US" altLang="en-US" sz="2800" b="1" u="sng" dirty="0">
                <a:latin typeface="Times New Roman" pitchFamily="18" charset="0"/>
                <a:cs typeface="Times New Roman" pitchFamily="18" charset="0"/>
              </a:rPr>
              <a:t>inspection</a:t>
            </a:r>
            <a:r>
              <a:rPr lang="en-US" altLang="en-US" sz="2800" u="sng" dirty="0">
                <a:latin typeface="Times New Roman" pitchFamily="18" charset="0"/>
                <a:cs typeface="Times New Roman" pitchFamily="18" charset="0"/>
              </a:rPr>
              <a:t> </a:t>
            </a:r>
            <a:r>
              <a:rPr lang="en-US" altLang="en-US" sz="2800" b="1" u="sng" dirty="0">
                <a:latin typeface="Times New Roman" pitchFamily="18" charset="0"/>
                <a:cs typeface="Times New Roman" pitchFamily="18" charset="0"/>
              </a:rPr>
              <a:t>3 times </a:t>
            </a:r>
            <a:r>
              <a:rPr lang="en-US" altLang="en-US" sz="2800" dirty="0">
                <a:latin typeface="Times New Roman" pitchFamily="18" charset="0"/>
                <a:cs typeface="Times New Roman" pitchFamily="18" charset="0"/>
              </a:rPr>
              <a:t> before the Expenditure Observer (EO). </a:t>
            </a:r>
          </a:p>
          <a:p>
            <a:r>
              <a:rPr lang="en-US" altLang="en-US" sz="2800" dirty="0">
                <a:latin typeface="Times New Roman" pitchFamily="18" charset="0"/>
                <a:cs typeface="Times New Roman" pitchFamily="18" charset="0"/>
              </a:rPr>
              <a:t>The Candidate has to maintain 3 registers:</a:t>
            </a:r>
          </a:p>
          <a:p>
            <a:r>
              <a:rPr lang="en-US" altLang="en-US" sz="2800" dirty="0">
                <a:latin typeface="Times New Roman" pitchFamily="18" charset="0"/>
                <a:cs typeface="Times New Roman" pitchFamily="18" charset="0"/>
              </a:rPr>
              <a:t>i) Day-to-day Accounts Register (</a:t>
            </a:r>
            <a:r>
              <a:rPr lang="en-US" altLang="en-US" sz="2800" b="1" dirty="0">
                <a:latin typeface="Times New Roman" pitchFamily="18" charset="0"/>
                <a:cs typeface="Times New Roman" pitchFamily="18" charset="0"/>
              </a:rPr>
              <a:t>white</a:t>
            </a:r>
            <a:r>
              <a:rPr lang="en-US" altLang="en-US" sz="2800" dirty="0">
                <a:latin typeface="Times New Roman" pitchFamily="18" charset="0"/>
                <a:cs typeface="Times New Roman" pitchFamily="18" charset="0"/>
              </a:rPr>
              <a:t>)</a:t>
            </a:r>
          </a:p>
          <a:p>
            <a:r>
              <a:rPr lang="en-US" altLang="en-US" sz="2800" dirty="0">
                <a:latin typeface="Times New Roman" pitchFamily="18" charset="0"/>
                <a:cs typeface="Times New Roman" pitchFamily="18" charset="0"/>
              </a:rPr>
              <a:t>ii) Cash register (</a:t>
            </a:r>
            <a:r>
              <a:rPr lang="en-US" altLang="en-US" sz="2800" b="1" dirty="0">
                <a:solidFill>
                  <a:schemeClr val="tx1"/>
                </a:solidFill>
                <a:latin typeface="Times New Roman" pitchFamily="18" charset="0"/>
                <a:cs typeface="Times New Roman" pitchFamily="18" charset="0"/>
              </a:rPr>
              <a:t>pink</a:t>
            </a:r>
            <a:r>
              <a:rPr lang="en-US" altLang="en-US" sz="2800" dirty="0">
                <a:latin typeface="Times New Roman" pitchFamily="18" charset="0"/>
                <a:cs typeface="Times New Roman" pitchFamily="18" charset="0"/>
              </a:rPr>
              <a:t>)</a:t>
            </a:r>
          </a:p>
          <a:p>
            <a:r>
              <a:rPr lang="en-US" altLang="en-US" sz="2800" dirty="0">
                <a:latin typeface="Times New Roman" pitchFamily="18" charset="0"/>
                <a:cs typeface="Times New Roman" pitchFamily="18" charset="0"/>
              </a:rPr>
              <a:t>iii) Bank Register (</a:t>
            </a:r>
            <a:r>
              <a:rPr lang="en-US" altLang="en-US" sz="2800" b="1" dirty="0">
                <a:solidFill>
                  <a:schemeClr val="tx1"/>
                </a:solidFill>
                <a:latin typeface="Times New Roman" pitchFamily="18" charset="0"/>
                <a:cs typeface="Times New Roman" pitchFamily="18" charset="0"/>
              </a:rPr>
              <a:t>yellow</a:t>
            </a:r>
            <a:r>
              <a:rPr lang="en-US" altLang="en-US" sz="2800" dirty="0" smtClean="0">
                <a:latin typeface="Times New Roman" pitchFamily="18" charset="0"/>
                <a:cs typeface="Times New Roman" pitchFamily="18" charset="0"/>
              </a:rPr>
              <a:t>)</a:t>
            </a:r>
          </a:p>
          <a:p>
            <a:pPr algn="r">
              <a:buNone/>
            </a:pPr>
            <a:r>
              <a:rPr lang="en-IN" altLang="en-US" sz="2400" dirty="0">
                <a:solidFill>
                  <a:srgbClr val="FF0000"/>
                </a:solidFill>
                <a:latin typeface="Times New Roman" pitchFamily="18" charset="0"/>
                <a:cs typeface="Times New Roman" pitchFamily="18" charset="0"/>
              </a:rPr>
              <a:t>( </a:t>
            </a:r>
            <a:r>
              <a:rPr lang="en-IN" altLang="en-US" sz="2400" dirty="0" smtClean="0">
                <a:solidFill>
                  <a:srgbClr val="FF0000"/>
                </a:solidFill>
                <a:latin typeface="Times New Roman" pitchFamily="18" charset="0"/>
                <a:cs typeface="Times New Roman" pitchFamily="18" charset="0"/>
              </a:rPr>
              <a:t>*Have </a:t>
            </a:r>
            <a:r>
              <a:rPr lang="en-IN" altLang="en-US" sz="2400" dirty="0">
                <a:solidFill>
                  <a:srgbClr val="FF0000"/>
                </a:solidFill>
                <a:latin typeface="Times New Roman" pitchFamily="18" charset="0"/>
                <a:cs typeface="Times New Roman" pitchFamily="18" charset="0"/>
              </a:rPr>
              <a:t>a look of EXP Register) </a:t>
            </a:r>
            <a:endParaRPr lang="en-US" altLang="en-US" sz="2400" dirty="0">
              <a:solidFill>
                <a:srgbClr val="FF0000"/>
              </a:solidFill>
              <a:latin typeface="Times New Roman" pitchFamily="18" charset="0"/>
              <a:cs typeface="Times New Roman" pitchFamily="18" charset="0"/>
            </a:endParaRPr>
          </a:p>
          <a:p>
            <a:pPr>
              <a:buNone/>
            </a:pPr>
            <a:endParaRPr lang="en-IN" dirty="0"/>
          </a:p>
        </p:txBody>
      </p:sp>
      <p:sp>
        <p:nvSpPr>
          <p:cNvPr id="4" name="Slide Number Placeholder 3">
            <a:extLst>
              <a:ext uri="{FF2B5EF4-FFF2-40B4-BE49-F238E27FC236}">
                <a16:creationId xmlns:a16="http://schemas.microsoft.com/office/drawing/2014/main" id="{0E4AD449-ABA9-49E2-A1F2-624824A53692}"/>
              </a:ext>
            </a:extLst>
          </p:cNvPr>
          <p:cNvSpPr>
            <a:spLocks noGrp="1"/>
          </p:cNvSpPr>
          <p:nvPr>
            <p:ph type="sldNum" sz="quarter" idx="12"/>
          </p:nvPr>
        </p:nvSpPr>
        <p:spPr/>
        <p:txBody>
          <a:bodyPr/>
          <a:lstStyle/>
          <a:p>
            <a:fld id="{36B4CD74-EC15-4BD2-803F-0A90F8F704D5}" type="slidenum">
              <a:rPr lang="en-IN" smtClean="0"/>
              <a:pPr/>
              <a:t>21</a:t>
            </a:fld>
            <a:endParaRPr lang="en-IN"/>
          </a:p>
        </p:txBody>
      </p:sp>
    </p:spTree>
    <p:extLst>
      <p:ext uri="{BB962C8B-B14F-4D97-AF65-F5344CB8AC3E}">
        <p14:creationId xmlns:p14="http://schemas.microsoft.com/office/powerpoint/2010/main" val="713381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97540" y="663906"/>
            <a:ext cx="9416955" cy="5655007"/>
          </a:xfrm>
          <a:prstGeom prst="rect">
            <a:avLst/>
          </a:prstGeom>
          <a:ln>
            <a:solidFill>
              <a:srgbClr val="C00000"/>
            </a:solidFill>
          </a:ln>
        </p:spPr>
      </p:pic>
      <p:sp>
        <p:nvSpPr>
          <p:cNvPr id="3" name="TextBox 2"/>
          <p:cNvSpPr txBox="1"/>
          <p:nvPr/>
        </p:nvSpPr>
        <p:spPr>
          <a:xfrm>
            <a:off x="464024" y="1801505"/>
            <a:ext cx="1924334" cy="923330"/>
          </a:xfrm>
          <a:prstGeom prst="rect">
            <a:avLst/>
          </a:prstGeom>
          <a:noFill/>
          <a:ln>
            <a:solidFill>
              <a:srgbClr val="92D050"/>
            </a:solidFill>
          </a:ln>
        </p:spPr>
        <p:txBody>
          <a:bodyPr wrap="square" rtlCol="0">
            <a:spAutoFit/>
          </a:bodyPr>
          <a:lstStyle/>
          <a:p>
            <a:r>
              <a:rPr lang="en-US" b="1" dirty="0" smtClean="0"/>
              <a:t>Daily  Accounts</a:t>
            </a:r>
          </a:p>
          <a:p>
            <a:endParaRPr lang="en-US" dirty="0"/>
          </a:p>
          <a:p>
            <a:r>
              <a:rPr lang="en-US" b="1" dirty="0" smtClean="0"/>
              <a:t>WHITE REGISTER</a:t>
            </a:r>
            <a:endParaRPr lang="en-US" b="1" dirty="0"/>
          </a:p>
        </p:txBody>
      </p:sp>
    </p:spTree>
    <p:extLst>
      <p:ext uri="{BB962C8B-B14F-4D97-AF65-F5344CB8AC3E}">
        <p14:creationId xmlns:p14="http://schemas.microsoft.com/office/powerpoint/2010/main" val="1164863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8734" y="733425"/>
            <a:ext cx="8775511" cy="5626432"/>
          </a:xfrm>
          <a:prstGeom prst="rect">
            <a:avLst/>
          </a:prstGeom>
          <a:ln>
            <a:solidFill>
              <a:srgbClr val="C00000"/>
            </a:solidFill>
          </a:ln>
        </p:spPr>
      </p:pic>
      <p:sp>
        <p:nvSpPr>
          <p:cNvPr id="2" name="TextBox 1"/>
          <p:cNvSpPr txBox="1"/>
          <p:nvPr/>
        </p:nvSpPr>
        <p:spPr>
          <a:xfrm>
            <a:off x="887104" y="1828800"/>
            <a:ext cx="1828800" cy="923330"/>
          </a:xfrm>
          <a:prstGeom prst="rect">
            <a:avLst/>
          </a:prstGeom>
          <a:solidFill>
            <a:schemeClr val="accent2">
              <a:lumMod val="20000"/>
              <a:lumOff val="80000"/>
            </a:schemeClr>
          </a:solidFill>
          <a:ln>
            <a:solidFill>
              <a:schemeClr val="accent1">
                <a:lumMod val="60000"/>
                <a:lumOff val="40000"/>
              </a:schemeClr>
            </a:solidFill>
          </a:ln>
        </p:spPr>
        <p:txBody>
          <a:bodyPr wrap="square" rtlCol="0">
            <a:spAutoFit/>
          </a:bodyPr>
          <a:lstStyle/>
          <a:p>
            <a:pPr algn="ctr"/>
            <a:r>
              <a:rPr lang="en-US" b="1" dirty="0" smtClean="0"/>
              <a:t>CASH REGISTER</a:t>
            </a:r>
          </a:p>
          <a:p>
            <a:pPr algn="ctr"/>
            <a:endParaRPr lang="en-US" b="1" dirty="0" smtClean="0"/>
          </a:p>
          <a:p>
            <a:pPr algn="ctr"/>
            <a:r>
              <a:rPr lang="en-US" b="1" dirty="0"/>
              <a:t> </a:t>
            </a:r>
            <a:r>
              <a:rPr lang="en-US" b="1" dirty="0" smtClean="0"/>
              <a:t>PINK</a:t>
            </a:r>
            <a:endParaRPr lang="en-US" b="1" dirty="0"/>
          </a:p>
        </p:txBody>
      </p:sp>
    </p:spTree>
    <p:extLst>
      <p:ext uri="{BB962C8B-B14F-4D97-AF65-F5344CB8AC3E}">
        <p14:creationId xmlns:p14="http://schemas.microsoft.com/office/powerpoint/2010/main" val="2626661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4519" y="666750"/>
            <a:ext cx="8284191" cy="5524500"/>
          </a:xfrm>
          <a:prstGeom prst="rect">
            <a:avLst/>
          </a:prstGeom>
          <a:ln>
            <a:solidFill>
              <a:srgbClr val="FFFF00"/>
            </a:solidFill>
          </a:ln>
        </p:spPr>
      </p:pic>
      <p:sp>
        <p:nvSpPr>
          <p:cNvPr id="2" name="TextBox 1"/>
          <p:cNvSpPr txBox="1"/>
          <p:nvPr/>
        </p:nvSpPr>
        <p:spPr>
          <a:xfrm>
            <a:off x="900753" y="1992573"/>
            <a:ext cx="1828800" cy="923330"/>
          </a:xfrm>
          <a:prstGeom prst="rect">
            <a:avLst/>
          </a:prstGeom>
          <a:solidFill>
            <a:srgbClr val="FFFF00"/>
          </a:solidFill>
          <a:ln>
            <a:solidFill>
              <a:srgbClr val="FFFF00"/>
            </a:solidFill>
          </a:ln>
        </p:spPr>
        <p:txBody>
          <a:bodyPr wrap="square" rtlCol="0">
            <a:spAutoFit/>
          </a:bodyPr>
          <a:lstStyle/>
          <a:p>
            <a:r>
              <a:rPr lang="en-US" b="1" dirty="0" smtClean="0"/>
              <a:t>BANK REGISTER</a:t>
            </a:r>
          </a:p>
          <a:p>
            <a:endParaRPr lang="en-US" b="1" dirty="0"/>
          </a:p>
          <a:p>
            <a:r>
              <a:rPr lang="en-US" b="1" dirty="0" smtClean="0"/>
              <a:t>YELLOW</a:t>
            </a:r>
            <a:endParaRPr lang="en-US" b="1" dirty="0"/>
          </a:p>
        </p:txBody>
      </p:sp>
    </p:spTree>
    <p:extLst>
      <p:ext uri="{BB962C8B-B14F-4D97-AF65-F5344CB8AC3E}">
        <p14:creationId xmlns:p14="http://schemas.microsoft.com/office/powerpoint/2010/main" val="332435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
          </p:nvPr>
        </p:nvSpPr>
        <p:spPr/>
        <p:txBody>
          <a:bodyPr/>
          <a:lstStyle/>
          <a:p>
            <a:fld id="{86CB4B4D-7CA3-9044-876B-883B54F8677D}" type="slidenum">
              <a:rPr lang="en-IN" smtClean="0"/>
              <a:pPr/>
              <a:t>25</a:t>
            </a:fld>
            <a:endParaRPr lang="en-IN"/>
          </a:p>
        </p:txBody>
      </p:sp>
      <p:sp>
        <p:nvSpPr>
          <p:cNvPr id="333" name="INSPECTION OF ACCOUNTS( CONTD.)"/>
          <p:cNvSpPr txBox="1">
            <a:spLocks noGrp="1"/>
          </p:cNvSpPr>
          <p:nvPr>
            <p:ph type="title" idx="4294967295"/>
          </p:nvPr>
        </p:nvSpPr>
        <p:spPr>
          <a:xfrm>
            <a:off x="0" y="241300"/>
            <a:ext cx="6565900" cy="890588"/>
          </a:xfrm>
          <a:prstGeom prst="rect">
            <a:avLst/>
          </a:prstGeom>
          <a:solidFill>
            <a:schemeClr val="bg1"/>
          </a:solidFill>
        </p:spPr>
        <p:txBody>
          <a:bodyPr>
            <a:normAutofit/>
          </a:bodyPr>
          <a:lstStyle>
            <a:lvl1pPr algn="ctr">
              <a:defRPr b="1">
                <a:solidFill>
                  <a:srgbClr val="000000"/>
                </a:solidFill>
                <a:latin typeface="Times New Roman"/>
                <a:ea typeface="Times New Roman"/>
                <a:cs typeface="Times New Roman"/>
                <a:sym typeface="Times New Roman"/>
              </a:defRPr>
            </a:lvl1pPr>
          </a:lstStyle>
          <a:p>
            <a:r>
              <a:rPr sz="2800" dirty="0"/>
              <a:t>INSPECTION OF </a:t>
            </a:r>
            <a:r>
              <a:rPr sz="2800" dirty="0" smtClean="0"/>
              <a:t>ACCOUNTS</a:t>
            </a:r>
            <a:r>
              <a:rPr lang="en-US" sz="2800" dirty="0" smtClean="0"/>
              <a:t>…</a:t>
            </a:r>
            <a:r>
              <a:rPr lang="en-US" sz="2800" dirty="0" err="1" smtClean="0"/>
              <a:t>contd</a:t>
            </a:r>
            <a:endParaRPr sz="2800" dirty="0"/>
          </a:p>
        </p:txBody>
      </p:sp>
      <p:sp>
        <p:nvSpPr>
          <p:cNvPr id="334" name="Instances of suspected Paid News will also be noted in the register,…"/>
          <p:cNvSpPr txBox="1">
            <a:spLocks noGrp="1"/>
          </p:cNvSpPr>
          <p:nvPr>
            <p:ph type="body" idx="4294967295"/>
          </p:nvPr>
        </p:nvSpPr>
        <p:spPr>
          <a:xfrm>
            <a:off x="904426" y="1387160"/>
            <a:ext cx="10505102" cy="4886325"/>
          </a:xfrm>
          <a:prstGeom prst="rect">
            <a:avLst/>
          </a:prstGeom>
          <a:ln>
            <a:solidFill>
              <a:srgbClr val="C00000"/>
            </a:solidFill>
          </a:ln>
        </p:spPr>
        <p:txBody>
          <a:bodyPr>
            <a:normAutofit/>
          </a:bodyPr>
          <a:lstStyle/>
          <a:p>
            <a:pPr algn="just">
              <a:buFont typeface="Wingdings" panose="05000000000000000000" pitchFamily="2" charset="2"/>
              <a:buChar char="§"/>
              <a:defRPr sz="2800"/>
            </a:pPr>
            <a:r>
              <a:rPr sz="2400" dirty="0">
                <a:latin typeface="Times New Roman" pitchFamily="18" charset="0"/>
                <a:cs typeface="Times New Roman" pitchFamily="18" charset="0"/>
              </a:rPr>
              <a:t> </a:t>
            </a:r>
            <a:r>
              <a:rPr sz="2000" dirty="0" smtClean="0">
                <a:latin typeface="Times New Roman" pitchFamily="18" charset="0"/>
                <a:cs typeface="Times New Roman" pitchFamily="18" charset="0"/>
              </a:rPr>
              <a:t>A </a:t>
            </a:r>
            <a:r>
              <a:rPr sz="2000" dirty="0">
                <a:latin typeface="Times New Roman" pitchFamily="18" charset="0"/>
                <a:cs typeface="Times New Roman" pitchFamily="18" charset="0"/>
              </a:rPr>
              <a:t>photocopy of the accounts maintained by the candidates should be obtained after each inspection and </a:t>
            </a:r>
            <a:r>
              <a:rPr lang="en-US" sz="2000" dirty="0" smtClean="0">
                <a:latin typeface="Times New Roman" pitchFamily="18" charset="0"/>
                <a:cs typeface="Times New Roman" pitchFamily="18" charset="0"/>
              </a:rPr>
              <a:t> </a:t>
            </a:r>
            <a:r>
              <a:rPr sz="2000" dirty="0" smtClean="0">
                <a:latin typeface="Times New Roman" pitchFamily="18" charset="0"/>
                <a:cs typeface="Times New Roman" pitchFamily="18" charset="0"/>
              </a:rPr>
              <a:t>RO </a:t>
            </a:r>
            <a:r>
              <a:rPr sz="2000" dirty="0">
                <a:latin typeface="Times New Roman" pitchFamily="18" charset="0"/>
                <a:cs typeface="Times New Roman" pitchFamily="18" charset="0"/>
              </a:rPr>
              <a:t>will display a copy on the notice board</a:t>
            </a:r>
          </a:p>
          <a:p>
            <a:pPr algn="just">
              <a:buFont typeface="Wingdings" panose="05000000000000000000" pitchFamily="2" charset="2"/>
              <a:buChar char="§"/>
              <a:defRPr sz="2800" b="1"/>
            </a:pPr>
            <a:r>
              <a:rPr lang="en-US" sz="2000" dirty="0" smtClean="0">
                <a:latin typeface="Times New Roman" pitchFamily="18" charset="0"/>
                <a:cs typeface="Times New Roman" pitchFamily="18" charset="0"/>
              </a:rPr>
              <a:t>  </a:t>
            </a:r>
            <a:r>
              <a:rPr sz="2000" dirty="0" smtClean="0">
                <a:latin typeface="Times New Roman" pitchFamily="18" charset="0"/>
                <a:cs typeface="Times New Roman" pitchFamily="18" charset="0"/>
              </a:rPr>
              <a:t>Scanned </a:t>
            </a:r>
            <a:r>
              <a:rPr sz="2000" dirty="0">
                <a:latin typeface="Times New Roman" pitchFamily="18" charset="0"/>
                <a:cs typeface="Times New Roman" pitchFamily="18" charset="0"/>
              </a:rPr>
              <a:t>copy of the day to day a/c of candidate to be uploaded  in the DEO`s portal with </a:t>
            </a:r>
            <a:r>
              <a:rPr lang="en-US" sz="2000" dirty="0" smtClean="0">
                <a:latin typeface="Times New Roman" pitchFamily="18" charset="0"/>
                <a:cs typeface="Times New Roman" pitchFamily="18" charset="0"/>
              </a:rPr>
              <a:t>	</a:t>
            </a:r>
            <a:r>
              <a:rPr sz="2000" dirty="0" smtClean="0">
                <a:latin typeface="Times New Roman" pitchFamily="18" charset="0"/>
                <a:cs typeface="Times New Roman" pitchFamily="18" charset="0"/>
              </a:rPr>
              <a:t>link </a:t>
            </a:r>
            <a:r>
              <a:rPr sz="2000" dirty="0">
                <a:latin typeface="Times New Roman" pitchFamily="18" charset="0"/>
                <a:cs typeface="Times New Roman" pitchFamily="18" charset="0"/>
              </a:rPr>
              <a:t>to CEO`s website after each inspection.</a:t>
            </a:r>
            <a:endParaRPr lang="en-US" sz="2000" dirty="0">
              <a:latin typeface="Times New Roman" pitchFamily="18" charset="0"/>
              <a:cs typeface="Times New Roman" pitchFamily="18" charset="0"/>
            </a:endParaRPr>
          </a:p>
          <a:p>
            <a:pPr algn="just">
              <a:lnSpc>
                <a:spcPct val="81000"/>
              </a:lnSpc>
              <a:buFont typeface="Wingdings" panose="05000000000000000000" pitchFamily="2" charset="2"/>
              <a:buChar char="§"/>
              <a:defRPr sz="2800"/>
            </a:pPr>
            <a:r>
              <a:rPr lang="en-US" sz="2000" dirty="0" smtClean="0">
                <a:latin typeface="Times New Roman" pitchFamily="18" charset="0"/>
                <a:cs typeface="Times New Roman" pitchFamily="18" charset="0"/>
              </a:rPr>
              <a:t>  Notice </a:t>
            </a:r>
            <a:r>
              <a:rPr lang="en-US" sz="2000" dirty="0">
                <a:latin typeface="Times New Roman" pitchFamily="18" charset="0"/>
                <a:cs typeface="Times New Roman" pitchFamily="18" charset="0"/>
              </a:rPr>
              <a:t>to be issued to candidate in case of failure to produce accounts for inspection and FIR to be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filed </a:t>
            </a:r>
            <a:r>
              <a:rPr lang="en-US" sz="2000" dirty="0">
                <a:latin typeface="Times New Roman" pitchFamily="18" charset="0"/>
                <a:cs typeface="Times New Roman" pitchFamily="18" charset="0"/>
              </a:rPr>
              <a:t>if failure continues (Sec 171-I of IPC),</a:t>
            </a:r>
          </a:p>
          <a:p>
            <a:pPr algn="just">
              <a:lnSpc>
                <a:spcPct val="81000"/>
              </a:lnSpc>
              <a:buFont typeface="Wingdings" panose="05000000000000000000" pitchFamily="2" charset="2"/>
              <a:buChar char="§"/>
              <a:defRPr sz="2800"/>
            </a:pPr>
            <a:r>
              <a:rPr lang="en-US" sz="2000" dirty="0" smtClean="0">
                <a:latin typeface="Times New Roman" pitchFamily="18" charset="0"/>
                <a:cs typeface="Times New Roman" pitchFamily="18" charset="0"/>
              </a:rPr>
              <a:t> Withdrawal </a:t>
            </a:r>
            <a:r>
              <a:rPr lang="en-US" sz="2000" dirty="0">
                <a:latin typeface="Times New Roman" pitchFamily="18" charset="0"/>
                <a:cs typeface="Times New Roman" pitchFamily="18" charset="0"/>
              </a:rPr>
              <a:t>of permission for use of campaign vehicle, if the failure continues in spite of notice,</a:t>
            </a:r>
          </a:p>
          <a:p>
            <a:pPr algn="just">
              <a:lnSpc>
                <a:spcPct val="81000"/>
              </a:lnSpc>
              <a:buFont typeface="Wingdings" panose="05000000000000000000" pitchFamily="2" charset="2"/>
              <a:buChar char="§"/>
              <a:defRPr sz="2800"/>
            </a:pPr>
            <a:r>
              <a:rPr lang="en-US" sz="2000" dirty="0" smtClean="0">
                <a:latin typeface="Times New Roman" pitchFamily="18" charset="0"/>
                <a:cs typeface="Times New Roman" pitchFamily="18" charset="0"/>
              </a:rPr>
              <a:t>  Intimation </a:t>
            </a:r>
            <a:r>
              <a:rPr lang="en-US" sz="2000" dirty="0">
                <a:latin typeface="Times New Roman" pitchFamily="18" charset="0"/>
                <a:cs typeface="Times New Roman" pitchFamily="18" charset="0"/>
              </a:rPr>
              <a:t>of such </a:t>
            </a:r>
            <a:r>
              <a:rPr lang="en-US" sz="2000" b="1" dirty="0">
                <a:latin typeface="Times New Roman" pitchFamily="18" charset="0"/>
                <a:cs typeface="Times New Roman" pitchFamily="18" charset="0"/>
              </a:rPr>
              <a:t>withdrawal of permission to the Flying Squad </a:t>
            </a:r>
            <a:r>
              <a:rPr lang="en-US" sz="2000" dirty="0">
                <a:latin typeface="Times New Roman" pitchFamily="18" charset="0"/>
                <a:cs typeface="Times New Roman" pitchFamily="18" charset="0"/>
              </a:rPr>
              <a:t>to take the vehicle out of campaign,</a:t>
            </a:r>
          </a:p>
          <a:p>
            <a:pPr algn="just">
              <a:lnSpc>
                <a:spcPct val="81000"/>
              </a:lnSpc>
              <a:buFont typeface="Wingdings" panose="05000000000000000000" pitchFamily="2" charset="2"/>
              <a:buChar char="§"/>
              <a:defRPr sz="2800"/>
            </a:pPr>
            <a:r>
              <a:rPr lang="en-US" sz="2000" dirty="0" smtClean="0">
                <a:latin typeface="Times New Roman" pitchFamily="18" charset="0"/>
                <a:cs typeface="Times New Roman" pitchFamily="18" charset="0"/>
              </a:rPr>
              <a:t>   Any </a:t>
            </a:r>
            <a:r>
              <a:rPr lang="en-US" sz="2000" dirty="0">
                <a:latin typeface="Times New Roman" pitchFamily="18" charset="0"/>
                <a:cs typeface="Times New Roman" pitchFamily="18" charset="0"/>
              </a:rPr>
              <a:t>member of </a:t>
            </a:r>
            <a:r>
              <a:rPr lang="en-US" sz="2000" u="sng" dirty="0">
                <a:latin typeface="Times New Roman" pitchFamily="18" charset="0"/>
                <a:cs typeface="Times New Roman" pitchFamily="18" charset="0"/>
              </a:rPr>
              <a:t>public</a:t>
            </a:r>
            <a:r>
              <a:rPr lang="en-US" sz="2000" dirty="0">
                <a:latin typeface="Times New Roman" pitchFamily="18" charset="0"/>
                <a:cs typeface="Times New Roman" pitchFamily="18" charset="0"/>
              </a:rPr>
              <a:t> can obtain copy of Shadow Observation Register after inspection, notices and replies by candidates on payment of  ₹1/- per page.</a:t>
            </a:r>
          </a:p>
        </p:txBody>
      </p:sp>
      <p:sp>
        <p:nvSpPr>
          <p:cNvPr id="335" name="44"/>
          <p:cNvSpPr txBox="1"/>
          <p:nvPr/>
        </p:nvSpPr>
        <p:spPr>
          <a:xfrm>
            <a:off x="9340626" y="5991546"/>
            <a:ext cx="327699" cy="281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defRPr sz="1200">
                <a:solidFill>
                  <a:srgbClr val="575F6D"/>
                </a:solidFill>
                <a:latin typeface="Century Schoolbook"/>
                <a:ea typeface="Century Schoolbook"/>
                <a:cs typeface="Century Schoolbook"/>
                <a:sym typeface="Century Schoolbook"/>
              </a:defRPr>
            </a:lvl1pPr>
          </a:lstStyle>
          <a:p>
            <a:endParaRPr/>
          </a:p>
        </p:txBody>
      </p:sp>
    </p:spTree>
    <p:extLst>
      <p:ext uri="{BB962C8B-B14F-4D97-AF65-F5344CB8AC3E}">
        <p14:creationId xmlns:p14="http://schemas.microsoft.com/office/powerpoint/2010/main" val="3772938446"/>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2460391" y="5000630"/>
            <a:ext cx="2295288" cy="714375"/>
            <a:chOff x="0" y="0"/>
            <a:chExt cx="2590800" cy="714375"/>
          </a:xfrm>
        </p:grpSpPr>
        <p:sp>
          <p:nvSpPr>
            <p:cNvPr id="248" name="Rectangle"/>
            <p:cNvSpPr/>
            <p:nvPr/>
          </p:nvSpPr>
          <p:spPr>
            <a:xfrm>
              <a:off x="0" y="0"/>
              <a:ext cx="2590801" cy="714375"/>
            </a:xfrm>
            <a:prstGeom prst="rect">
              <a:avLst/>
            </a:prstGeom>
            <a:solidFill>
              <a:srgbClr val="92D050"/>
            </a:solidFill>
            <a:ln w="25400" cap="flat">
              <a:solidFill>
                <a:srgbClr val="BB6126"/>
              </a:solidFill>
              <a:prstDash val="solid"/>
              <a:round/>
            </a:ln>
            <a:effectLst/>
          </p:spPr>
          <p:txBody>
            <a:bodyPr wrap="square" lIns="45718" tIns="45718" rIns="45718" bIns="45718" numCol="1" anchor="ctr">
              <a:noAutofit/>
            </a:bodyPr>
            <a:lstStyle/>
            <a:p>
              <a:pPr algn="ctr">
                <a:defRPr sz="2400">
                  <a:latin typeface="Century Schoolbook"/>
                  <a:ea typeface="Century Schoolbook"/>
                  <a:cs typeface="Century Schoolbook"/>
                  <a:sym typeface="Century Schoolbook"/>
                </a:defRPr>
              </a:pPr>
              <a:endParaRPr sz="2400"/>
            </a:p>
          </p:txBody>
        </p:sp>
        <p:sp>
          <p:nvSpPr>
            <p:cNvPr id="249" name="VST"/>
            <p:cNvSpPr txBox="1"/>
            <p:nvPr/>
          </p:nvSpPr>
          <p:spPr>
            <a:xfrm>
              <a:off x="0" y="127316"/>
              <a:ext cx="2590801" cy="4597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2400">
                  <a:latin typeface="Century Schoolbook"/>
                  <a:ea typeface="Century Schoolbook"/>
                  <a:cs typeface="Century Schoolbook"/>
                  <a:sym typeface="Century Schoolbook"/>
                </a:defRPr>
              </a:lvl1pPr>
            </a:lstStyle>
            <a:p>
              <a:r>
                <a:t>VST</a:t>
              </a:r>
            </a:p>
          </p:txBody>
        </p:sp>
      </p:grpSp>
      <p:sp>
        <p:nvSpPr>
          <p:cNvPr id="251" name="Line"/>
          <p:cNvSpPr/>
          <p:nvPr/>
        </p:nvSpPr>
        <p:spPr>
          <a:xfrm>
            <a:off x="3502272" y="5716587"/>
            <a:ext cx="1" cy="417514"/>
          </a:xfrm>
          <a:prstGeom prst="line">
            <a:avLst/>
          </a:prstGeom>
          <a:ln w="31750">
            <a:solidFill>
              <a:srgbClr val="000000"/>
            </a:solidFill>
            <a:tailEnd type="triangle"/>
          </a:ln>
        </p:spPr>
        <p:txBody>
          <a:bodyPr lIns="45718" tIns="45718" rIns="45718" bIns="45718"/>
          <a:lstStyle/>
          <a:p>
            <a:endParaRPr/>
          </a:p>
        </p:txBody>
      </p:sp>
      <p:grpSp>
        <p:nvGrpSpPr>
          <p:cNvPr id="3" name="Group"/>
          <p:cNvGrpSpPr/>
          <p:nvPr/>
        </p:nvGrpSpPr>
        <p:grpSpPr>
          <a:xfrm>
            <a:off x="7602620" y="2266527"/>
            <a:ext cx="2671271" cy="1200325"/>
            <a:chOff x="-135466" y="-94083"/>
            <a:chExt cx="3015191" cy="1200324"/>
          </a:xfrm>
        </p:grpSpPr>
        <p:sp>
          <p:nvSpPr>
            <p:cNvPr id="252" name="Rectangle"/>
            <p:cNvSpPr/>
            <p:nvPr/>
          </p:nvSpPr>
          <p:spPr>
            <a:xfrm>
              <a:off x="0" y="0"/>
              <a:ext cx="2879725" cy="1057278"/>
            </a:xfrm>
            <a:prstGeom prst="rect">
              <a:avLst/>
            </a:prstGeom>
            <a:solidFill>
              <a:srgbClr val="92D050"/>
            </a:solidFill>
            <a:ln w="25400" cap="flat">
              <a:solidFill>
                <a:srgbClr val="BB6126"/>
              </a:solidFill>
              <a:prstDash val="solid"/>
              <a:round/>
            </a:ln>
            <a:effectLst/>
          </p:spPr>
          <p:txBody>
            <a:bodyPr wrap="square" lIns="45718" tIns="45718" rIns="45718" bIns="45718" numCol="1" anchor="ctr">
              <a:noAutofit/>
            </a:bodyPr>
            <a:lstStyle/>
            <a:p>
              <a:pPr algn="ctr">
                <a:defRPr>
                  <a:latin typeface="Century Schoolbook"/>
                  <a:ea typeface="Century Schoolbook"/>
                  <a:cs typeface="Century Schoolbook"/>
                  <a:sym typeface="Century Schoolbook"/>
                </a:defRPr>
              </a:pPr>
              <a:endParaRPr/>
            </a:p>
          </p:txBody>
        </p:sp>
        <p:sp>
          <p:nvSpPr>
            <p:cNvPr id="253" name="Complaint monitoring control room &amp; 24x7 Call Centre"/>
            <p:cNvSpPr txBox="1"/>
            <p:nvPr/>
          </p:nvSpPr>
          <p:spPr>
            <a:xfrm>
              <a:off x="-135466" y="-94083"/>
              <a:ext cx="2879725" cy="12003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a:latin typeface="Century Schoolbook"/>
                  <a:ea typeface="Century Schoolbook"/>
                  <a:cs typeface="Century Schoolbook"/>
                  <a:sym typeface="Century Schoolbook"/>
                </a:defRPr>
              </a:lvl1pPr>
            </a:lstStyle>
            <a:p>
              <a:r>
                <a:rPr b="1" dirty="0"/>
                <a:t>Complaint monitoring </a:t>
              </a:r>
              <a:endParaRPr lang="en-US" b="1" dirty="0" smtClean="0"/>
            </a:p>
            <a:p>
              <a:r>
                <a:rPr lang="en-US" b="1" dirty="0"/>
                <a:t>C</a:t>
              </a:r>
              <a:r>
                <a:rPr b="1" dirty="0" smtClean="0"/>
                <a:t>ontrol </a:t>
              </a:r>
              <a:r>
                <a:rPr lang="en-US" b="1" dirty="0" smtClean="0"/>
                <a:t>R</a:t>
              </a:r>
              <a:r>
                <a:rPr b="1" dirty="0" smtClean="0"/>
                <a:t>oom </a:t>
              </a:r>
              <a:r>
                <a:rPr b="1" dirty="0"/>
                <a:t>&amp; 24x7 Call Centre</a:t>
              </a:r>
            </a:p>
          </p:txBody>
        </p:sp>
      </p:grpSp>
      <p:grpSp>
        <p:nvGrpSpPr>
          <p:cNvPr id="4" name="Group"/>
          <p:cNvGrpSpPr/>
          <p:nvPr/>
        </p:nvGrpSpPr>
        <p:grpSpPr>
          <a:xfrm>
            <a:off x="3408392" y="801834"/>
            <a:ext cx="3572324" cy="707882"/>
            <a:chOff x="-1" y="-14305"/>
            <a:chExt cx="4032253" cy="707881"/>
          </a:xfrm>
        </p:grpSpPr>
        <p:sp>
          <p:nvSpPr>
            <p:cNvPr id="255" name="Rectangle"/>
            <p:cNvSpPr/>
            <p:nvPr/>
          </p:nvSpPr>
          <p:spPr>
            <a:xfrm>
              <a:off x="-1" y="-1"/>
              <a:ext cx="4032253" cy="592140"/>
            </a:xfrm>
            <a:prstGeom prst="rect">
              <a:avLst/>
            </a:prstGeom>
            <a:solidFill>
              <a:srgbClr val="ACC1E8"/>
            </a:solidFill>
            <a:ln w="25400" cap="flat">
              <a:solidFill>
                <a:srgbClr val="BB6126"/>
              </a:solidFill>
              <a:prstDash val="solid"/>
              <a:round/>
            </a:ln>
            <a:effectLst/>
          </p:spPr>
          <p:txBody>
            <a:bodyPr wrap="square" lIns="45718" tIns="45718" rIns="45718" bIns="45718" numCol="1" anchor="ctr">
              <a:noAutofit/>
            </a:bodyPr>
            <a:lstStyle/>
            <a:p>
              <a:pPr algn="ctr">
                <a:defRPr sz="2000" b="1">
                  <a:latin typeface="Century Schoolbook"/>
                  <a:ea typeface="Century Schoolbook"/>
                  <a:cs typeface="Century Schoolbook"/>
                  <a:sym typeface="Century Schoolbook"/>
                </a:defRPr>
              </a:pPr>
              <a:endParaRPr sz="2000"/>
            </a:p>
          </p:txBody>
        </p:sp>
        <p:sp>
          <p:nvSpPr>
            <p:cNvPr id="256" name="Expenditure Monitoring Cell"/>
            <p:cNvSpPr txBox="1"/>
            <p:nvPr/>
          </p:nvSpPr>
          <p:spPr>
            <a:xfrm>
              <a:off x="-1" y="-14305"/>
              <a:ext cx="4032253" cy="7078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2000" b="1">
                  <a:latin typeface="Century Schoolbook"/>
                  <a:ea typeface="Century Schoolbook"/>
                  <a:cs typeface="Century Schoolbook"/>
                  <a:sym typeface="Century Schoolbook"/>
                </a:defRPr>
              </a:lvl1pPr>
            </a:lstStyle>
            <a:p>
              <a:r>
                <a:rPr dirty="0"/>
                <a:t>Expenditure Monitoring Cell</a:t>
              </a:r>
            </a:p>
          </p:txBody>
        </p:sp>
      </p:grpSp>
      <p:grpSp>
        <p:nvGrpSpPr>
          <p:cNvPr id="5" name="Group"/>
          <p:cNvGrpSpPr/>
          <p:nvPr/>
        </p:nvGrpSpPr>
        <p:grpSpPr>
          <a:xfrm>
            <a:off x="2298651" y="2205039"/>
            <a:ext cx="1998537" cy="1368428"/>
            <a:chOff x="-1" y="0"/>
            <a:chExt cx="2255842" cy="1368426"/>
          </a:xfrm>
        </p:grpSpPr>
        <p:sp>
          <p:nvSpPr>
            <p:cNvPr id="258" name="Rectangle"/>
            <p:cNvSpPr/>
            <p:nvPr/>
          </p:nvSpPr>
          <p:spPr>
            <a:xfrm>
              <a:off x="-1" y="0"/>
              <a:ext cx="2255841" cy="1368426"/>
            </a:xfrm>
            <a:prstGeom prst="rect">
              <a:avLst/>
            </a:prstGeom>
            <a:solidFill>
              <a:srgbClr val="ACC1E8"/>
            </a:solidFill>
            <a:ln w="25400" cap="flat">
              <a:solidFill>
                <a:srgbClr val="BB6126"/>
              </a:solidFill>
              <a:prstDash val="solid"/>
              <a:round/>
            </a:ln>
            <a:effectLst/>
          </p:spPr>
          <p:txBody>
            <a:bodyPr wrap="square" lIns="45718" tIns="45718" rIns="45718" bIns="45718" numCol="1" anchor="ctr">
              <a:noAutofit/>
            </a:bodyPr>
            <a:lstStyle/>
            <a:p>
              <a:pPr algn="ctr">
                <a:defRPr sz="2400">
                  <a:latin typeface="Century Schoolbook"/>
                  <a:ea typeface="Century Schoolbook"/>
                  <a:cs typeface="Century Schoolbook"/>
                  <a:sym typeface="Century Schoolbook"/>
                </a:defRPr>
              </a:pPr>
              <a:endParaRPr sz="2400"/>
            </a:p>
          </p:txBody>
        </p:sp>
        <p:sp>
          <p:nvSpPr>
            <p:cNvPr id="259" name="MCMC…"/>
            <p:cNvSpPr txBox="1"/>
            <p:nvPr/>
          </p:nvSpPr>
          <p:spPr>
            <a:xfrm>
              <a:off x="-1" y="84050"/>
              <a:ext cx="2255842" cy="12003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ctr">
                <a:defRPr sz="2400">
                  <a:latin typeface="Century Schoolbook"/>
                  <a:ea typeface="Century Schoolbook"/>
                  <a:cs typeface="Century Schoolbook"/>
                  <a:sym typeface="Century Schoolbook"/>
                </a:defRPr>
              </a:pPr>
              <a:r>
                <a:rPr sz="2400" dirty="0"/>
                <a:t>MCMC</a:t>
              </a:r>
            </a:p>
            <a:p>
              <a:pPr algn="ctr">
                <a:defRPr sz="2400">
                  <a:latin typeface="Century Schoolbook"/>
                  <a:ea typeface="Century Schoolbook"/>
                  <a:cs typeface="Century Schoolbook"/>
                  <a:sym typeface="Century Schoolbook"/>
                </a:defRPr>
              </a:pPr>
              <a:r>
                <a:rPr sz="2400" dirty="0"/>
                <a:t>(Dist./ State Level)</a:t>
              </a:r>
            </a:p>
          </p:txBody>
        </p:sp>
      </p:grpSp>
      <p:grpSp>
        <p:nvGrpSpPr>
          <p:cNvPr id="6" name="Group"/>
          <p:cNvGrpSpPr/>
          <p:nvPr/>
        </p:nvGrpSpPr>
        <p:grpSpPr>
          <a:xfrm>
            <a:off x="4323905" y="3141431"/>
            <a:ext cx="2433025" cy="1015659"/>
            <a:chOff x="-155472" y="-59267"/>
            <a:chExt cx="2746272" cy="1015658"/>
          </a:xfrm>
        </p:grpSpPr>
        <p:sp>
          <p:nvSpPr>
            <p:cNvPr id="261" name="Rectangle"/>
            <p:cNvSpPr/>
            <p:nvPr/>
          </p:nvSpPr>
          <p:spPr>
            <a:xfrm>
              <a:off x="0" y="29051"/>
              <a:ext cx="2590800" cy="642939"/>
            </a:xfrm>
            <a:prstGeom prst="rect">
              <a:avLst/>
            </a:prstGeom>
            <a:solidFill>
              <a:srgbClr val="92D050"/>
            </a:solidFill>
            <a:ln w="25400" cap="flat">
              <a:solidFill>
                <a:srgbClr val="BB6126"/>
              </a:solidFill>
              <a:prstDash val="solid"/>
              <a:round/>
            </a:ln>
            <a:effectLst/>
          </p:spPr>
          <p:txBody>
            <a:bodyPr wrap="square" lIns="45718" tIns="45718" rIns="45718" bIns="45718" numCol="1" anchor="ctr">
              <a:noAutofit/>
            </a:bodyPr>
            <a:lstStyle/>
            <a:p>
              <a:pPr algn="ctr">
                <a:defRPr sz="2000" b="1">
                  <a:latin typeface="Century Schoolbook"/>
                  <a:ea typeface="Century Schoolbook"/>
                  <a:cs typeface="Century Schoolbook"/>
                  <a:sym typeface="Century Schoolbook"/>
                </a:defRPr>
              </a:pPr>
              <a:endParaRPr sz="2000"/>
            </a:p>
          </p:txBody>
        </p:sp>
        <p:sp>
          <p:nvSpPr>
            <p:cNvPr id="262" name="Accounting Team…"/>
            <p:cNvSpPr txBox="1"/>
            <p:nvPr/>
          </p:nvSpPr>
          <p:spPr>
            <a:xfrm>
              <a:off x="-155472" y="-59267"/>
              <a:ext cx="2701927" cy="10156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ctr">
                <a:defRPr sz="2000" b="1">
                  <a:latin typeface="Century Schoolbook"/>
                  <a:ea typeface="Century Schoolbook"/>
                  <a:cs typeface="Century Schoolbook"/>
                  <a:sym typeface="Century Schoolbook"/>
                </a:defRPr>
              </a:pPr>
              <a:r>
                <a:rPr sz="2000" dirty="0"/>
                <a:t>Accounting Team</a:t>
              </a:r>
            </a:p>
            <a:p>
              <a:pPr algn="ctr">
                <a:defRPr sz="2000" b="1">
                  <a:latin typeface="Century Schoolbook"/>
                  <a:ea typeface="Century Schoolbook"/>
                  <a:cs typeface="Century Schoolbook"/>
                  <a:sym typeface="Century Schoolbook"/>
                </a:defRPr>
              </a:pPr>
              <a:r>
                <a:rPr sz="2000" dirty="0"/>
                <a:t>(</a:t>
              </a:r>
              <a:r>
                <a:rPr sz="2000" dirty="0">
                  <a:solidFill>
                    <a:srgbClr val="FF0000"/>
                  </a:solidFill>
                </a:rPr>
                <a:t>SOR / FE </a:t>
              </a:r>
              <a:r>
                <a:rPr sz="2000" dirty="0"/>
                <a:t>)</a:t>
              </a:r>
            </a:p>
          </p:txBody>
        </p:sp>
      </p:grpSp>
      <p:grpSp>
        <p:nvGrpSpPr>
          <p:cNvPr id="7" name="Group"/>
          <p:cNvGrpSpPr/>
          <p:nvPr/>
        </p:nvGrpSpPr>
        <p:grpSpPr>
          <a:xfrm>
            <a:off x="2460391" y="4172285"/>
            <a:ext cx="2295288" cy="459739"/>
            <a:chOff x="0" y="0"/>
            <a:chExt cx="2590800" cy="459738"/>
          </a:xfrm>
        </p:grpSpPr>
        <p:sp>
          <p:nvSpPr>
            <p:cNvPr id="264" name="Rectangle"/>
            <p:cNvSpPr/>
            <p:nvPr/>
          </p:nvSpPr>
          <p:spPr>
            <a:xfrm>
              <a:off x="0" y="49688"/>
              <a:ext cx="2590801" cy="360365"/>
            </a:xfrm>
            <a:prstGeom prst="rect">
              <a:avLst/>
            </a:prstGeom>
            <a:solidFill>
              <a:srgbClr val="92D050"/>
            </a:solidFill>
            <a:ln w="25400" cap="flat">
              <a:solidFill>
                <a:srgbClr val="BB6126"/>
              </a:solidFill>
              <a:prstDash val="solid"/>
              <a:round/>
            </a:ln>
            <a:effectLst/>
          </p:spPr>
          <p:txBody>
            <a:bodyPr wrap="square" lIns="45718" tIns="45718" rIns="45718" bIns="45718" numCol="1" anchor="ctr">
              <a:noAutofit/>
            </a:bodyPr>
            <a:lstStyle/>
            <a:p>
              <a:pPr algn="ctr">
                <a:defRPr sz="2400">
                  <a:latin typeface="Century Schoolbook"/>
                  <a:ea typeface="Century Schoolbook"/>
                  <a:cs typeface="Century Schoolbook"/>
                  <a:sym typeface="Century Schoolbook"/>
                </a:defRPr>
              </a:pPr>
              <a:endParaRPr sz="2400"/>
            </a:p>
          </p:txBody>
        </p:sp>
        <p:sp>
          <p:nvSpPr>
            <p:cNvPr id="265" name="VVT"/>
            <p:cNvSpPr txBox="1"/>
            <p:nvPr/>
          </p:nvSpPr>
          <p:spPr>
            <a:xfrm>
              <a:off x="0" y="0"/>
              <a:ext cx="2590801" cy="4597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2400">
                  <a:latin typeface="Century Schoolbook"/>
                  <a:ea typeface="Century Schoolbook"/>
                  <a:cs typeface="Century Schoolbook"/>
                  <a:sym typeface="Century Schoolbook"/>
                </a:defRPr>
              </a:lvl1pPr>
            </a:lstStyle>
            <a:p>
              <a:r>
                <a:t>VVT</a:t>
              </a:r>
            </a:p>
          </p:txBody>
        </p:sp>
      </p:grpSp>
      <p:grpSp>
        <p:nvGrpSpPr>
          <p:cNvPr id="8" name="Group"/>
          <p:cNvGrpSpPr/>
          <p:nvPr/>
        </p:nvGrpSpPr>
        <p:grpSpPr>
          <a:xfrm>
            <a:off x="7361783" y="4929187"/>
            <a:ext cx="1772096" cy="785814"/>
            <a:chOff x="0" y="0"/>
            <a:chExt cx="2000250" cy="785813"/>
          </a:xfrm>
        </p:grpSpPr>
        <p:sp>
          <p:nvSpPr>
            <p:cNvPr id="267" name="Rectangle"/>
            <p:cNvSpPr/>
            <p:nvPr/>
          </p:nvSpPr>
          <p:spPr>
            <a:xfrm>
              <a:off x="0" y="-1"/>
              <a:ext cx="2000250" cy="785815"/>
            </a:xfrm>
            <a:prstGeom prst="rect">
              <a:avLst/>
            </a:prstGeom>
            <a:solidFill>
              <a:srgbClr val="92D050"/>
            </a:solidFill>
            <a:ln w="25400" cap="flat">
              <a:solidFill>
                <a:srgbClr val="BB6126"/>
              </a:solidFill>
              <a:prstDash val="solid"/>
              <a:round/>
            </a:ln>
            <a:effectLst/>
          </p:spPr>
          <p:txBody>
            <a:bodyPr wrap="square" lIns="45718" tIns="45718" rIns="45718" bIns="45718" numCol="1" anchor="ctr">
              <a:noAutofit/>
            </a:bodyPr>
            <a:lstStyle/>
            <a:p>
              <a:pPr algn="ctr">
                <a:defRPr sz="2400">
                  <a:latin typeface="Century Schoolbook"/>
                  <a:ea typeface="Century Schoolbook"/>
                  <a:cs typeface="Century Schoolbook"/>
                  <a:sym typeface="Century Schoolbook"/>
                </a:defRPr>
              </a:pPr>
              <a:endParaRPr sz="2400"/>
            </a:p>
          </p:txBody>
        </p:sp>
        <p:sp>
          <p:nvSpPr>
            <p:cNvPr id="268" name="F S"/>
            <p:cNvSpPr txBox="1"/>
            <p:nvPr/>
          </p:nvSpPr>
          <p:spPr>
            <a:xfrm>
              <a:off x="0" y="163036"/>
              <a:ext cx="2000250" cy="4597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2400">
                  <a:latin typeface="Century Schoolbook"/>
                  <a:ea typeface="Century Schoolbook"/>
                  <a:cs typeface="Century Schoolbook"/>
                  <a:sym typeface="Century Schoolbook"/>
                </a:defRPr>
              </a:lvl1pPr>
            </a:lstStyle>
            <a:p>
              <a:r>
                <a:t>F S</a:t>
              </a:r>
            </a:p>
          </p:txBody>
        </p:sp>
      </p:grpSp>
      <p:sp>
        <p:nvSpPr>
          <p:cNvPr id="270" name="Line"/>
          <p:cNvSpPr/>
          <p:nvPr/>
        </p:nvSpPr>
        <p:spPr>
          <a:xfrm flipV="1">
            <a:off x="3501144" y="4643442"/>
            <a:ext cx="2" cy="357189"/>
          </a:xfrm>
          <a:prstGeom prst="line">
            <a:avLst/>
          </a:prstGeom>
          <a:ln w="31750">
            <a:solidFill>
              <a:srgbClr val="000000"/>
            </a:solidFill>
            <a:tailEnd type="triangle"/>
          </a:ln>
        </p:spPr>
        <p:txBody>
          <a:bodyPr lIns="45718" tIns="45718" rIns="45718" bIns="45718"/>
          <a:lstStyle/>
          <a:p>
            <a:endParaRPr/>
          </a:p>
        </p:txBody>
      </p:sp>
      <p:sp>
        <p:nvSpPr>
          <p:cNvPr id="271" name="Line"/>
          <p:cNvSpPr/>
          <p:nvPr/>
        </p:nvSpPr>
        <p:spPr>
          <a:xfrm flipV="1">
            <a:off x="4513772" y="4000501"/>
            <a:ext cx="316447" cy="214315"/>
          </a:xfrm>
          <a:prstGeom prst="line">
            <a:avLst/>
          </a:prstGeom>
          <a:ln w="31750">
            <a:solidFill>
              <a:srgbClr val="000000"/>
            </a:solidFill>
            <a:tailEnd type="triangle"/>
          </a:ln>
        </p:spPr>
        <p:txBody>
          <a:bodyPr lIns="45718" tIns="45718" rIns="45718" bIns="45718"/>
          <a:lstStyle/>
          <a:p>
            <a:endParaRPr/>
          </a:p>
        </p:txBody>
      </p:sp>
      <p:grpSp>
        <p:nvGrpSpPr>
          <p:cNvPr id="9" name="Group"/>
          <p:cNvGrpSpPr/>
          <p:nvPr/>
        </p:nvGrpSpPr>
        <p:grpSpPr>
          <a:xfrm>
            <a:off x="1145232" y="257846"/>
            <a:ext cx="2911621" cy="524793"/>
            <a:chOff x="0" y="0"/>
            <a:chExt cx="3000375" cy="571501"/>
          </a:xfrm>
        </p:grpSpPr>
        <p:sp>
          <p:nvSpPr>
            <p:cNvPr id="272" name="Rounded Rectangle"/>
            <p:cNvSpPr/>
            <p:nvPr/>
          </p:nvSpPr>
          <p:spPr>
            <a:xfrm>
              <a:off x="0" y="0"/>
              <a:ext cx="3000375" cy="571502"/>
            </a:xfrm>
            <a:prstGeom prst="roundRect">
              <a:avLst>
                <a:gd name="adj" fmla="val 16667"/>
              </a:avLst>
            </a:prstGeom>
            <a:solidFill>
              <a:srgbClr val="ACC1E8"/>
            </a:solidFill>
            <a:ln w="25400" cap="flat">
              <a:solidFill>
                <a:srgbClr val="BB6126"/>
              </a:solidFill>
              <a:prstDash val="solid"/>
              <a:round/>
            </a:ln>
            <a:effectLst/>
          </p:spPr>
          <p:txBody>
            <a:bodyPr wrap="square" lIns="45718" tIns="45718" rIns="45718" bIns="45718" numCol="1" anchor="ctr">
              <a:noAutofit/>
            </a:bodyPr>
            <a:lstStyle/>
            <a:p>
              <a:pPr algn="ctr">
                <a:defRPr sz="2800" b="1">
                  <a:latin typeface="Century Schoolbook"/>
                  <a:ea typeface="Century Schoolbook"/>
                  <a:cs typeface="Century Schoolbook"/>
                  <a:sym typeface="Century Schoolbook"/>
                </a:defRPr>
              </a:pPr>
              <a:endParaRPr sz="2800"/>
            </a:p>
          </p:txBody>
        </p:sp>
        <p:sp>
          <p:nvSpPr>
            <p:cNvPr id="273" name="DEO"/>
            <p:cNvSpPr txBox="1"/>
            <p:nvPr/>
          </p:nvSpPr>
          <p:spPr>
            <a:xfrm>
              <a:off x="27885" y="24129"/>
              <a:ext cx="2944604" cy="5232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2800" b="1">
                  <a:latin typeface="Century Schoolbook"/>
                  <a:ea typeface="Century Schoolbook"/>
                  <a:cs typeface="Century Schoolbook"/>
                  <a:sym typeface="Century Schoolbook"/>
                </a:defRPr>
              </a:lvl1pPr>
            </a:lstStyle>
            <a:p>
              <a:r>
                <a:t>DEO</a:t>
              </a:r>
            </a:p>
          </p:txBody>
        </p:sp>
      </p:grpSp>
      <p:grpSp>
        <p:nvGrpSpPr>
          <p:cNvPr id="10" name="Group"/>
          <p:cNvGrpSpPr/>
          <p:nvPr/>
        </p:nvGrpSpPr>
        <p:grpSpPr>
          <a:xfrm>
            <a:off x="5269023" y="10949"/>
            <a:ext cx="4498137" cy="883419"/>
            <a:chOff x="-26507" y="-24513"/>
            <a:chExt cx="4384196" cy="699902"/>
          </a:xfrm>
        </p:grpSpPr>
        <p:sp>
          <p:nvSpPr>
            <p:cNvPr id="275" name="Rounded Rectangle"/>
            <p:cNvSpPr/>
            <p:nvPr/>
          </p:nvSpPr>
          <p:spPr>
            <a:xfrm>
              <a:off x="-1" y="0"/>
              <a:ext cx="4357690" cy="571502"/>
            </a:xfrm>
            <a:prstGeom prst="roundRect">
              <a:avLst>
                <a:gd name="adj" fmla="val 16667"/>
              </a:avLst>
            </a:prstGeom>
            <a:solidFill>
              <a:srgbClr val="92D050"/>
            </a:solidFill>
            <a:ln w="25400" cap="flat">
              <a:solidFill>
                <a:srgbClr val="BB6126"/>
              </a:solidFill>
              <a:prstDash val="solid"/>
              <a:round/>
            </a:ln>
            <a:effectLst/>
          </p:spPr>
          <p:txBody>
            <a:bodyPr wrap="square" lIns="45718" tIns="45718" rIns="45718" bIns="45718" numCol="1" anchor="ctr">
              <a:noAutofit/>
            </a:bodyPr>
            <a:lstStyle/>
            <a:p>
              <a:pPr algn="ctr">
                <a:defRPr sz="2400" b="1" u="sng">
                  <a:latin typeface="Century Schoolbook"/>
                  <a:ea typeface="Century Schoolbook"/>
                  <a:cs typeface="Century Schoolbook"/>
                  <a:sym typeface="Century Schoolbook"/>
                </a:defRPr>
              </a:pPr>
              <a:endParaRPr sz="2400"/>
            </a:p>
          </p:txBody>
        </p:sp>
        <p:sp>
          <p:nvSpPr>
            <p:cNvPr id="276" name="Expenditure Observer"/>
            <p:cNvSpPr txBox="1"/>
            <p:nvPr/>
          </p:nvSpPr>
          <p:spPr>
            <a:xfrm>
              <a:off x="-26507" y="-24513"/>
              <a:ext cx="4237752" cy="6999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2400" b="1" u="sng">
                  <a:latin typeface="Century Schoolbook"/>
                  <a:ea typeface="Century Schoolbook"/>
                  <a:cs typeface="Century Schoolbook"/>
                  <a:sym typeface="Century Schoolbook"/>
                </a:defRPr>
              </a:lvl1pPr>
            </a:lstStyle>
            <a:p>
              <a:r>
                <a:rPr lang="en-US" u="none" dirty="0" smtClean="0"/>
                <a:t>ECI : </a:t>
              </a:r>
              <a:r>
                <a:rPr u="none" dirty="0" smtClean="0"/>
                <a:t>Expenditure Observer</a:t>
              </a:r>
              <a:r>
                <a:rPr lang="en-US" u="none" dirty="0" smtClean="0"/>
                <a:t> (EO)</a:t>
              </a:r>
              <a:endParaRPr u="none" dirty="0"/>
            </a:p>
          </p:txBody>
        </p:sp>
      </p:grpSp>
      <p:grpSp>
        <p:nvGrpSpPr>
          <p:cNvPr id="11" name="Group"/>
          <p:cNvGrpSpPr/>
          <p:nvPr/>
        </p:nvGrpSpPr>
        <p:grpSpPr>
          <a:xfrm>
            <a:off x="4605893" y="1682387"/>
            <a:ext cx="1156550" cy="461661"/>
            <a:chOff x="-113507" y="-45594"/>
            <a:chExt cx="1305450" cy="923321"/>
          </a:xfrm>
        </p:grpSpPr>
        <p:sp>
          <p:nvSpPr>
            <p:cNvPr id="278" name="Rounded Rectangle"/>
            <p:cNvSpPr/>
            <p:nvPr/>
          </p:nvSpPr>
          <p:spPr>
            <a:xfrm>
              <a:off x="0" y="20319"/>
              <a:ext cx="1092200" cy="419102"/>
            </a:xfrm>
            <a:prstGeom prst="roundRect">
              <a:avLst>
                <a:gd name="adj" fmla="val 16667"/>
              </a:avLst>
            </a:prstGeom>
            <a:solidFill>
              <a:srgbClr val="EB6E5A"/>
            </a:solidFill>
            <a:ln w="25400" cap="flat">
              <a:solidFill>
                <a:srgbClr val="BB6126"/>
              </a:solidFill>
              <a:prstDash val="solid"/>
              <a:round/>
            </a:ln>
            <a:effectLst/>
          </p:spPr>
          <p:txBody>
            <a:bodyPr wrap="square" lIns="45718" tIns="45718" rIns="45718" bIns="45718" numCol="1" anchor="ctr">
              <a:noAutofit/>
            </a:bodyPr>
            <a:lstStyle/>
            <a:p>
              <a:pPr algn="ctr">
                <a:defRPr sz="2400" b="1">
                  <a:solidFill>
                    <a:srgbClr val="FFFFFF"/>
                  </a:solidFill>
                  <a:latin typeface="Century Schoolbook"/>
                  <a:ea typeface="Century Schoolbook"/>
                  <a:cs typeface="Century Schoolbook"/>
                  <a:sym typeface="Century Schoolbook"/>
                </a:defRPr>
              </a:pPr>
              <a:r>
                <a:rPr lang="en-IN" sz="2400" dirty="0"/>
                <a:t>RO</a:t>
              </a:r>
              <a:endParaRPr sz="2400"/>
            </a:p>
          </p:txBody>
        </p:sp>
        <p:sp>
          <p:nvSpPr>
            <p:cNvPr id="279" name="R.O."/>
            <p:cNvSpPr txBox="1"/>
            <p:nvPr/>
          </p:nvSpPr>
          <p:spPr>
            <a:xfrm>
              <a:off x="-113507" y="-45594"/>
              <a:ext cx="1305450" cy="923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2400" b="1">
                  <a:solidFill>
                    <a:srgbClr val="FFFFFF"/>
                  </a:solidFill>
                  <a:latin typeface="Century Schoolbook"/>
                  <a:ea typeface="Century Schoolbook"/>
                  <a:cs typeface="Century Schoolbook"/>
                  <a:sym typeface="Century Schoolbook"/>
                </a:defRPr>
              </a:lvl1pPr>
            </a:lstStyle>
            <a:p>
              <a:r>
                <a:rPr b="0" dirty="0">
                  <a:ln w="0"/>
                  <a:solidFill>
                    <a:schemeClr val="tx1"/>
                  </a:solidFill>
                  <a:effectLst>
                    <a:outerShdw blurRad="38100" dist="19050" dir="2700000" algn="tl" rotWithShape="0">
                      <a:schemeClr val="dk1">
                        <a:alpha val="40000"/>
                      </a:schemeClr>
                    </a:outerShdw>
                  </a:effectLst>
                </a:rPr>
                <a:t> </a:t>
              </a:r>
            </a:p>
          </p:txBody>
        </p:sp>
      </p:grpSp>
      <p:grpSp>
        <p:nvGrpSpPr>
          <p:cNvPr id="12" name="Group"/>
          <p:cNvGrpSpPr/>
          <p:nvPr/>
        </p:nvGrpSpPr>
        <p:grpSpPr>
          <a:xfrm>
            <a:off x="1160061" y="5842320"/>
            <a:ext cx="3353711" cy="790906"/>
            <a:chOff x="0" y="-3422"/>
            <a:chExt cx="2872269" cy="707881"/>
          </a:xfrm>
        </p:grpSpPr>
        <p:sp>
          <p:nvSpPr>
            <p:cNvPr id="281" name="Oval"/>
            <p:cNvSpPr/>
            <p:nvPr/>
          </p:nvSpPr>
          <p:spPr>
            <a:xfrm>
              <a:off x="0" y="257729"/>
              <a:ext cx="2872269" cy="446730"/>
            </a:xfrm>
            <a:prstGeom prst="ellipse">
              <a:avLst/>
            </a:prstGeom>
            <a:solidFill>
              <a:srgbClr val="E75C01"/>
            </a:solidFill>
            <a:ln w="25400" cap="flat">
              <a:solidFill>
                <a:srgbClr val="BB6126"/>
              </a:solidFill>
              <a:prstDash val="solid"/>
              <a:round/>
            </a:ln>
            <a:effectLst/>
          </p:spPr>
          <p:txBody>
            <a:bodyPr wrap="square" lIns="45718" tIns="45718" rIns="45718" bIns="45718" numCol="1" anchor="ctr">
              <a:noAutofit/>
            </a:bodyPr>
            <a:lstStyle/>
            <a:p>
              <a:pPr algn="ctr">
                <a:defRPr sz="2000">
                  <a:latin typeface="Century Schoolbook"/>
                  <a:ea typeface="Century Schoolbook"/>
                  <a:cs typeface="Century Schoolbook"/>
                  <a:sym typeface="Century Schoolbook"/>
                </a:defRPr>
              </a:pPr>
              <a:endParaRPr sz="2000"/>
            </a:p>
          </p:txBody>
        </p:sp>
        <p:sp>
          <p:nvSpPr>
            <p:cNvPr id="282" name="Public meeting/Rally"/>
            <p:cNvSpPr txBox="1"/>
            <p:nvPr/>
          </p:nvSpPr>
          <p:spPr>
            <a:xfrm>
              <a:off x="432154" y="-3422"/>
              <a:ext cx="2086854" cy="7078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2000">
                  <a:latin typeface="Century Schoolbook"/>
                  <a:ea typeface="Century Schoolbook"/>
                  <a:cs typeface="Century Schoolbook"/>
                  <a:sym typeface="Century Schoolbook"/>
                </a:defRPr>
              </a:lvl1pPr>
            </a:lstStyle>
            <a:p>
              <a:r>
                <a:rPr dirty="0"/>
                <a:t>Public meeting/Rally</a:t>
              </a:r>
            </a:p>
          </p:txBody>
        </p:sp>
      </p:grpSp>
      <p:grpSp>
        <p:nvGrpSpPr>
          <p:cNvPr id="13" name="Group"/>
          <p:cNvGrpSpPr/>
          <p:nvPr/>
        </p:nvGrpSpPr>
        <p:grpSpPr>
          <a:xfrm>
            <a:off x="6792180" y="1724030"/>
            <a:ext cx="2531568" cy="547689"/>
            <a:chOff x="0" y="0"/>
            <a:chExt cx="2857501" cy="547688"/>
          </a:xfrm>
        </p:grpSpPr>
        <p:sp>
          <p:nvSpPr>
            <p:cNvPr id="284" name="Rounded Rectangle"/>
            <p:cNvSpPr/>
            <p:nvPr/>
          </p:nvSpPr>
          <p:spPr>
            <a:xfrm>
              <a:off x="-1" y="0"/>
              <a:ext cx="2857503" cy="547689"/>
            </a:xfrm>
            <a:prstGeom prst="roundRect">
              <a:avLst>
                <a:gd name="adj" fmla="val 16667"/>
              </a:avLst>
            </a:prstGeom>
            <a:solidFill>
              <a:srgbClr val="92D050"/>
            </a:solidFill>
            <a:ln w="25400" cap="flat">
              <a:solidFill>
                <a:srgbClr val="BB6126"/>
              </a:solidFill>
              <a:prstDash val="solid"/>
              <a:round/>
            </a:ln>
            <a:effectLst/>
          </p:spPr>
          <p:txBody>
            <a:bodyPr wrap="square" lIns="45718" tIns="45718" rIns="45718" bIns="45718" numCol="1" anchor="ctr">
              <a:noAutofit/>
            </a:bodyPr>
            <a:lstStyle/>
            <a:p>
              <a:pPr algn="ctr">
                <a:defRPr sz="2400">
                  <a:latin typeface="Century Schoolbook"/>
                  <a:ea typeface="Century Schoolbook"/>
                  <a:cs typeface="Century Schoolbook"/>
                  <a:sym typeface="Century Schoolbook"/>
                </a:defRPr>
              </a:pPr>
              <a:endParaRPr sz="2400"/>
            </a:p>
          </p:txBody>
        </p:sp>
        <p:sp>
          <p:nvSpPr>
            <p:cNvPr id="285" name="AEO"/>
            <p:cNvSpPr txBox="1"/>
            <p:nvPr/>
          </p:nvSpPr>
          <p:spPr>
            <a:xfrm>
              <a:off x="26725" y="43973"/>
              <a:ext cx="2804051" cy="4597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2400">
                  <a:latin typeface="Century Schoolbook"/>
                  <a:ea typeface="Century Schoolbook"/>
                  <a:cs typeface="Century Schoolbook"/>
                  <a:sym typeface="Century Schoolbook"/>
                </a:defRPr>
              </a:lvl1pPr>
            </a:lstStyle>
            <a:p>
              <a:r>
                <a:t>AEO</a:t>
              </a:r>
            </a:p>
          </p:txBody>
        </p:sp>
      </p:grpSp>
      <p:sp>
        <p:nvSpPr>
          <p:cNvPr id="287" name="Line"/>
          <p:cNvSpPr/>
          <p:nvPr/>
        </p:nvSpPr>
        <p:spPr>
          <a:xfrm>
            <a:off x="4323904" y="2894016"/>
            <a:ext cx="822760" cy="463553"/>
          </a:xfrm>
          <a:prstGeom prst="line">
            <a:avLst/>
          </a:prstGeom>
          <a:ln w="31750">
            <a:solidFill>
              <a:srgbClr val="000000"/>
            </a:solidFill>
            <a:tailEnd type="triangle"/>
          </a:ln>
        </p:spPr>
        <p:txBody>
          <a:bodyPr lIns="45718" tIns="45718" rIns="45718" bIns="45718"/>
          <a:lstStyle/>
          <a:p>
            <a:endParaRPr/>
          </a:p>
        </p:txBody>
      </p:sp>
      <p:sp>
        <p:nvSpPr>
          <p:cNvPr id="288" name="Line"/>
          <p:cNvSpPr/>
          <p:nvPr/>
        </p:nvSpPr>
        <p:spPr>
          <a:xfrm flipH="1">
            <a:off x="6792178" y="2934587"/>
            <a:ext cx="832389" cy="320730"/>
          </a:xfrm>
          <a:prstGeom prst="line">
            <a:avLst/>
          </a:prstGeom>
          <a:ln w="31750">
            <a:solidFill>
              <a:srgbClr val="000000"/>
            </a:solidFill>
            <a:tailEnd type="triangle"/>
          </a:ln>
        </p:spPr>
        <p:txBody>
          <a:bodyPr lIns="45718" tIns="45718" rIns="45718" bIns="45718"/>
          <a:lstStyle/>
          <a:p>
            <a:endParaRPr/>
          </a:p>
        </p:txBody>
      </p:sp>
      <p:sp>
        <p:nvSpPr>
          <p:cNvPr id="289" name="Line"/>
          <p:cNvSpPr/>
          <p:nvPr/>
        </p:nvSpPr>
        <p:spPr>
          <a:xfrm flipH="1" flipV="1">
            <a:off x="5906135" y="4000504"/>
            <a:ext cx="1455653" cy="1000127"/>
          </a:xfrm>
          <a:prstGeom prst="line">
            <a:avLst/>
          </a:prstGeom>
          <a:ln w="31750">
            <a:solidFill>
              <a:srgbClr val="000000"/>
            </a:solidFill>
            <a:tailEnd type="triangle"/>
          </a:ln>
        </p:spPr>
        <p:txBody>
          <a:bodyPr lIns="45718" tIns="45718" rIns="45718" bIns="45718"/>
          <a:lstStyle/>
          <a:p>
            <a:endParaRPr/>
          </a:p>
        </p:txBody>
      </p:sp>
      <p:sp>
        <p:nvSpPr>
          <p:cNvPr id="290" name="Line"/>
          <p:cNvSpPr/>
          <p:nvPr/>
        </p:nvSpPr>
        <p:spPr>
          <a:xfrm flipH="1">
            <a:off x="5674077" y="1844675"/>
            <a:ext cx="1118109" cy="0"/>
          </a:xfrm>
          <a:prstGeom prst="line">
            <a:avLst/>
          </a:prstGeom>
          <a:ln w="31750">
            <a:solidFill>
              <a:srgbClr val="000000"/>
            </a:solidFill>
            <a:tailEnd type="triangle"/>
          </a:ln>
        </p:spPr>
        <p:txBody>
          <a:bodyPr lIns="45718" tIns="45718" rIns="45718" bIns="45718"/>
          <a:lstStyle/>
          <a:p>
            <a:endParaRPr/>
          </a:p>
        </p:txBody>
      </p:sp>
      <p:sp>
        <p:nvSpPr>
          <p:cNvPr id="291" name="Line"/>
          <p:cNvSpPr/>
          <p:nvPr/>
        </p:nvSpPr>
        <p:spPr>
          <a:xfrm flipH="1" flipV="1">
            <a:off x="3942763" y="1527174"/>
            <a:ext cx="1326260" cy="1828802"/>
          </a:xfrm>
          <a:prstGeom prst="line">
            <a:avLst/>
          </a:prstGeom>
          <a:ln w="31750">
            <a:solidFill>
              <a:srgbClr val="000000"/>
            </a:solidFill>
            <a:tailEnd type="triangle"/>
          </a:ln>
        </p:spPr>
        <p:txBody>
          <a:bodyPr lIns="45718" tIns="45718" rIns="45718" bIns="45718"/>
          <a:lstStyle/>
          <a:p>
            <a:endParaRPr/>
          </a:p>
        </p:txBody>
      </p:sp>
      <p:grpSp>
        <p:nvGrpSpPr>
          <p:cNvPr id="14" name="Group"/>
          <p:cNvGrpSpPr/>
          <p:nvPr/>
        </p:nvGrpSpPr>
        <p:grpSpPr>
          <a:xfrm>
            <a:off x="7436325" y="4102099"/>
            <a:ext cx="1697558" cy="674690"/>
            <a:chOff x="0" y="0"/>
            <a:chExt cx="1916114" cy="674689"/>
          </a:xfrm>
        </p:grpSpPr>
        <p:sp>
          <p:nvSpPr>
            <p:cNvPr id="292" name="Rectangle"/>
            <p:cNvSpPr/>
            <p:nvPr/>
          </p:nvSpPr>
          <p:spPr>
            <a:xfrm>
              <a:off x="-1" y="-1"/>
              <a:ext cx="1916116" cy="674690"/>
            </a:xfrm>
            <a:prstGeom prst="rect">
              <a:avLst/>
            </a:prstGeom>
            <a:solidFill>
              <a:srgbClr val="92D050"/>
            </a:solidFill>
            <a:ln w="25400" cap="flat">
              <a:solidFill>
                <a:srgbClr val="BB6126"/>
              </a:solidFill>
              <a:prstDash val="solid"/>
              <a:round/>
            </a:ln>
            <a:effectLst/>
          </p:spPr>
          <p:txBody>
            <a:bodyPr wrap="square" lIns="45718" tIns="45718" rIns="45718" bIns="45718" numCol="1" anchor="ctr">
              <a:noAutofit/>
            </a:bodyPr>
            <a:lstStyle/>
            <a:p>
              <a:pPr algn="ctr">
                <a:defRPr sz="2400">
                  <a:latin typeface="Century Schoolbook"/>
                  <a:ea typeface="Century Schoolbook"/>
                  <a:cs typeface="Century Schoolbook"/>
                  <a:sym typeface="Century Schoolbook"/>
                </a:defRPr>
              </a:pPr>
              <a:endParaRPr sz="2400"/>
            </a:p>
          </p:txBody>
        </p:sp>
        <p:sp>
          <p:nvSpPr>
            <p:cNvPr id="293" name="SST"/>
            <p:cNvSpPr txBox="1"/>
            <p:nvPr/>
          </p:nvSpPr>
          <p:spPr>
            <a:xfrm>
              <a:off x="-1" y="107473"/>
              <a:ext cx="1916116" cy="4597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2400">
                  <a:latin typeface="Century Schoolbook"/>
                  <a:ea typeface="Century Schoolbook"/>
                  <a:cs typeface="Century Schoolbook"/>
                  <a:sym typeface="Century Schoolbook"/>
                </a:defRPr>
              </a:lvl1pPr>
            </a:lstStyle>
            <a:p>
              <a:r>
                <a:t>SST </a:t>
              </a:r>
            </a:p>
          </p:txBody>
        </p:sp>
      </p:grpSp>
      <p:sp>
        <p:nvSpPr>
          <p:cNvPr id="295" name="Line"/>
          <p:cNvSpPr/>
          <p:nvPr/>
        </p:nvSpPr>
        <p:spPr>
          <a:xfrm flipH="1" flipV="1">
            <a:off x="6665601" y="3999355"/>
            <a:ext cx="770723" cy="436565"/>
          </a:xfrm>
          <a:prstGeom prst="line">
            <a:avLst/>
          </a:prstGeom>
          <a:ln w="31750">
            <a:solidFill>
              <a:srgbClr val="000000"/>
            </a:solidFill>
            <a:tailEnd type="triangle"/>
          </a:ln>
        </p:spPr>
        <p:txBody>
          <a:bodyPr lIns="45718" tIns="45718" rIns="45718" bIns="45718"/>
          <a:lstStyle/>
          <a:p>
            <a:endParaRPr/>
          </a:p>
        </p:txBody>
      </p:sp>
      <p:sp>
        <p:nvSpPr>
          <p:cNvPr id="296" name="Line"/>
          <p:cNvSpPr/>
          <p:nvPr/>
        </p:nvSpPr>
        <p:spPr>
          <a:xfrm flipH="1" flipV="1">
            <a:off x="6602314" y="1509717"/>
            <a:ext cx="195495" cy="190501"/>
          </a:xfrm>
          <a:prstGeom prst="line">
            <a:avLst/>
          </a:prstGeom>
          <a:ln w="31750">
            <a:solidFill>
              <a:srgbClr val="000000"/>
            </a:solidFill>
            <a:tailEnd type="triangle"/>
          </a:ln>
        </p:spPr>
        <p:txBody>
          <a:bodyPr lIns="45718" tIns="45718" rIns="45718" bIns="45718"/>
          <a:lstStyle/>
          <a:p>
            <a:endParaRPr/>
          </a:p>
        </p:txBody>
      </p:sp>
      <p:sp>
        <p:nvSpPr>
          <p:cNvPr id="297" name="Line"/>
          <p:cNvSpPr/>
          <p:nvPr/>
        </p:nvSpPr>
        <p:spPr>
          <a:xfrm flipH="1" flipV="1">
            <a:off x="3549811" y="583085"/>
            <a:ext cx="7036" cy="1609728"/>
          </a:xfrm>
          <a:prstGeom prst="line">
            <a:avLst/>
          </a:prstGeom>
          <a:ln w="31750">
            <a:solidFill>
              <a:srgbClr val="000000"/>
            </a:solidFill>
            <a:tailEnd type="triangle"/>
          </a:ln>
        </p:spPr>
        <p:txBody>
          <a:bodyPr lIns="45718" tIns="45718" rIns="45718" bIns="45718"/>
          <a:lstStyle/>
          <a:p>
            <a:endParaRPr/>
          </a:p>
        </p:txBody>
      </p:sp>
      <p:sp>
        <p:nvSpPr>
          <p:cNvPr id="298" name="Line"/>
          <p:cNvSpPr/>
          <p:nvPr/>
        </p:nvSpPr>
        <p:spPr>
          <a:xfrm>
            <a:off x="5346377" y="2143129"/>
            <a:ext cx="36569" cy="1209677"/>
          </a:xfrm>
          <a:prstGeom prst="line">
            <a:avLst/>
          </a:prstGeom>
          <a:ln w="38100">
            <a:solidFill>
              <a:srgbClr val="FF0000"/>
            </a:solidFill>
            <a:headEnd type="triangle"/>
            <a:tailEnd type="triangle"/>
          </a:ln>
        </p:spPr>
        <p:txBody>
          <a:bodyPr lIns="45718" tIns="45718" rIns="45718" bIns="45718"/>
          <a:lstStyle/>
          <a:p>
            <a:endParaRPr/>
          </a:p>
        </p:txBody>
      </p:sp>
      <p:sp>
        <p:nvSpPr>
          <p:cNvPr id="299" name="Line"/>
          <p:cNvSpPr/>
          <p:nvPr/>
        </p:nvSpPr>
        <p:spPr>
          <a:xfrm flipH="1">
            <a:off x="5669032" y="2005043"/>
            <a:ext cx="1216559" cy="1201740"/>
          </a:xfrm>
          <a:prstGeom prst="line">
            <a:avLst/>
          </a:prstGeom>
          <a:ln w="34925">
            <a:solidFill>
              <a:srgbClr val="FF0000"/>
            </a:solidFill>
            <a:headEnd type="triangle"/>
            <a:tailEnd type="triangle"/>
          </a:ln>
          <a:effectLst>
            <a:outerShdw blurRad="50800" dist="20000" dir="5400000" rotWithShape="0">
              <a:srgbClr val="000000">
                <a:alpha val="41999"/>
              </a:srgbClr>
            </a:outerShdw>
          </a:effectLst>
        </p:spPr>
        <p:txBody>
          <a:bodyPr lIns="45718" tIns="45718" rIns="45718" bIns="45718"/>
          <a:lstStyle/>
          <a:p>
            <a:endParaRPr/>
          </a:p>
        </p:txBody>
      </p:sp>
      <p:sp>
        <p:nvSpPr>
          <p:cNvPr id="300" name="Connection Line"/>
          <p:cNvSpPr/>
          <p:nvPr/>
        </p:nvSpPr>
        <p:spPr>
          <a:xfrm>
            <a:off x="4056853" y="513444"/>
            <a:ext cx="1612180" cy="18255"/>
          </a:xfrm>
          <a:prstGeom prst="line">
            <a:avLst/>
          </a:prstGeom>
          <a:ln w="34925">
            <a:solidFill>
              <a:srgbClr val="FF0000"/>
            </a:solidFill>
            <a:headEnd type="triangle"/>
            <a:tailEnd type="triangle"/>
          </a:ln>
          <a:effectLst>
            <a:outerShdw blurRad="50800" dist="20000" dir="5400000" rotWithShape="0">
              <a:srgbClr val="000000">
                <a:alpha val="41999"/>
              </a:srgbClr>
            </a:outerShdw>
          </a:effectLst>
        </p:spPr>
        <p:txBody>
          <a:bodyPr lIns="45718" tIns="45718" rIns="45718" bIns="45718"/>
          <a:lstStyle/>
          <a:p>
            <a:endParaRPr/>
          </a:p>
        </p:txBody>
      </p:sp>
      <p:sp>
        <p:nvSpPr>
          <p:cNvPr id="301" name="Line"/>
          <p:cNvSpPr/>
          <p:nvPr/>
        </p:nvSpPr>
        <p:spPr>
          <a:xfrm>
            <a:off x="3947343" y="668335"/>
            <a:ext cx="2" cy="228601"/>
          </a:xfrm>
          <a:prstGeom prst="line">
            <a:avLst/>
          </a:prstGeom>
          <a:ln w="12700">
            <a:solidFill>
              <a:srgbClr val="FF0000"/>
            </a:solidFill>
            <a:headEnd type="triangle"/>
            <a:tailEnd type="triangle"/>
          </a:ln>
        </p:spPr>
        <p:txBody>
          <a:bodyPr lIns="45718" tIns="45718" rIns="45718" bIns="45718"/>
          <a:lstStyle/>
          <a:p>
            <a:endParaRPr/>
          </a:p>
        </p:txBody>
      </p:sp>
      <p:sp>
        <p:nvSpPr>
          <p:cNvPr id="302" name="Line"/>
          <p:cNvSpPr/>
          <p:nvPr/>
        </p:nvSpPr>
        <p:spPr>
          <a:xfrm>
            <a:off x="7945448" y="642937"/>
            <a:ext cx="2" cy="1057276"/>
          </a:xfrm>
          <a:prstGeom prst="line">
            <a:avLst/>
          </a:prstGeom>
          <a:ln w="34925">
            <a:solidFill>
              <a:srgbClr val="FF0000"/>
            </a:solidFill>
            <a:headEnd type="triangle"/>
            <a:tailEnd type="triangle"/>
          </a:ln>
          <a:effectLst>
            <a:outerShdw blurRad="50800" dist="20000" dir="5400000" rotWithShape="0">
              <a:srgbClr val="000000">
                <a:alpha val="41999"/>
              </a:srgbClr>
            </a:outerShdw>
          </a:effectLst>
        </p:spPr>
        <p:txBody>
          <a:bodyPr lIns="45718" tIns="45718" rIns="45718" bIns="45718"/>
          <a:lstStyle/>
          <a:p>
            <a:endParaRPr/>
          </a:p>
        </p:txBody>
      </p:sp>
      <p:sp>
        <p:nvSpPr>
          <p:cNvPr id="303" name="Line"/>
          <p:cNvSpPr/>
          <p:nvPr/>
        </p:nvSpPr>
        <p:spPr>
          <a:xfrm flipH="1">
            <a:off x="9133879" y="3183375"/>
            <a:ext cx="1431140" cy="2262082"/>
          </a:xfrm>
          <a:custGeom>
            <a:avLst/>
            <a:gdLst/>
            <a:ahLst/>
            <a:cxnLst>
              <a:cxn ang="0">
                <a:pos x="wd2" y="hd2"/>
              </a:cxn>
              <a:cxn ang="5400000">
                <a:pos x="wd2" y="hd2"/>
              </a:cxn>
              <a:cxn ang="10800000">
                <a:pos x="wd2" y="hd2"/>
              </a:cxn>
              <a:cxn ang="16200000">
                <a:pos x="wd2" y="hd2"/>
              </a:cxn>
            </a:cxnLst>
            <a:rect l="0" t="0" r="r" b="b"/>
            <a:pathLst>
              <a:path w="21600" h="21600" extrusionOk="0">
                <a:moveTo>
                  <a:pt x="15026" y="0"/>
                </a:moveTo>
                <a:lnTo>
                  <a:pt x="0" y="0"/>
                </a:lnTo>
                <a:lnTo>
                  <a:pt x="0" y="21600"/>
                </a:lnTo>
                <a:lnTo>
                  <a:pt x="21600" y="21600"/>
                </a:lnTo>
              </a:path>
            </a:pathLst>
          </a:custGeom>
          <a:ln w="34925">
            <a:solidFill>
              <a:srgbClr val="000000"/>
            </a:solidFill>
            <a:tailEnd type="triangle"/>
          </a:ln>
          <a:effectLst>
            <a:outerShdw blurRad="50800" dist="20000" dir="5400000" rotWithShape="0">
              <a:srgbClr val="000000">
                <a:alpha val="41999"/>
              </a:srgbClr>
            </a:outerShdw>
          </a:effectLst>
        </p:spPr>
        <p:txBody>
          <a:bodyPr lIns="45718" tIns="45718" rIns="45718" bIns="45718"/>
          <a:lstStyle/>
          <a:p>
            <a:pPr>
              <a:defRPr>
                <a:latin typeface="Century Schoolbook"/>
                <a:ea typeface="Century Schoolbook"/>
                <a:cs typeface="Century Schoolbook"/>
                <a:sym typeface="Century Schoolbook"/>
              </a:defRPr>
            </a:pPr>
            <a:endParaRPr/>
          </a:p>
        </p:txBody>
      </p:sp>
      <p:sp>
        <p:nvSpPr>
          <p:cNvPr id="304" name="Line"/>
          <p:cNvSpPr/>
          <p:nvPr/>
        </p:nvSpPr>
        <p:spPr>
          <a:xfrm flipH="1">
            <a:off x="9133880" y="4435920"/>
            <a:ext cx="1431139" cy="2732"/>
          </a:xfrm>
          <a:prstGeom prst="line">
            <a:avLst/>
          </a:prstGeom>
          <a:ln w="34925">
            <a:solidFill>
              <a:srgbClr val="000000"/>
            </a:solidFill>
            <a:tailEnd type="triangle"/>
          </a:ln>
          <a:effectLst>
            <a:outerShdw blurRad="50800" dist="20000" dir="5400000" rotWithShape="0">
              <a:srgbClr val="000000">
                <a:alpha val="41999"/>
              </a:srgbClr>
            </a:outerShdw>
          </a:effectLst>
        </p:spPr>
        <p:txBody>
          <a:bodyPr lIns="45718" tIns="45718" rIns="45718" bIns="45718"/>
          <a:lstStyle/>
          <a:p>
            <a:endParaRPr/>
          </a:p>
        </p:txBody>
      </p:sp>
      <p:sp>
        <p:nvSpPr>
          <p:cNvPr id="60" name="Slide Number Placeholder 59"/>
          <p:cNvSpPr>
            <a:spLocks noGrp="1"/>
          </p:cNvSpPr>
          <p:nvPr>
            <p:ph type="sldNum" sz="quarter" idx="2"/>
          </p:nvPr>
        </p:nvSpPr>
        <p:spPr>
          <a:xfrm>
            <a:off x="10352540" y="315138"/>
            <a:ext cx="838199" cy="767687"/>
          </a:xfrm>
        </p:spPr>
        <p:txBody>
          <a:bodyPr/>
          <a:lstStyle/>
          <a:p>
            <a:fld id="{86CB4B4D-7CA3-9044-876B-883B54F8677D}" type="slidenum">
              <a:rPr lang="en-IN" smtClean="0"/>
              <a:pPr/>
              <a:t>26</a:t>
            </a:fld>
            <a:endParaRPr lang="en-IN"/>
          </a:p>
        </p:txBody>
      </p:sp>
      <p:sp>
        <p:nvSpPr>
          <p:cNvPr id="15" name="TextBox 14"/>
          <p:cNvSpPr txBox="1"/>
          <p:nvPr/>
        </p:nvSpPr>
        <p:spPr>
          <a:xfrm>
            <a:off x="4893961" y="5925344"/>
            <a:ext cx="1227311" cy="646331"/>
          </a:xfrm>
          <a:prstGeom prst="rect">
            <a:avLst/>
          </a:prstGeom>
          <a:noFill/>
          <a:ln>
            <a:solidFill>
              <a:schemeClr val="tx1"/>
            </a:solidFill>
          </a:ln>
        </p:spPr>
        <p:txBody>
          <a:bodyPr wrap="square" rtlCol="0">
            <a:spAutoFit/>
          </a:bodyPr>
          <a:lstStyle/>
          <a:p>
            <a:r>
              <a:rPr lang="en-US" b="1" dirty="0" smtClean="0"/>
              <a:t>Excise </a:t>
            </a:r>
            <a:r>
              <a:rPr lang="en-US" b="1" dirty="0" err="1" smtClean="0"/>
              <a:t>Deptt</a:t>
            </a:r>
            <a:endParaRPr lang="en-US" b="1" dirty="0"/>
          </a:p>
        </p:txBody>
      </p:sp>
      <p:sp>
        <p:nvSpPr>
          <p:cNvPr id="16" name="TextBox 15"/>
          <p:cNvSpPr txBox="1"/>
          <p:nvPr/>
        </p:nvSpPr>
        <p:spPr>
          <a:xfrm>
            <a:off x="6277311" y="5925344"/>
            <a:ext cx="1796124" cy="646331"/>
          </a:xfrm>
          <a:prstGeom prst="rect">
            <a:avLst/>
          </a:prstGeom>
          <a:noFill/>
          <a:ln>
            <a:solidFill>
              <a:schemeClr val="tx1"/>
            </a:solidFill>
          </a:ln>
        </p:spPr>
        <p:txBody>
          <a:bodyPr wrap="square" rtlCol="0">
            <a:spAutoFit/>
          </a:bodyPr>
          <a:lstStyle/>
          <a:p>
            <a:r>
              <a:rPr lang="en-US" b="1" dirty="0" smtClean="0"/>
              <a:t>Income Tax </a:t>
            </a:r>
            <a:r>
              <a:rPr lang="en-US" b="1" dirty="0" err="1" smtClean="0"/>
              <a:t>Deptt</a:t>
            </a:r>
            <a:r>
              <a:rPr lang="en-US" b="1" dirty="0" smtClean="0"/>
              <a:t>.</a:t>
            </a:r>
            <a:endParaRPr lang="en-US" b="1" dirty="0"/>
          </a:p>
        </p:txBody>
      </p:sp>
      <p:cxnSp>
        <p:nvCxnSpPr>
          <p:cNvPr id="26" name="Straight Arrow Connector 25"/>
          <p:cNvCxnSpPr/>
          <p:nvPr/>
        </p:nvCxnSpPr>
        <p:spPr>
          <a:xfrm flipV="1">
            <a:off x="5184168" y="4102098"/>
            <a:ext cx="10386" cy="1823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444094" y="3977339"/>
            <a:ext cx="0" cy="1997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3081" y="3733526"/>
            <a:ext cx="3664786" cy="369332"/>
          </a:xfrm>
          <a:prstGeom prst="rect">
            <a:avLst/>
          </a:prstGeom>
          <a:noFill/>
          <a:ln>
            <a:solidFill>
              <a:schemeClr val="tx1"/>
            </a:solidFill>
          </a:ln>
        </p:spPr>
        <p:txBody>
          <a:bodyPr wrap="none" rtlCol="0">
            <a:spAutoFit/>
          </a:bodyPr>
          <a:lstStyle/>
          <a:p>
            <a:r>
              <a:rPr lang="en-US" b="1" dirty="0" smtClean="0"/>
              <a:t>Booth Awareness Groups(BAG)</a:t>
            </a:r>
            <a:endParaRPr lang="en-US" b="1" dirty="0"/>
          </a:p>
        </p:txBody>
      </p:sp>
      <p:cxnSp>
        <p:nvCxnSpPr>
          <p:cNvPr id="32" name="Straight Arrow Connector 31"/>
          <p:cNvCxnSpPr>
            <a:stCxn id="30" idx="3"/>
          </p:cNvCxnSpPr>
          <p:nvPr/>
        </p:nvCxnSpPr>
        <p:spPr>
          <a:xfrm flipV="1">
            <a:off x="4087867" y="3744049"/>
            <a:ext cx="506776" cy="174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146698"/>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
          </p:nvPr>
        </p:nvSpPr>
        <p:spPr/>
        <p:txBody>
          <a:bodyPr>
            <a:normAutofit/>
          </a:bodyPr>
          <a:lstStyle/>
          <a:p>
            <a:fld id="{86CB4B4D-7CA3-9044-876B-883B54F8677D}" type="slidenum">
              <a:rPr lang="en-IN" smtClean="0"/>
              <a:pPr/>
              <a:t>27</a:t>
            </a:fld>
            <a:endParaRPr lang="en-IN"/>
          </a:p>
        </p:txBody>
      </p:sp>
      <p:sp>
        <p:nvSpPr>
          <p:cNvPr id="225" name="EXPENDITURE MONITORING MACHINERY"/>
          <p:cNvSpPr txBox="1">
            <a:spLocks noGrp="1"/>
          </p:cNvSpPr>
          <p:nvPr>
            <p:ph type="title" idx="4294967295"/>
          </p:nvPr>
        </p:nvSpPr>
        <p:spPr>
          <a:xfrm>
            <a:off x="1065320" y="730250"/>
            <a:ext cx="8058043" cy="666750"/>
          </a:xfrm>
          <a:prstGeom prst="rect">
            <a:avLst/>
          </a:prstGeom>
          <a:solidFill>
            <a:schemeClr val="bg1"/>
          </a:solidFill>
        </p:spPr>
        <p:txBody>
          <a:bodyPr>
            <a:normAutofit/>
          </a:bodyPr>
          <a:lstStyle>
            <a:lvl1pPr>
              <a:defRPr sz="2800" b="1">
                <a:solidFill>
                  <a:srgbClr val="000000"/>
                </a:solidFill>
                <a:latin typeface="Times New Roman"/>
                <a:ea typeface="Times New Roman"/>
                <a:cs typeface="Times New Roman"/>
                <a:sym typeface="Times New Roman"/>
              </a:defRPr>
            </a:lvl1pPr>
          </a:lstStyle>
          <a:p>
            <a:r>
              <a:rPr dirty="0" smtClean="0">
                <a:solidFill>
                  <a:srgbClr val="FF0000"/>
                </a:solidFill>
              </a:rPr>
              <a:t>EXPENDITURE </a:t>
            </a:r>
            <a:r>
              <a:rPr dirty="0">
                <a:solidFill>
                  <a:srgbClr val="FF0000"/>
                </a:solidFill>
              </a:rPr>
              <a:t>MONITORING MACHINERY</a:t>
            </a:r>
          </a:p>
        </p:txBody>
      </p:sp>
      <p:sp>
        <p:nvSpPr>
          <p:cNvPr id="226" name="Expenditure Observer (EO)…"/>
          <p:cNvSpPr txBox="1">
            <a:spLocks noGrp="1"/>
          </p:cNvSpPr>
          <p:nvPr>
            <p:ph type="body" idx="4294967295"/>
          </p:nvPr>
        </p:nvSpPr>
        <p:spPr>
          <a:xfrm>
            <a:off x="1065320" y="1651000"/>
            <a:ext cx="10253709" cy="4343403"/>
          </a:xfrm>
          <a:prstGeom prst="rect">
            <a:avLst/>
          </a:prstGeom>
          <a:ln>
            <a:solidFill>
              <a:schemeClr val="tx2"/>
            </a:solidFill>
          </a:ln>
        </p:spPr>
        <p:txBody>
          <a:bodyPr>
            <a:normAutofit/>
          </a:bodyPr>
          <a:lstStyle/>
          <a:p>
            <a:pPr>
              <a:lnSpc>
                <a:spcPct val="90000"/>
              </a:lnSpc>
              <a:buFont typeface="Wingdings" panose="05000000000000000000" pitchFamily="2" charset="2"/>
              <a:buChar char="v"/>
              <a:defRPr sz="2800"/>
            </a:pPr>
            <a:r>
              <a:rPr sz="2400" dirty="0">
                <a:latin typeface="Arial Narrow" panose="020B0606020202030204" pitchFamily="34" charset="0"/>
                <a:cs typeface="Times New Roman" pitchFamily="18" charset="0"/>
              </a:rPr>
              <a:t>Expenditure Observer (EO</a:t>
            </a:r>
            <a:r>
              <a:rPr sz="2400" dirty="0" smtClean="0">
                <a:latin typeface="Arial Narrow" panose="020B0606020202030204" pitchFamily="34" charset="0"/>
                <a:cs typeface="Times New Roman" pitchFamily="18" charset="0"/>
              </a:rPr>
              <a:t>)</a:t>
            </a:r>
            <a:r>
              <a:rPr lang="en-US" sz="2400" dirty="0" smtClean="0">
                <a:latin typeface="Arial Narrow" panose="020B0606020202030204" pitchFamily="34" charset="0"/>
                <a:cs typeface="Times New Roman" pitchFamily="18" charset="0"/>
              </a:rPr>
              <a:t>- </a:t>
            </a:r>
            <a:r>
              <a:rPr lang="en-US" sz="2400" dirty="0" smtClean="0">
                <a:solidFill>
                  <a:schemeClr val="tx2"/>
                </a:solidFill>
                <a:latin typeface="Arial Narrow" panose="020B0606020202030204" pitchFamily="34" charset="0"/>
                <a:cs typeface="Times New Roman" pitchFamily="18" charset="0"/>
              </a:rPr>
              <a:t>@ </a:t>
            </a:r>
            <a:r>
              <a:rPr lang="en-US" sz="2400" dirty="0" smtClean="0">
                <a:solidFill>
                  <a:schemeClr val="tx1"/>
                </a:solidFill>
                <a:latin typeface="Arial Narrow" panose="020B0606020202030204" pitchFamily="34" charset="0"/>
                <a:cs typeface="Times New Roman" pitchFamily="18" charset="0"/>
              </a:rPr>
              <a:t>1</a:t>
            </a:r>
            <a:r>
              <a:rPr lang="en-US" sz="2400" dirty="0" smtClean="0">
                <a:solidFill>
                  <a:schemeClr val="tx2"/>
                </a:solidFill>
                <a:latin typeface="Arial Narrow" panose="020B0606020202030204" pitchFamily="34" charset="0"/>
                <a:cs typeface="Times New Roman" pitchFamily="18" charset="0"/>
              </a:rPr>
              <a:t> </a:t>
            </a:r>
            <a:r>
              <a:rPr lang="en-US" sz="2400" dirty="0">
                <a:solidFill>
                  <a:schemeClr val="tx1"/>
                </a:solidFill>
                <a:latin typeface="Arial Narrow" panose="020B0606020202030204" pitchFamily="34" charset="0"/>
                <a:cs typeface="Times New Roman" pitchFamily="18" charset="0"/>
              </a:rPr>
              <a:t>for each  district </a:t>
            </a:r>
            <a:r>
              <a:rPr lang="en-US" sz="2400" dirty="0" smtClean="0">
                <a:solidFill>
                  <a:schemeClr val="tx2"/>
                </a:solidFill>
                <a:latin typeface="Arial Narrow" panose="020B0606020202030204" pitchFamily="34" charset="0"/>
                <a:cs typeface="Times New Roman" pitchFamily="18" charset="0"/>
              </a:rPr>
              <a:t>(Not more than 5 ACs)from ECI</a:t>
            </a:r>
            <a:endParaRPr sz="2400" dirty="0">
              <a:solidFill>
                <a:schemeClr val="tx2"/>
              </a:solidFill>
              <a:latin typeface="Arial Narrow" panose="020B0606020202030204" pitchFamily="34" charset="0"/>
              <a:cs typeface="Times New Roman" pitchFamily="18" charset="0"/>
            </a:endParaRPr>
          </a:p>
          <a:p>
            <a:pPr>
              <a:lnSpc>
                <a:spcPct val="90000"/>
              </a:lnSpc>
              <a:buFont typeface="Wingdings" panose="05000000000000000000" pitchFamily="2" charset="2"/>
              <a:buChar char="v"/>
              <a:defRPr sz="2800"/>
            </a:pPr>
            <a:r>
              <a:rPr sz="2400" dirty="0">
                <a:latin typeface="Arial Narrow" panose="020B0606020202030204" pitchFamily="34" charset="0"/>
                <a:cs typeface="Times New Roman" pitchFamily="18" charset="0"/>
              </a:rPr>
              <a:t>Asst. </a:t>
            </a:r>
            <a:r>
              <a:rPr sz="2400" dirty="0" smtClean="0">
                <a:latin typeface="Arial Narrow" panose="020B0606020202030204" pitchFamily="34" charset="0"/>
                <a:cs typeface="Times New Roman" pitchFamily="18" charset="0"/>
              </a:rPr>
              <a:t>EO</a:t>
            </a:r>
            <a:r>
              <a:rPr lang="en-US" sz="2400" dirty="0">
                <a:latin typeface="Arial Narrow" panose="020B0606020202030204" pitchFamily="34" charset="0"/>
                <a:cs typeface="Times New Roman" pitchFamily="18" charset="0"/>
              </a:rPr>
              <a:t> </a:t>
            </a:r>
            <a:r>
              <a:rPr lang="en-US" sz="2400" dirty="0" smtClean="0">
                <a:latin typeface="Arial Narrow" panose="020B0606020202030204" pitchFamily="34" charset="0"/>
                <a:cs typeface="Times New Roman" pitchFamily="18" charset="0"/>
              </a:rPr>
              <a:t>- </a:t>
            </a:r>
            <a:r>
              <a:rPr lang="en-US" sz="2400" dirty="0" smtClean="0">
                <a:solidFill>
                  <a:schemeClr val="tx2"/>
                </a:solidFill>
                <a:latin typeface="Arial Narrow" panose="020B0606020202030204" pitchFamily="34" charset="0"/>
                <a:cs typeface="Times New Roman" pitchFamily="18" charset="0"/>
              </a:rPr>
              <a:t>@ </a:t>
            </a:r>
            <a:r>
              <a:rPr lang="en-US" sz="2400" dirty="0" smtClean="0">
                <a:solidFill>
                  <a:schemeClr val="tx1"/>
                </a:solidFill>
                <a:latin typeface="Arial Narrow" panose="020B0606020202030204" pitchFamily="34" charset="0"/>
                <a:cs typeface="Times New Roman" pitchFamily="18" charset="0"/>
              </a:rPr>
              <a:t>1 for </a:t>
            </a:r>
            <a:r>
              <a:rPr lang="en-US" sz="2400" dirty="0">
                <a:solidFill>
                  <a:schemeClr val="tx1"/>
                </a:solidFill>
                <a:latin typeface="Arial Narrow" panose="020B0606020202030204" pitchFamily="34" charset="0"/>
                <a:cs typeface="Times New Roman" pitchFamily="18" charset="0"/>
              </a:rPr>
              <a:t>each </a:t>
            </a:r>
            <a:r>
              <a:rPr lang="en-US" sz="2400" dirty="0" smtClean="0">
                <a:solidFill>
                  <a:schemeClr val="tx1"/>
                </a:solidFill>
                <a:latin typeface="Arial Narrow" panose="020B0606020202030204" pitchFamily="34" charset="0"/>
                <a:cs typeface="Times New Roman" pitchFamily="18" charset="0"/>
              </a:rPr>
              <a:t>AC </a:t>
            </a:r>
            <a:r>
              <a:rPr lang="en-US" sz="2400" dirty="0" smtClean="0">
                <a:solidFill>
                  <a:schemeClr val="tx2"/>
                </a:solidFill>
                <a:latin typeface="Arial Narrow" panose="020B0606020202030204" pitchFamily="34" charset="0"/>
                <a:cs typeface="Times New Roman" pitchFamily="18" charset="0"/>
              </a:rPr>
              <a:t>,</a:t>
            </a:r>
            <a:r>
              <a:rPr lang="en-US" sz="2400" dirty="0" err="1" smtClean="0">
                <a:solidFill>
                  <a:schemeClr val="tx2"/>
                </a:solidFill>
                <a:latin typeface="Arial Narrow" panose="020B0606020202030204" pitchFamily="34" charset="0"/>
                <a:cs typeface="Times New Roman" pitchFamily="18" charset="0"/>
              </a:rPr>
              <a:t>Gr.B</a:t>
            </a:r>
            <a:r>
              <a:rPr lang="en-US" sz="2400" dirty="0" smtClean="0">
                <a:solidFill>
                  <a:schemeClr val="tx2"/>
                </a:solidFill>
                <a:latin typeface="Arial Narrow" panose="020B0606020202030204" pitchFamily="34" charset="0"/>
                <a:cs typeface="Times New Roman" pitchFamily="18" charset="0"/>
              </a:rPr>
              <a:t> officer appointed by DEO</a:t>
            </a:r>
            <a:endParaRPr sz="2400" dirty="0">
              <a:latin typeface="Arial Narrow" panose="020B0606020202030204" pitchFamily="34" charset="0"/>
              <a:cs typeface="Times New Roman" pitchFamily="18" charset="0"/>
            </a:endParaRPr>
          </a:p>
          <a:p>
            <a:pPr>
              <a:lnSpc>
                <a:spcPct val="90000"/>
              </a:lnSpc>
              <a:buFont typeface="Wingdings" panose="05000000000000000000" pitchFamily="2" charset="2"/>
              <a:buChar char="v"/>
              <a:defRPr sz="2800"/>
            </a:pPr>
            <a:r>
              <a:rPr sz="2400" dirty="0">
                <a:latin typeface="Arial Narrow" panose="020B0606020202030204" pitchFamily="34" charset="0"/>
                <a:cs typeface="Times New Roman" pitchFamily="18" charset="0"/>
              </a:rPr>
              <a:t>Flying Squad</a:t>
            </a:r>
            <a:r>
              <a:rPr lang="en-US" sz="2400" dirty="0">
                <a:latin typeface="Arial Narrow" panose="020B0606020202030204" pitchFamily="34" charset="0"/>
                <a:cs typeface="Times New Roman" pitchFamily="18" charset="0"/>
              </a:rPr>
              <a:t>s</a:t>
            </a:r>
            <a:r>
              <a:rPr sz="2400" dirty="0">
                <a:latin typeface="Arial Narrow" panose="020B0606020202030204" pitchFamily="34" charset="0"/>
                <a:cs typeface="Times New Roman" pitchFamily="18" charset="0"/>
              </a:rPr>
              <a:t> and Static Surveillance Teams (FS and SST</a:t>
            </a:r>
            <a:r>
              <a:rPr sz="2400" dirty="0" smtClean="0">
                <a:latin typeface="Arial Narrow" panose="020B0606020202030204" pitchFamily="34" charset="0"/>
                <a:cs typeface="Times New Roman" pitchFamily="18" charset="0"/>
              </a:rPr>
              <a:t>)</a:t>
            </a:r>
            <a:r>
              <a:rPr lang="en-US" sz="2400" dirty="0">
                <a:latin typeface="Arial Narrow" panose="020B0606020202030204" pitchFamily="34" charset="0"/>
                <a:cs typeface="Times New Roman" pitchFamily="18" charset="0"/>
              </a:rPr>
              <a:t> -</a:t>
            </a:r>
            <a:r>
              <a:rPr lang="en-US" sz="2400" dirty="0">
                <a:solidFill>
                  <a:schemeClr val="tx2"/>
                </a:solidFill>
                <a:latin typeface="Arial Narrow" panose="020B0606020202030204" pitchFamily="34" charset="0"/>
                <a:cs typeface="Times New Roman" pitchFamily="18" charset="0"/>
              </a:rPr>
              <a:t>@ </a:t>
            </a:r>
            <a:r>
              <a:rPr lang="en-US" sz="2400" dirty="0" smtClean="0">
                <a:solidFill>
                  <a:schemeClr val="tx1"/>
                </a:solidFill>
                <a:latin typeface="Arial Narrow" panose="020B0606020202030204" pitchFamily="34" charset="0"/>
                <a:cs typeface="Times New Roman" pitchFamily="18" charset="0"/>
              </a:rPr>
              <a:t>3 </a:t>
            </a:r>
            <a:r>
              <a:rPr lang="en-US" sz="2400" dirty="0">
                <a:solidFill>
                  <a:schemeClr val="tx1"/>
                </a:solidFill>
                <a:latin typeface="Arial Narrow" panose="020B0606020202030204" pitchFamily="34" charset="0"/>
                <a:cs typeface="Times New Roman" pitchFamily="18" charset="0"/>
              </a:rPr>
              <a:t>for each AC </a:t>
            </a:r>
            <a:endParaRPr sz="2400" dirty="0">
              <a:solidFill>
                <a:schemeClr val="tx1"/>
              </a:solidFill>
              <a:latin typeface="Arial Narrow" panose="020B0606020202030204" pitchFamily="34" charset="0"/>
              <a:cs typeface="Times New Roman" pitchFamily="18" charset="0"/>
            </a:endParaRPr>
          </a:p>
          <a:p>
            <a:pPr>
              <a:lnSpc>
                <a:spcPct val="90000"/>
              </a:lnSpc>
              <a:buFont typeface="Wingdings" panose="05000000000000000000" pitchFamily="2" charset="2"/>
              <a:buChar char="v"/>
              <a:defRPr sz="2800"/>
            </a:pPr>
            <a:r>
              <a:rPr sz="2400" dirty="0">
                <a:latin typeface="Arial Narrow" panose="020B0606020202030204" pitchFamily="34" charset="0"/>
                <a:cs typeface="Times New Roman" pitchFamily="18" charset="0"/>
              </a:rPr>
              <a:t>Video Surveillance Team</a:t>
            </a:r>
            <a:r>
              <a:rPr lang="en-US" sz="2400" dirty="0">
                <a:latin typeface="Arial Narrow" panose="020B0606020202030204" pitchFamily="34" charset="0"/>
                <a:cs typeface="Times New Roman" pitchFamily="18" charset="0"/>
              </a:rPr>
              <a:t>s</a:t>
            </a:r>
            <a:r>
              <a:rPr sz="2400" dirty="0">
                <a:latin typeface="Arial Narrow" panose="020B0606020202030204" pitchFamily="34" charset="0"/>
                <a:cs typeface="Times New Roman" pitchFamily="18" charset="0"/>
              </a:rPr>
              <a:t> (VST</a:t>
            </a:r>
            <a:r>
              <a:rPr sz="2400" dirty="0" smtClean="0">
                <a:latin typeface="Arial Narrow" panose="020B0606020202030204" pitchFamily="34" charset="0"/>
                <a:cs typeface="Times New Roman" pitchFamily="18" charset="0"/>
              </a:rPr>
              <a:t>)</a:t>
            </a:r>
            <a:r>
              <a:rPr lang="en-US" sz="2400" dirty="0">
                <a:latin typeface="Arial Narrow" panose="020B0606020202030204" pitchFamily="34" charset="0"/>
                <a:cs typeface="Times New Roman" pitchFamily="18" charset="0"/>
              </a:rPr>
              <a:t> -</a:t>
            </a:r>
            <a:r>
              <a:rPr lang="en-US" sz="2400" dirty="0">
                <a:solidFill>
                  <a:schemeClr val="tx2"/>
                </a:solidFill>
                <a:latin typeface="Arial Narrow" panose="020B0606020202030204" pitchFamily="34" charset="0"/>
                <a:cs typeface="Times New Roman" pitchFamily="18" charset="0"/>
              </a:rPr>
              <a:t>@ </a:t>
            </a:r>
            <a:r>
              <a:rPr lang="en-US" sz="2400" dirty="0">
                <a:solidFill>
                  <a:schemeClr val="tx1"/>
                </a:solidFill>
                <a:latin typeface="Arial Narrow" panose="020B0606020202030204" pitchFamily="34" charset="0"/>
                <a:cs typeface="Times New Roman" pitchFamily="18" charset="0"/>
              </a:rPr>
              <a:t>1 for each AC</a:t>
            </a:r>
            <a:endParaRPr sz="2400" dirty="0">
              <a:latin typeface="Arial Narrow" panose="020B0606020202030204" pitchFamily="34" charset="0"/>
              <a:cs typeface="Times New Roman" pitchFamily="18" charset="0"/>
            </a:endParaRPr>
          </a:p>
          <a:p>
            <a:pPr>
              <a:lnSpc>
                <a:spcPct val="90000"/>
              </a:lnSpc>
              <a:buFont typeface="Wingdings" panose="05000000000000000000" pitchFamily="2" charset="2"/>
              <a:buChar char="v"/>
              <a:defRPr sz="2800"/>
            </a:pPr>
            <a:r>
              <a:rPr sz="2400" dirty="0">
                <a:latin typeface="Arial Narrow" panose="020B0606020202030204" pitchFamily="34" charset="0"/>
                <a:cs typeface="Times New Roman" pitchFamily="18" charset="0"/>
              </a:rPr>
              <a:t>Video Viewing Team (VVT</a:t>
            </a:r>
            <a:r>
              <a:rPr sz="2400" dirty="0" smtClean="0">
                <a:latin typeface="Arial Narrow" panose="020B0606020202030204" pitchFamily="34" charset="0"/>
                <a:cs typeface="Times New Roman" pitchFamily="18" charset="0"/>
              </a:rPr>
              <a:t>)</a:t>
            </a:r>
            <a:r>
              <a:rPr lang="en-US" sz="2400" dirty="0">
                <a:latin typeface="Arial Narrow" panose="020B0606020202030204" pitchFamily="34" charset="0"/>
                <a:cs typeface="Times New Roman" pitchFamily="18" charset="0"/>
              </a:rPr>
              <a:t> -</a:t>
            </a:r>
            <a:r>
              <a:rPr lang="en-US" sz="2400" dirty="0">
                <a:solidFill>
                  <a:schemeClr val="tx2"/>
                </a:solidFill>
                <a:latin typeface="Arial Narrow" panose="020B0606020202030204" pitchFamily="34" charset="0"/>
                <a:cs typeface="Times New Roman" pitchFamily="18" charset="0"/>
              </a:rPr>
              <a:t>@ </a:t>
            </a:r>
            <a:r>
              <a:rPr lang="en-US" sz="2400" dirty="0">
                <a:solidFill>
                  <a:schemeClr val="tx1"/>
                </a:solidFill>
                <a:latin typeface="Arial Narrow" panose="020B0606020202030204" pitchFamily="34" charset="0"/>
                <a:cs typeface="Times New Roman" pitchFamily="18" charset="0"/>
              </a:rPr>
              <a:t>1 for each </a:t>
            </a:r>
            <a:r>
              <a:rPr lang="en-US" sz="2400" dirty="0" smtClean="0">
                <a:solidFill>
                  <a:schemeClr val="tx1"/>
                </a:solidFill>
                <a:latin typeface="Arial Narrow" panose="020B0606020202030204" pitchFamily="34" charset="0"/>
                <a:cs typeface="Times New Roman" pitchFamily="18" charset="0"/>
              </a:rPr>
              <a:t>AC</a:t>
            </a:r>
            <a:endParaRPr sz="2400" dirty="0">
              <a:latin typeface="Arial Narrow" panose="020B0606020202030204" pitchFamily="34" charset="0"/>
              <a:cs typeface="Times New Roman" pitchFamily="18" charset="0"/>
            </a:endParaRPr>
          </a:p>
          <a:p>
            <a:pPr>
              <a:lnSpc>
                <a:spcPct val="90000"/>
              </a:lnSpc>
              <a:buFont typeface="Wingdings" panose="05000000000000000000" pitchFamily="2" charset="2"/>
              <a:buChar char="v"/>
              <a:defRPr sz="2800"/>
            </a:pPr>
            <a:r>
              <a:rPr sz="2400" dirty="0">
                <a:latin typeface="Arial Narrow" panose="020B0606020202030204" pitchFamily="34" charset="0"/>
                <a:cs typeface="Times New Roman" pitchFamily="18" charset="0"/>
              </a:rPr>
              <a:t>Accounting </a:t>
            </a:r>
            <a:r>
              <a:rPr sz="2400" dirty="0" smtClean="0">
                <a:latin typeface="Arial Narrow" panose="020B0606020202030204" pitchFamily="34" charset="0"/>
                <a:cs typeface="Times New Roman" pitchFamily="18" charset="0"/>
              </a:rPr>
              <a:t>Team</a:t>
            </a:r>
            <a:r>
              <a:rPr lang="en-US" sz="2400" dirty="0">
                <a:latin typeface="Arial Narrow" panose="020B0606020202030204" pitchFamily="34" charset="0"/>
                <a:cs typeface="Times New Roman" pitchFamily="18" charset="0"/>
              </a:rPr>
              <a:t> </a:t>
            </a:r>
            <a:r>
              <a:rPr lang="en-US" sz="2400" dirty="0" smtClean="0">
                <a:latin typeface="Arial Narrow" panose="020B0606020202030204" pitchFamily="34" charset="0"/>
                <a:cs typeface="Times New Roman" pitchFamily="18" charset="0"/>
              </a:rPr>
              <a:t>- </a:t>
            </a:r>
            <a:r>
              <a:rPr lang="en-US" sz="2400" dirty="0" smtClean="0">
                <a:solidFill>
                  <a:schemeClr val="tx2"/>
                </a:solidFill>
                <a:latin typeface="Arial Narrow" panose="020B0606020202030204" pitchFamily="34" charset="0"/>
                <a:cs typeface="Times New Roman" pitchFamily="18" charset="0"/>
              </a:rPr>
              <a:t>@ </a:t>
            </a:r>
            <a:r>
              <a:rPr lang="en-US" sz="2400" dirty="0">
                <a:solidFill>
                  <a:schemeClr val="tx1"/>
                </a:solidFill>
                <a:latin typeface="Arial Narrow" panose="020B0606020202030204" pitchFamily="34" charset="0"/>
                <a:cs typeface="Times New Roman" pitchFamily="18" charset="0"/>
              </a:rPr>
              <a:t>1 for each </a:t>
            </a:r>
            <a:r>
              <a:rPr lang="en-US" sz="2400" dirty="0" smtClean="0">
                <a:solidFill>
                  <a:schemeClr val="tx1"/>
                </a:solidFill>
                <a:latin typeface="Arial Narrow" panose="020B0606020202030204" pitchFamily="34" charset="0"/>
                <a:cs typeface="Times New Roman" pitchFamily="18" charset="0"/>
              </a:rPr>
              <a:t>AC</a:t>
            </a:r>
            <a:endParaRPr sz="2400" dirty="0">
              <a:latin typeface="Arial Narrow" panose="020B0606020202030204" pitchFamily="34" charset="0"/>
              <a:cs typeface="Times New Roman" pitchFamily="18" charset="0"/>
            </a:endParaRPr>
          </a:p>
          <a:p>
            <a:pPr>
              <a:lnSpc>
                <a:spcPct val="90000"/>
              </a:lnSpc>
              <a:buFont typeface="Wingdings" panose="05000000000000000000" pitchFamily="2" charset="2"/>
              <a:buChar char="v"/>
              <a:defRPr sz="2800"/>
            </a:pPr>
            <a:r>
              <a:rPr sz="2400" dirty="0">
                <a:latin typeface="Arial Narrow" panose="020B0606020202030204" pitchFamily="34" charset="0"/>
                <a:cs typeface="Times New Roman" pitchFamily="18" charset="0"/>
              </a:rPr>
              <a:t>Excise </a:t>
            </a:r>
            <a:r>
              <a:rPr sz="2400" dirty="0" smtClean="0">
                <a:latin typeface="Arial Narrow" panose="020B0606020202030204" pitchFamily="34" charset="0"/>
                <a:cs typeface="Times New Roman" pitchFamily="18" charset="0"/>
              </a:rPr>
              <a:t>team</a:t>
            </a:r>
            <a:r>
              <a:rPr lang="en-US" sz="2400" dirty="0" smtClean="0">
                <a:latin typeface="Arial Narrow" panose="020B0606020202030204" pitchFamily="34" charset="0"/>
                <a:cs typeface="Times New Roman" pitchFamily="18" charset="0"/>
              </a:rPr>
              <a:t>/ IT Team- At District Level</a:t>
            </a:r>
            <a:endParaRPr sz="2400" dirty="0">
              <a:latin typeface="Arial Narrow" panose="020B0606020202030204" pitchFamily="34" charset="0"/>
              <a:cs typeface="Times New Roman" pitchFamily="18" charset="0"/>
            </a:endParaRPr>
          </a:p>
          <a:p>
            <a:pPr>
              <a:lnSpc>
                <a:spcPct val="90000"/>
              </a:lnSpc>
              <a:buFont typeface="Wingdings" panose="05000000000000000000" pitchFamily="2" charset="2"/>
              <a:buChar char="v"/>
              <a:defRPr sz="2800"/>
            </a:pPr>
            <a:r>
              <a:rPr sz="2400" dirty="0">
                <a:latin typeface="Arial Narrow" panose="020B0606020202030204" pitchFamily="34" charset="0"/>
                <a:cs typeface="Times New Roman" pitchFamily="18" charset="0"/>
              </a:rPr>
              <a:t>Media Certification and Monitoring Committee (MCMC</a:t>
            </a:r>
            <a:r>
              <a:rPr sz="2400" dirty="0" smtClean="0">
                <a:latin typeface="Arial Narrow" panose="020B0606020202030204" pitchFamily="34" charset="0"/>
                <a:cs typeface="Times New Roman" pitchFamily="18" charset="0"/>
              </a:rPr>
              <a:t>)</a:t>
            </a:r>
            <a:r>
              <a:rPr lang="en-US" sz="2400" dirty="0" smtClean="0">
                <a:latin typeface="Arial Narrow" panose="020B0606020202030204" pitchFamily="34" charset="0"/>
                <a:cs typeface="Times New Roman" pitchFamily="18" charset="0"/>
              </a:rPr>
              <a:t>-</a:t>
            </a:r>
            <a:r>
              <a:rPr lang="en-US" sz="2400" dirty="0">
                <a:solidFill>
                  <a:schemeClr val="tx2"/>
                </a:solidFill>
                <a:latin typeface="Arial Narrow" panose="020B0606020202030204" pitchFamily="34" charset="0"/>
                <a:cs typeface="Times New Roman" pitchFamily="18" charset="0"/>
              </a:rPr>
              <a:t> @ </a:t>
            </a:r>
            <a:r>
              <a:rPr lang="en-US" sz="2400" dirty="0">
                <a:solidFill>
                  <a:schemeClr val="tx1"/>
                </a:solidFill>
                <a:latin typeface="Arial Narrow" panose="020B0606020202030204" pitchFamily="34" charset="0"/>
                <a:cs typeface="Times New Roman" pitchFamily="18" charset="0"/>
              </a:rPr>
              <a:t>1</a:t>
            </a:r>
            <a:r>
              <a:rPr lang="en-US" sz="2400" dirty="0">
                <a:solidFill>
                  <a:schemeClr val="tx2"/>
                </a:solidFill>
                <a:latin typeface="Arial Narrow" panose="020B0606020202030204" pitchFamily="34" charset="0"/>
                <a:cs typeface="Times New Roman" pitchFamily="18" charset="0"/>
              </a:rPr>
              <a:t> </a:t>
            </a:r>
            <a:r>
              <a:rPr lang="en-US" sz="2400" dirty="0">
                <a:solidFill>
                  <a:schemeClr val="tx1"/>
                </a:solidFill>
                <a:latin typeface="Arial Narrow" panose="020B0606020202030204" pitchFamily="34" charset="0"/>
                <a:cs typeface="Times New Roman" pitchFamily="18" charset="0"/>
              </a:rPr>
              <a:t>for each  district </a:t>
            </a:r>
            <a:endParaRPr sz="2400" dirty="0">
              <a:latin typeface="Arial Narrow" panose="020B0606020202030204" pitchFamily="34" charset="0"/>
              <a:cs typeface="Times New Roman" pitchFamily="18" charset="0"/>
            </a:endParaRPr>
          </a:p>
        </p:txBody>
      </p:sp>
      <p:sp>
        <p:nvSpPr>
          <p:cNvPr id="227" name="32"/>
          <p:cNvSpPr txBox="1"/>
          <p:nvPr/>
        </p:nvSpPr>
        <p:spPr>
          <a:xfrm>
            <a:off x="9247801" y="5840734"/>
            <a:ext cx="540069" cy="3073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ctr">
              <a:defRPr sz="1400" b="1">
                <a:solidFill>
                  <a:srgbClr val="FFFFFF"/>
                </a:solidFill>
                <a:latin typeface="Century Schoolbook"/>
                <a:ea typeface="Century Schoolbook"/>
                <a:cs typeface="Century Schoolbook"/>
                <a:sym typeface="Century Schoolbook"/>
              </a:defRPr>
            </a:lvl1pPr>
          </a:lstStyle>
          <a:p>
            <a:r>
              <a:t>32</a:t>
            </a:r>
          </a:p>
        </p:txBody>
      </p:sp>
    </p:spTree>
    <p:extLst>
      <p:ext uri="{BB962C8B-B14F-4D97-AF65-F5344CB8AC3E}">
        <p14:creationId xmlns:p14="http://schemas.microsoft.com/office/powerpoint/2010/main" val="425024726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
          </p:nvPr>
        </p:nvSpPr>
        <p:spPr/>
        <p:txBody>
          <a:bodyPr>
            <a:normAutofit/>
          </a:bodyPr>
          <a:lstStyle/>
          <a:p>
            <a:fld id="{86CB4B4D-7CA3-9044-876B-883B54F8677D}" type="slidenum">
              <a:rPr lang="en-IN" smtClean="0"/>
              <a:pPr/>
              <a:t>28</a:t>
            </a:fld>
            <a:endParaRPr lang="en-IN"/>
          </a:p>
        </p:txBody>
      </p:sp>
      <p:sp>
        <p:nvSpPr>
          <p:cNvPr id="230" name="EXPENDITURE OBSERVER (EO)"/>
          <p:cNvSpPr txBox="1">
            <a:spLocks noGrp="1"/>
          </p:cNvSpPr>
          <p:nvPr>
            <p:ph type="title" idx="4294967295"/>
          </p:nvPr>
        </p:nvSpPr>
        <p:spPr>
          <a:xfrm>
            <a:off x="0" y="736600"/>
            <a:ext cx="7370763" cy="820738"/>
          </a:xfrm>
          <a:prstGeom prst="rect">
            <a:avLst/>
          </a:prstGeom>
          <a:solidFill>
            <a:schemeClr val="bg1"/>
          </a:solidFill>
        </p:spPr>
        <p:txBody>
          <a:bodyPr>
            <a:normAutofit/>
          </a:bodyPr>
          <a:lstStyle>
            <a:lvl1pPr algn="ctr">
              <a:defRPr sz="3600" u="sng">
                <a:solidFill>
                  <a:srgbClr val="000000"/>
                </a:solidFill>
                <a:latin typeface="Times New Roman"/>
                <a:ea typeface="Times New Roman"/>
                <a:cs typeface="Times New Roman"/>
                <a:sym typeface="Times New Roman"/>
              </a:defRPr>
            </a:lvl1pPr>
          </a:lstStyle>
          <a:p>
            <a:r>
              <a:rPr b="1" u="none" dirty="0">
                <a:effectLst/>
              </a:rPr>
              <a:t>EXPENDITURE OBSERVER (EO)</a:t>
            </a:r>
          </a:p>
        </p:txBody>
      </p:sp>
      <p:sp>
        <p:nvSpPr>
          <p:cNvPr id="231" name="EO is responsible for overall supervision of         expenditure monitoring.…"/>
          <p:cNvSpPr txBox="1">
            <a:spLocks noGrp="1"/>
          </p:cNvSpPr>
          <p:nvPr>
            <p:ph type="body" idx="4294967295"/>
          </p:nvPr>
        </p:nvSpPr>
        <p:spPr>
          <a:xfrm>
            <a:off x="603682" y="1766656"/>
            <a:ext cx="11203619" cy="4598633"/>
          </a:xfrm>
          <a:prstGeom prst="rect">
            <a:avLst/>
          </a:prstGeom>
          <a:ln>
            <a:solidFill>
              <a:schemeClr val="tx2"/>
            </a:solidFill>
          </a:ln>
        </p:spPr>
        <p:txBody>
          <a:bodyPr>
            <a:normAutofit/>
          </a:bodyPr>
          <a:lstStyle/>
          <a:p>
            <a:pPr marL="815975" indent="-457200" algn="just">
              <a:buFont typeface="Wingdings" panose="05000000000000000000" pitchFamily="2" charset="2"/>
              <a:buChar char="v"/>
              <a:tabLst>
                <a:tab pos="355600" algn="l"/>
              </a:tabLst>
            </a:pPr>
            <a:r>
              <a:rPr lang="en-US" sz="2400" b="1" dirty="0">
                <a:latin typeface="Times New Roman" pitchFamily="18" charset="0"/>
                <a:cs typeface="Times New Roman" pitchFamily="18" charset="0"/>
              </a:rPr>
              <a:t>O</a:t>
            </a:r>
            <a:r>
              <a:rPr sz="2400" b="1" dirty="0" smtClean="0">
                <a:latin typeface="Times New Roman" pitchFamily="18" charset="0"/>
                <a:cs typeface="Times New Roman" pitchFamily="18" charset="0"/>
              </a:rPr>
              <a:t>verall </a:t>
            </a:r>
            <a:r>
              <a:rPr sz="2400" b="1" dirty="0">
                <a:latin typeface="Times New Roman" pitchFamily="18" charset="0"/>
                <a:cs typeface="Times New Roman" pitchFamily="18" charset="0"/>
              </a:rPr>
              <a:t>supervision of expenditure </a:t>
            </a:r>
            <a:r>
              <a:rPr sz="2400" b="1" dirty="0" smtClean="0">
                <a:latin typeface="Times New Roman" pitchFamily="18" charset="0"/>
                <a:cs typeface="Times New Roman" pitchFamily="18" charset="0"/>
              </a:rPr>
              <a:t>monitoring </a:t>
            </a:r>
            <a:r>
              <a:rPr sz="2400" b="1" dirty="0">
                <a:latin typeface="Times New Roman" pitchFamily="18" charset="0"/>
                <a:cs typeface="Times New Roman" pitchFamily="18" charset="0"/>
              </a:rPr>
              <a:t>functioning of different teams</a:t>
            </a:r>
            <a:r>
              <a:rPr sz="2400" dirty="0">
                <a:latin typeface="Times New Roman" pitchFamily="18" charset="0"/>
                <a:cs typeface="Times New Roman" pitchFamily="18" charset="0"/>
              </a:rPr>
              <a:t> engaged in </a:t>
            </a:r>
            <a:r>
              <a:rPr lang="en-US" sz="2400" dirty="0" smtClean="0">
                <a:latin typeface="Times New Roman" pitchFamily="18" charset="0"/>
                <a:cs typeface="Times New Roman" pitchFamily="18" charset="0"/>
              </a:rPr>
              <a:t>EEM </a:t>
            </a:r>
            <a:r>
              <a:rPr sz="2400" dirty="0" smtClean="0">
                <a:latin typeface="Times New Roman" pitchFamily="18" charset="0"/>
                <a:cs typeface="Times New Roman" pitchFamily="18" charset="0"/>
              </a:rPr>
              <a:t>in </a:t>
            </a:r>
            <a:r>
              <a:rPr sz="2400" dirty="0">
                <a:latin typeface="Times New Roman" pitchFamily="18" charset="0"/>
                <a:cs typeface="Times New Roman" pitchFamily="18" charset="0"/>
              </a:rPr>
              <a:t>each </a:t>
            </a:r>
            <a:r>
              <a:rPr lang="en-US" sz="2400" dirty="0" smtClean="0">
                <a:latin typeface="Times New Roman" pitchFamily="18" charset="0"/>
                <a:cs typeface="Times New Roman" pitchFamily="18" charset="0"/>
              </a:rPr>
              <a:t>AC</a:t>
            </a:r>
            <a:r>
              <a:rPr sz="2400" dirty="0" smtClean="0">
                <a:latin typeface="Times New Roman" pitchFamily="18" charset="0"/>
                <a:cs typeface="Times New Roman" pitchFamily="18" charset="0"/>
              </a:rPr>
              <a:t> </a:t>
            </a:r>
            <a:r>
              <a:rPr sz="2400" dirty="0">
                <a:latin typeface="Times New Roman" pitchFamily="18" charset="0"/>
                <a:cs typeface="Times New Roman" pitchFamily="18" charset="0"/>
              </a:rPr>
              <a:t>and </a:t>
            </a:r>
            <a:r>
              <a:rPr sz="2400" dirty="0" smtClean="0">
                <a:latin typeface="Times New Roman" pitchFamily="18" charset="0"/>
                <a:cs typeface="Times New Roman" pitchFamily="18" charset="0"/>
              </a:rPr>
              <a:t>inspect</a:t>
            </a:r>
            <a:r>
              <a:rPr lang="en-US" sz="2400" dirty="0" smtClean="0">
                <a:latin typeface="Times New Roman" pitchFamily="18" charset="0"/>
                <a:cs typeface="Times New Roman" pitchFamily="18" charset="0"/>
              </a:rPr>
              <a:t>s</a:t>
            </a:r>
            <a:r>
              <a:rPr sz="2400" dirty="0" smtClean="0">
                <a:latin typeface="Times New Roman" pitchFamily="18" charset="0"/>
                <a:cs typeface="Times New Roman" pitchFamily="18" charset="0"/>
              </a:rPr>
              <a:t> </a:t>
            </a:r>
            <a:r>
              <a:rPr sz="2400" dirty="0">
                <a:latin typeface="Times New Roman" pitchFamily="18" charset="0"/>
                <a:cs typeface="Times New Roman" pitchFamily="18" charset="0"/>
              </a:rPr>
              <a:t>the accounts of the </a:t>
            </a:r>
            <a:r>
              <a:rPr sz="2400" dirty="0" smtClean="0">
                <a:latin typeface="Times New Roman" pitchFamily="18" charset="0"/>
                <a:cs typeface="Times New Roman" pitchFamily="18" charset="0"/>
              </a:rPr>
              <a:t>candidates</a:t>
            </a:r>
            <a:r>
              <a:rPr lang="en-US" sz="2400" dirty="0" smtClean="0">
                <a:latin typeface="Times New Roman" pitchFamily="18" charset="0"/>
                <a:cs typeface="Times New Roman" pitchFamily="18" charset="0"/>
              </a:rPr>
              <a:t>.</a:t>
            </a:r>
          </a:p>
          <a:p>
            <a:pPr marL="815975" indent="-457200" algn="just">
              <a:buFont typeface="Wingdings" panose="05000000000000000000" pitchFamily="2" charset="2"/>
              <a:buChar char="v"/>
              <a:tabLst>
                <a:tab pos="355600" algn="l"/>
              </a:tabLst>
            </a:pPr>
            <a:r>
              <a:rPr lang="en-US" sz="2400" b="1" dirty="0" smtClean="0">
                <a:latin typeface="Times New Roman" pitchFamily="18" charset="0"/>
                <a:cs typeface="Times New Roman" pitchFamily="18" charset="0"/>
              </a:rPr>
              <a:t>Three visits </a:t>
            </a:r>
            <a:r>
              <a:rPr lang="en-US" sz="2400" dirty="0" smtClean="0">
                <a:latin typeface="Times New Roman" pitchFamily="18" charset="0"/>
                <a:cs typeface="Times New Roman" pitchFamily="18" charset="0"/>
              </a:rPr>
              <a:t>to the AC/ District assigned : </a:t>
            </a:r>
          </a:p>
          <a:p>
            <a:pPr marL="358775" indent="0" algn="just">
              <a:buNone/>
              <a:tabLst>
                <a:tab pos="355600" algn="l"/>
              </a:tabLst>
            </a:pPr>
            <a:r>
              <a:rPr lang="en-US" sz="2400" dirty="0">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 1</a:t>
            </a:r>
            <a:r>
              <a:rPr lang="en-US" sz="2400" b="1" baseline="30000" dirty="0" smtClean="0">
                <a:solidFill>
                  <a:schemeClr val="tx1"/>
                </a:solidFill>
                <a:latin typeface="Times New Roman" pitchFamily="18" charset="0"/>
                <a:cs typeface="Times New Roman" pitchFamily="18" charset="0"/>
              </a:rPr>
              <a:t>st</a:t>
            </a:r>
            <a:r>
              <a:rPr lang="en-US" sz="2400" b="1" dirty="0" smtClean="0">
                <a:solidFill>
                  <a:schemeClr val="tx1"/>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On the day of Notification, stays for 3 clear days, </a:t>
            </a:r>
            <a:r>
              <a:rPr lang="en-US" sz="2400" dirty="0">
                <a:latin typeface="Times New Roman" pitchFamily="18" charset="0"/>
                <a:cs typeface="Times New Roman" pitchFamily="18" charset="0"/>
              </a:rPr>
              <a:t>C</a:t>
            </a:r>
            <a:r>
              <a:rPr lang="en-US" sz="2400" b="1" dirty="0">
                <a:latin typeface="Times New Roman" pitchFamily="18" charset="0"/>
                <a:cs typeface="Times New Roman" pitchFamily="18" charset="0"/>
              </a:rPr>
              <a:t>oordinates</a:t>
            </a:r>
            <a:r>
              <a:rPr lang="en-US" sz="2400" dirty="0">
                <a:latin typeface="Times New Roman" pitchFamily="18" charset="0"/>
                <a:cs typeface="Times New Roman" pitchFamily="18" charset="0"/>
              </a:rPr>
              <a:t> with </a:t>
            </a:r>
            <a:r>
              <a:rPr lang="en-US" sz="2400" dirty="0" smtClean="0">
                <a:latin typeface="Times New Roman" pitchFamily="18" charset="0"/>
                <a:cs typeface="Times New Roman" pitchFamily="18" charset="0"/>
              </a:rPr>
              <a:t>DEO/SP and various </a:t>
            </a:r>
            <a:r>
              <a:rPr lang="en-US" sz="2400" dirty="0">
                <a:latin typeface="Times New Roman" pitchFamily="18" charset="0"/>
                <a:cs typeface="Times New Roman" pitchFamily="18" charset="0"/>
              </a:rPr>
              <a:t>law enforcement agencies of Income tax, Police, BSF/SSB, State Excise </a:t>
            </a:r>
            <a:endParaRPr lang="en-US" sz="2400" dirty="0" smtClean="0">
              <a:latin typeface="Times New Roman" pitchFamily="18" charset="0"/>
              <a:cs typeface="Times New Roman" pitchFamily="18" charset="0"/>
            </a:endParaRPr>
          </a:p>
          <a:p>
            <a:pPr marL="358775" indent="0" algn="just">
              <a:buNone/>
              <a:tabLst>
                <a:tab pos="355600" algn="l"/>
              </a:tabLst>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2</a:t>
            </a:r>
            <a:r>
              <a:rPr lang="en-US" sz="2400" b="1" baseline="30000" dirty="0" smtClean="0">
                <a:solidFill>
                  <a:schemeClr val="tx1"/>
                </a:solidFill>
                <a:latin typeface="Times New Roman" pitchFamily="18" charset="0"/>
                <a:cs typeface="Times New Roman" pitchFamily="18" charset="0"/>
              </a:rPr>
              <a:t>nd</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On the Day following LD of withdrawal, stays for entire campaign period till end of   poll / counting if asked by ECI ( Inspection of Candidates accounts 3 times and comments on discrepancies)</a:t>
            </a:r>
          </a:p>
          <a:p>
            <a:pPr marL="358775" indent="0" algn="just">
              <a:buNone/>
              <a:tabLst>
                <a:tab pos="355600" algn="l"/>
              </a:tabLst>
            </a:pP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 3</a:t>
            </a:r>
            <a:r>
              <a:rPr lang="en-US" sz="2400" b="1" baseline="30000" dirty="0" smtClean="0">
                <a:solidFill>
                  <a:schemeClr val="tx1"/>
                </a:solidFill>
                <a:latin typeface="Times New Roman" pitchFamily="18" charset="0"/>
                <a:cs typeface="Times New Roman" pitchFamily="18" charset="0"/>
              </a:rPr>
              <a:t>rd</a:t>
            </a:r>
            <a:r>
              <a:rPr lang="en-US" sz="2400" b="1"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On 25</a:t>
            </a:r>
            <a:r>
              <a:rPr lang="en-US" sz="2400" baseline="30000" dirty="0" smtClean="0">
                <a:solidFill>
                  <a:schemeClr val="tx1"/>
                </a:solidFill>
                <a:latin typeface="Times New Roman" pitchFamily="18" charset="0"/>
                <a:cs typeface="Times New Roman" pitchFamily="18" charset="0"/>
              </a:rPr>
              <a:t>th</a:t>
            </a:r>
            <a:r>
              <a:rPr lang="en-US" sz="2400" dirty="0" smtClean="0">
                <a:solidFill>
                  <a:schemeClr val="tx1"/>
                </a:solidFill>
                <a:latin typeface="Times New Roman" pitchFamily="18" charset="0"/>
                <a:cs typeface="Times New Roman" pitchFamily="18" charset="0"/>
              </a:rPr>
              <a:t> Day of result declaration, </a:t>
            </a:r>
            <a:r>
              <a:rPr lang="en-US" sz="2400" dirty="0">
                <a:solidFill>
                  <a:schemeClr val="tx1"/>
                </a:solidFill>
                <a:latin typeface="Times New Roman" pitchFamily="18" charset="0"/>
                <a:cs typeface="Times New Roman" pitchFamily="18" charset="0"/>
              </a:rPr>
              <a:t>Stays for clear 8 days to assist DEO for scrutiny of account statements of </a:t>
            </a:r>
            <a:r>
              <a:rPr lang="en-US" sz="2400" dirty="0" smtClean="0">
                <a:solidFill>
                  <a:schemeClr val="tx1"/>
                </a:solidFill>
                <a:latin typeface="Times New Roman" pitchFamily="18" charset="0"/>
                <a:cs typeface="Times New Roman" pitchFamily="18" charset="0"/>
              </a:rPr>
              <a:t>candidates</a:t>
            </a:r>
            <a:r>
              <a:rPr lang="en-IN" sz="2400" dirty="0" smtClean="0">
                <a:solidFill>
                  <a:schemeClr val="tx1"/>
                </a:solidFill>
                <a:latin typeface="Times New Roman" pitchFamily="18" charset="0"/>
                <a:cs typeface="Times New Roman" pitchFamily="18" charset="0"/>
              </a:rPr>
              <a:t> , </a:t>
            </a:r>
            <a:r>
              <a:rPr lang="en-US" sz="2400" dirty="0" smtClean="0">
                <a:solidFill>
                  <a:schemeClr val="tx1"/>
                </a:solidFill>
                <a:latin typeface="Times New Roman" pitchFamily="18" charset="0"/>
                <a:cs typeface="Times New Roman" pitchFamily="18" charset="0"/>
              </a:rPr>
              <a:t>attends Accounts Reconciliation meeting of DEO on 26</a:t>
            </a:r>
            <a:r>
              <a:rPr lang="en-US" sz="2400" baseline="30000" dirty="0" smtClean="0">
                <a:solidFill>
                  <a:schemeClr val="tx1"/>
                </a:solidFill>
                <a:latin typeface="Times New Roman" pitchFamily="18" charset="0"/>
                <a:cs typeface="Times New Roman" pitchFamily="18" charset="0"/>
              </a:rPr>
              <a:t>th</a:t>
            </a:r>
            <a:r>
              <a:rPr lang="en-US" sz="2400" dirty="0" smtClean="0">
                <a:solidFill>
                  <a:schemeClr val="tx1"/>
                </a:solidFill>
                <a:latin typeface="Times New Roman" pitchFamily="18" charset="0"/>
                <a:cs typeface="Times New Roman" pitchFamily="18" charset="0"/>
              </a:rPr>
              <a:t> Day, </a:t>
            </a:r>
            <a:endParaRPr lang="en-US" sz="2400" dirty="0">
              <a:latin typeface="Times New Roman" pitchFamily="18" charset="0"/>
              <a:cs typeface="Times New Roman" pitchFamily="18" charset="0"/>
            </a:endParaRPr>
          </a:p>
          <a:p>
            <a:pPr marL="815975" indent="-457200" algn="just">
              <a:buFont typeface="Wingdings" panose="05000000000000000000" pitchFamily="2" charset="2"/>
              <a:buChar char="v"/>
              <a:tabLst>
                <a:tab pos="355600" algn="l"/>
              </a:tabLst>
            </a:pPr>
            <a:endParaRPr sz="3200" dirty="0">
              <a:latin typeface="Times New Roman" pitchFamily="18" charset="0"/>
              <a:cs typeface="Times New Roman" pitchFamily="18" charset="0"/>
            </a:endParaRPr>
          </a:p>
          <a:p>
            <a:pPr marL="857250" lvl="1" indent="-457200">
              <a:buNone/>
              <a:tabLst>
                <a:tab pos="355600" algn="l"/>
              </a:tabLst>
            </a:pPr>
            <a:endParaRPr sz="3200" dirty="0">
              <a:latin typeface="Times New Roman" pitchFamily="18" charset="0"/>
              <a:cs typeface="Times New Roman" pitchFamily="18" charset="0"/>
            </a:endParaRPr>
          </a:p>
        </p:txBody>
      </p:sp>
      <p:sp>
        <p:nvSpPr>
          <p:cNvPr id="232" name="33"/>
          <p:cNvSpPr txBox="1"/>
          <p:nvPr/>
        </p:nvSpPr>
        <p:spPr>
          <a:xfrm>
            <a:off x="9420794" y="5862959"/>
            <a:ext cx="316447" cy="243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000">
                <a:solidFill>
                  <a:srgbClr val="575F6D"/>
                </a:solidFill>
                <a:latin typeface="Century Schoolbook"/>
                <a:ea typeface="Century Schoolbook"/>
                <a:cs typeface="Century Schoolbook"/>
                <a:sym typeface="Century Schoolbook"/>
              </a:defRPr>
            </a:lvl1pPr>
          </a:lstStyle>
          <a:p>
            <a:endParaRPr dirty="0"/>
          </a:p>
        </p:txBody>
      </p:sp>
    </p:spTree>
    <p:extLst>
      <p:ext uri="{BB962C8B-B14F-4D97-AF65-F5344CB8AC3E}">
        <p14:creationId xmlns:p14="http://schemas.microsoft.com/office/powerpoint/2010/main" val="1770669459"/>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749300"/>
            <a:ext cx="8521700" cy="838200"/>
          </a:xfrm>
          <a:solidFill>
            <a:schemeClr val="bg1"/>
          </a:solidFill>
        </p:spPr>
        <p:txBody>
          <a:bodyPr>
            <a:normAutofit fontScale="90000"/>
          </a:bodyPr>
          <a:lstStyle/>
          <a:p>
            <a:r>
              <a:rPr lang="en-IN" sz="3200" b="1" dirty="0">
                <a:solidFill>
                  <a:schemeClr val="tx1"/>
                </a:solidFill>
                <a:latin typeface="Times New Roman" pitchFamily="18" charset="0"/>
                <a:cs typeface="Times New Roman" pitchFamily="18" charset="0"/>
              </a:rPr>
              <a:t>ASSISTANT EXPENDITURE OBSERVER (AEO)</a:t>
            </a:r>
          </a:p>
        </p:txBody>
      </p:sp>
      <p:sp>
        <p:nvSpPr>
          <p:cNvPr id="3" name="Content Placeholder 2"/>
          <p:cNvSpPr>
            <a:spLocks noGrp="1"/>
          </p:cNvSpPr>
          <p:nvPr>
            <p:ph idx="1"/>
          </p:nvPr>
        </p:nvSpPr>
        <p:spPr>
          <a:xfrm>
            <a:off x="774699" y="2115403"/>
            <a:ext cx="10935079" cy="4553958"/>
          </a:xfrm>
          <a:ln>
            <a:solidFill>
              <a:schemeClr val="tx2"/>
            </a:solidFill>
          </a:ln>
        </p:spPr>
        <p:txBody>
          <a:bodyPr>
            <a:noAutofit/>
          </a:bodyPr>
          <a:lstStyle/>
          <a:p>
            <a:pPr lvl="0">
              <a:buFont typeface="Wingdings" panose="05000000000000000000" pitchFamily="2" charset="2"/>
              <a:buChar char="v"/>
            </a:pPr>
            <a:r>
              <a:rPr lang="en-US" sz="2600" dirty="0">
                <a:solidFill>
                  <a:srgbClr val="FF0000"/>
                </a:solidFill>
                <a:latin typeface="Times New Roman" pitchFamily="18" charset="0"/>
                <a:cs typeface="Times New Roman" pitchFamily="18" charset="0"/>
              </a:rPr>
              <a:t>AEO </a:t>
            </a:r>
            <a:r>
              <a:rPr lang="en-US" sz="2600" dirty="0" smtClean="0">
                <a:solidFill>
                  <a:srgbClr val="FF0000"/>
                </a:solidFill>
                <a:latin typeface="Times New Roman" pitchFamily="18" charset="0"/>
                <a:cs typeface="Times New Roman" pitchFamily="18" charset="0"/>
              </a:rPr>
              <a:t>appointed and trained by DEO , from the district , deployed from the date of Notification, </a:t>
            </a:r>
            <a:r>
              <a:rPr lang="en-US" sz="2600" dirty="0" smtClean="0">
                <a:latin typeface="Times New Roman" pitchFamily="18" charset="0"/>
                <a:cs typeface="Times New Roman" pitchFamily="18" charset="0"/>
              </a:rPr>
              <a:t>Assists </a:t>
            </a:r>
            <a:r>
              <a:rPr lang="en-US" sz="2600" dirty="0">
                <a:latin typeface="Times New Roman" pitchFamily="18" charset="0"/>
                <a:cs typeface="Times New Roman" pitchFamily="18" charset="0"/>
              </a:rPr>
              <a:t>EO in inspection of accounts </a:t>
            </a:r>
            <a:endParaRPr lang="en-US" sz="2600" dirty="0" smtClean="0">
              <a:solidFill>
                <a:srgbClr val="FF0000"/>
              </a:solidFill>
              <a:latin typeface="Times New Roman" pitchFamily="18" charset="0"/>
              <a:cs typeface="Times New Roman" pitchFamily="18" charset="0"/>
            </a:endParaRPr>
          </a:p>
          <a:p>
            <a:pPr lvl="0">
              <a:buFont typeface="Wingdings" panose="05000000000000000000" pitchFamily="2" charset="2"/>
              <a:buChar char="v"/>
            </a:pPr>
            <a:r>
              <a:rPr lang="en-US" sz="2600" dirty="0" smtClean="0">
                <a:solidFill>
                  <a:srgbClr val="FF0000"/>
                </a:solidFill>
                <a:latin typeface="Times New Roman" pitchFamily="18" charset="0"/>
                <a:cs typeface="Times New Roman" pitchFamily="18" charset="0"/>
              </a:rPr>
              <a:t>Preferably a local Officer but not from the same AC</a:t>
            </a:r>
            <a:endParaRPr lang="en-US" sz="2600" dirty="0">
              <a:solidFill>
                <a:srgbClr val="FF0000"/>
              </a:solidFill>
              <a:latin typeface="Times New Roman" pitchFamily="18" charset="0"/>
              <a:cs typeface="Times New Roman" pitchFamily="18" charset="0"/>
            </a:endParaRPr>
          </a:p>
          <a:p>
            <a:pPr lvl="0">
              <a:buFont typeface="Wingdings" panose="05000000000000000000" pitchFamily="2" charset="2"/>
              <a:buChar char="v"/>
            </a:pPr>
            <a:r>
              <a:rPr lang="en-US" sz="2600" dirty="0" smtClean="0">
                <a:latin typeface="Times New Roman" pitchFamily="18" charset="0"/>
                <a:cs typeface="Times New Roman" pitchFamily="18" charset="0"/>
              </a:rPr>
              <a:t>Maintains </a:t>
            </a:r>
            <a:r>
              <a:rPr lang="en-US" sz="2600" dirty="0">
                <a:latin typeface="Times New Roman" pitchFamily="18" charset="0"/>
                <a:cs typeface="Times New Roman" pitchFamily="18" charset="0"/>
              </a:rPr>
              <a:t>the </a:t>
            </a:r>
            <a:r>
              <a:rPr lang="en-US" sz="2600" b="1" dirty="0">
                <a:solidFill>
                  <a:schemeClr val="tx1"/>
                </a:solidFill>
                <a:latin typeface="Times New Roman" pitchFamily="18" charset="0"/>
                <a:cs typeface="Times New Roman" pitchFamily="18" charset="0"/>
              </a:rPr>
              <a:t>Shadow Observation Register </a:t>
            </a:r>
            <a:r>
              <a:rPr lang="en-US" sz="2600" dirty="0">
                <a:latin typeface="Times New Roman" pitchFamily="18" charset="0"/>
                <a:cs typeface="Times New Roman" pitchFamily="18" charset="0"/>
              </a:rPr>
              <a:t>&amp; </a:t>
            </a:r>
            <a:r>
              <a:rPr lang="en-US" sz="2600" b="1" dirty="0">
                <a:solidFill>
                  <a:schemeClr val="tx1"/>
                </a:solidFill>
                <a:latin typeface="Times New Roman" pitchFamily="18" charset="0"/>
                <a:cs typeface="Times New Roman" pitchFamily="18" charset="0"/>
              </a:rPr>
              <a:t>Folder of Evidence</a:t>
            </a:r>
          </a:p>
          <a:p>
            <a:pPr lvl="0">
              <a:buFont typeface="Wingdings" panose="05000000000000000000" pitchFamily="2" charset="2"/>
              <a:buChar char="v"/>
            </a:pPr>
            <a:r>
              <a:rPr lang="en-US" sz="2600" dirty="0" smtClean="0">
                <a:latin typeface="Times New Roman" pitchFamily="18" charset="0"/>
                <a:cs typeface="Times New Roman" pitchFamily="18" charset="0"/>
              </a:rPr>
              <a:t>Supervises </a:t>
            </a:r>
            <a:r>
              <a:rPr lang="en-US" sz="2600" dirty="0">
                <a:latin typeface="Times New Roman" pitchFamily="18" charset="0"/>
                <a:cs typeface="Times New Roman" pitchFamily="18" charset="0"/>
              </a:rPr>
              <a:t>and </a:t>
            </a:r>
            <a:r>
              <a:rPr lang="en-US" sz="2600" dirty="0" smtClean="0">
                <a:latin typeface="Times New Roman" pitchFamily="18" charset="0"/>
                <a:cs typeface="Times New Roman" pitchFamily="18" charset="0"/>
              </a:rPr>
              <a:t>ensures that </a:t>
            </a:r>
            <a:r>
              <a:rPr lang="en-US" sz="2600" dirty="0">
                <a:latin typeface="Times New Roman" pitchFamily="18" charset="0"/>
                <a:cs typeface="Times New Roman" pitchFamily="18" charset="0"/>
              </a:rPr>
              <a:t>all complaints are addressed </a:t>
            </a:r>
          </a:p>
          <a:p>
            <a:pPr lvl="0">
              <a:buFont typeface="Wingdings" panose="05000000000000000000" pitchFamily="2" charset="2"/>
              <a:buChar char="v"/>
            </a:pPr>
            <a:r>
              <a:rPr lang="en-US" sz="2600" dirty="0" smtClean="0">
                <a:latin typeface="Times New Roman" pitchFamily="18" charset="0"/>
                <a:cs typeface="Times New Roman" pitchFamily="18" charset="0"/>
              </a:rPr>
              <a:t> Monitors FS/SST/VST/VVT/Accounting Team</a:t>
            </a:r>
          </a:p>
          <a:p>
            <a:pPr lvl="0">
              <a:buFont typeface="Wingdings" panose="05000000000000000000" pitchFamily="2" charset="2"/>
              <a:buChar char="v"/>
            </a:pPr>
            <a:r>
              <a:rPr lang="en-US" sz="2600" dirty="0" smtClean="0">
                <a:latin typeface="Times New Roman" pitchFamily="18" charset="0"/>
                <a:cs typeface="Times New Roman" pitchFamily="18" charset="0"/>
              </a:rPr>
              <a:t>Co-ordinate </a:t>
            </a:r>
            <a:r>
              <a:rPr lang="en-US" sz="2600" dirty="0">
                <a:latin typeface="Times New Roman" pitchFamily="18" charset="0"/>
                <a:cs typeface="Times New Roman" pitchFamily="18" charset="0"/>
              </a:rPr>
              <a:t>with the RO’s office on campaign activities of candidates</a:t>
            </a:r>
          </a:p>
          <a:p>
            <a:pPr lvl="0">
              <a:buFont typeface="Wingdings" panose="05000000000000000000" pitchFamily="2" charset="2"/>
              <a:buChar char="v"/>
            </a:pPr>
            <a:r>
              <a:rPr lang="en-US" sz="2600" dirty="0" smtClean="0">
                <a:latin typeface="Times New Roman" pitchFamily="18" charset="0"/>
                <a:cs typeface="Times New Roman" pitchFamily="18" charset="0"/>
              </a:rPr>
              <a:t>Daily Reporting to EO in Annexure B-6 on activities of the teams</a:t>
            </a:r>
            <a:endParaRPr lang="en-US" sz="2600" dirty="0">
              <a:latin typeface="Times New Roman" pitchFamily="18" charset="0"/>
              <a:cs typeface="Times New Roman" pitchFamily="18" charset="0"/>
            </a:endParaRPr>
          </a:p>
          <a:p>
            <a:pPr lvl="0">
              <a:buFont typeface="Wingdings" panose="05000000000000000000" pitchFamily="2" charset="2"/>
              <a:buChar char="v"/>
            </a:pPr>
            <a:r>
              <a:rPr lang="en-US" sz="2600" dirty="0">
                <a:latin typeface="Times New Roman" pitchFamily="18" charset="0"/>
                <a:cs typeface="Times New Roman" pitchFamily="18" charset="0"/>
              </a:rPr>
              <a:t>Extra AEO in case of ESC</a:t>
            </a:r>
          </a:p>
          <a:p>
            <a:endParaRPr lang="en-IN" sz="2600" dirty="0"/>
          </a:p>
        </p:txBody>
      </p:sp>
    </p:spTree>
    <p:extLst>
      <p:ext uri="{BB962C8B-B14F-4D97-AF65-F5344CB8AC3E}">
        <p14:creationId xmlns:p14="http://schemas.microsoft.com/office/powerpoint/2010/main" val="42101320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7740968" y="6356351"/>
            <a:ext cx="2865039" cy="365125"/>
          </a:xfrm>
          <a:prstGeom prst="rect">
            <a:avLst/>
          </a:prstGeom>
        </p:spPr>
        <p:txBody>
          <a:bodyPr/>
          <a:lstStyle/>
          <a:p>
            <a:fld id="{86CB4B4D-7CA3-9044-876B-883B54F8677D}" type="slidenum">
              <a:rPr lang="en-IN" smtClean="0"/>
              <a:pPr/>
              <a:t>3</a:t>
            </a:fld>
            <a:endParaRPr lang="en-IN"/>
          </a:p>
        </p:txBody>
      </p:sp>
      <p:sp>
        <p:nvSpPr>
          <p:cNvPr id="3" name="NOTHING OFFICIAL ABOUT IT…"/>
          <p:cNvSpPr txBox="1">
            <a:spLocks/>
          </p:cNvSpPr>
          <p:nvPr/>
        </p:nvSpPr>
        <p:spPr bwMode="gray">
          <a:xfrm>
            <a:off x="0" y="274638"/>
            <a:ext cx="7519916" cy="633412"/>
          </a:xfrm>
          <a:prstGeom prst="rect">
            <a:avLst/>
          </a:prstGeom>
        </p:spPr>
        <p:txBody>
          <a:bodyPr vert="horz" lIns="91440" tIns="45720" rIns="91440" bIns="45720" rtlCol="0" anchor="ctr">
            <a:normAutofit/>
          </a:bodyPr>
          <a:lstStyle>
            <a:lvl1pPr algn="l" defTabSz="868680" rtl="0" eaLnBrk="1" latinLnBrk="0" hangingPunct="1">
              <a:spcBef>
                <a:spcPct val="0"/>
              </a:spcBef>
              <a:buNone/>
              <a:defRPr sz="2800" b="0" i="0" kern="1200">
                <a:solidFill>
                  <a:srgbClr val="0000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             </a:t>
            </a:r>
            <a:r>
              <a:rPr lang="en-US" b="1" dirty="0" smtClean="0">
                <a:latin typeface="Times New Roman" pitchFamily="18" charset="0"/>
                <a:cs typeface="Times New Roman" pitchFamily="18" charset="0"/>
              </a:rPr>
              <a:t>NOTHING OFFICIAL ABOUT IT…</a:t>
            </a:r>
            <a:endParaRPr lang="en-US" b="1" dirty="0">
              <a:latin typeface="Times New Roman" pitchFamily="18" charset="0"/>
              <a:cs typeface="Times New Roman" pitchFamily="18" charset="0"/>
            </a:endParaRPr>
          </a:p>
        </p:txBody>
      </p:sp>
      <p:pic>
        <p:nvPicPr>
          <p:cNvPr id="4" name="C:\Users\Nadakacheri12\Desktop\election exp\Yathi-Siddakatte-011.jpg" descr="C:\Users\Nadakacheri12\Desktop\election exp\Yathi-Siddakatte-011.jpg"/>
          <p:cNvPicPr>
            <a:picLocks noChangeAspect="1"/>
          </p:cNvPicPr>
          <p:nvPr/>
        </p:nvPicPr>
        <p:blipFill>
          <a:blip r:embed="rId2" cstate="print">
            <a:extLst/>
          </a:blip>
          <a:stretch>
            <a:fillRect/>
          </a:stretch>
        </p:blipFill>
        <p:spPr>
          <a:xfrm>
            <a:off x="1140904" y="1091821"/>
            <a:ext cx="6540058" cy="5418161"/>
          </a:xfrm>
          <a:prstGeom prst="rect">
            <a:avLst/>
          </a:prstGeom>
          <a:ln w="12700">
            <a:miter lim="400000"/>
          </a:ln>
        </p:spPr>
      </p:pic>
      <p:sp>
        <p:nvSpPr>
          <p:cNvPr id="5" name="Ceiling Limit for a candidate"/>
          <p:cNvSpPr txBox="1"/>
          <p:nvPr/>
        </p:nvSpPr>
        <p:spPr>
          <a:xfrm>
            <a:off x="7680962" y="2136776"/>
            <a:ext cx="2158372" cy="83099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2400" b="1">
                <a:latin typeface="Century Schoolbook"/>
                <a:ea typeface="Century Schoolbook"/>
                <a:cs typeface="Century Schoolbook"/>
                <a:sym typeface="Century Schoolbook"/>
              </a:defRPr>
            </a:lvl1pPr>
          </a:lstStyle>
          <a:p>
            <a:r>
              <a:rPr lang="en-IN" dirty="0"/>
              <a:t>L</a:t>
            </a:r>
            <a:r>
              <a:t>imit </a:t>
            </a:r>
            <a:r>
              <a:rPr dirty="0"/>
              <a:t>for a candidate</a:t>
            </a:r>
          </a:p>
        </p:txBody>
      </p:sp>
      <p:sp>
        <p:nvSpPr>
          <p:cNvPr id="6" name="Is there any ceiling limit for an agent of a candidate?"/>
          <p:cNvSpPr txBox="1"/>
          <p:nvPr/>
        </p:nvSpPr>
        <p:spPr>
          <a:xfrm>
            <a:off x="7686692" y="3500439"/>
            <a:ext cx="2355066" cy="156965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b="1">
                <a:latin typeface="Century Schoolbook"/>
                <a:ea typeface="Century Schoolbook"/>
                <a:cs typeface="Century Schoolbook"/>
                <a:sym typeface="Century Schoolbook"/>
              </a:defRPr>
            </a:lvl1pPr>
          </a:lstStyle>
          <a:p>
            <a:r>
              <a:rPr lang="en-IN" sz="2400" dirty="0">
                <a:solidFill>
                  <a:srgbClr val="FF0000"/>
                </a:solidFill>
              </a:rPr>
              <a:t>No limit on political party expenditure</a:t>
            </a:r>
            <a:endParaRPr sz="2400" dirty="0">
              <a:solidFill>
                <a:srgbClr val="FF0000"/>
              </a:solidFill>
            </a:endParaRPr>
          </a:p>
        </p:txBody>
      </p:sp>
    </p:spTree>
    <p:extLst>
      <p:ext uri="{BB962C8B-B14F-4D97-AF65-F5344CB8AC3E}">
        <p14:creationId xmlns:p14="http://schemas.microsoft.com/office/powerpoint/2010/main" val="2343599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8" y="-1143000"/>
            <a:ext cx="9721215" cy="1143000"/>
          </a:xfrm>
        </p:spPr>
        <p:txBody>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03259" y="296103"/>
            <a:ext cx="9943226" cy="5909388"/>
          </a:xfrm>
          <a:prstGeom prst="rect">
            <a:avLst/>
          </a:prstGeom>
          <a:noFill/>
          <a:ln w="9525">
            <a:solidFill>
              <a:srgbClr val="C00000"/>
            </a:solidFill>
            <a:miter lim="800000"/>
            <a:headEnd/>
            <a:tailEnd/>
          </a:ln>
        </p:spPr>
      </p:pic>
    </p:spTree>
    <p:extLst>
      <p:ext uri="{BB962C8B-B14F-4D97-AF65-F5344CB8AC3E}">
        <p14:creationId xmlns:p14="http://schemas.microsoft.com/office/powerpoint/2010/main" val="4248847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21" y="682388"/>
            <a:ext cx="10153933" cy="1105469"/>
          </a:xfrm>
        </p:spPr>
        <p:txBody>
          <a:bodyPr>
            <a:normAutofit/>
          </a:bodyPr>
          <a:lstStyle/>
          <a:p>
            <a:r>
              <a:rPr lang="en-IN" sz="3200" b="1" dirty="0">
                <a:latin typeface="Times New Roman" panose="02020603050405020304" pitchFamily="18" charset="0"/>
                <a:cs typeface="Times New Roman" panose="02020603050405020304" pitchFamily="18" charset="0"/>
              </a:rPr>
              <a:t>Flying </a:t>
            </a:r>
            <a:r>
              <a:rPr lang="en-IN" sz="3200" b="1" dirty="0" smtClean="0">
                <a:latin typeface="Times New Roman" panose="02020603050405020304" pitchFamily="18" charset="0"/>
                <a:cs typeface="Times New Roman" panose="02020603050405020304" pitchFamily="18" charset="0"/>
              </a:rPr>
              <a:t>Squads (FS) </a:t>
            </a:r>
            <a:r>
              <a:rPr lang="en-IN" sz="3200" b="1" dirty="0">
                <a:latin typeface="Times New Roman" panose="02020603050405020304" pitchFamily="18" charset="0"/>
                <a:cs typeface="Times New Roman" panose="02020603050405020304" pitchFamily="18" charset="0"/>
              </a:rPr>
              <a:t>and Static Surveillance </a:t>
            </a:r>
            <a:r>
              <a:rPr lang="en-IN" sz="3200" b="1" dirty="0" smtClean="0">
                <a:latin typeface="Times New Roman" panose="02020603050405020304" pitchFamily="18" charset="0"/>
                <a:cs typeface="Times New Roman" panose="02020603050405020304" pitchFamily="18" charset="0"/>
              </a:rPr>
              <a:t>Teams (SST)</a:t>
            </a:r>
            <a:endParaRPr lang="en-IN"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7953" y="2049680"/>
            <a:ext cx="10726972" cy="3990833"/>
          </a:xfrm>
          <a:ln>
            <a:solidFill>
              <a:srgbClr val="FF0000"/>
            </a:solidFill>
          </a:ln>
        </p:spPr>
        <p:txBody>
          <a:bodyPr>
            <a:normAutofit/>
          </a:bodyPr>
          <a:lstStyle/>
          <a:p>
            <a:pPr algn="just">
              <a:buNone/>
            </a:pPr>
            <a:endParaRPr lang="en-IN" dirty="0">
              <a:latin typeface="Arrial narrow"/>
              <a:cs typeface="Times New Roman" panose="02020603050405020304" pitchFamily="18" charset="0"/>
            </a:endParaRPr>
          </a:p>
          <a:p>
            <a:pPr>
              <a:buFont typeface="Arial" panose="020B0604020202020204" pitchFamily="34" charset="0"/>
              <a:buChar char="•"/>
            </a:pPr>
            <a:r>
              <a:rPr lang="en-IN" sz="2400" dirty="0">
                <a:latin typeface="Arrial narrow"/>
                <a:cs typeface="Times New Roman" panose="02020603050405020304" pitchFamily="18" charset="0"/>
              </a:rPr>
              <a:t> </a:t>
            </a:r>
            <a:r>
              <a:rPr lang="en-IN" sz="2400" dirty="0">
                <a:solidFill>
                  <a:srgbClr val="FF0000"/>
                </a:solidFill>
                <a:latin typeface="Arrial narrow"/>
                <a:cs typeface="Times New Roman" panose="02020603050405020304" pitchFamily="18" charset="0"/>
              </a:rPr>
              <a:t>3 or more Flying Squads(FS) and Static Surveillance Teams(SST) in each Assembly Constituency/Segment</a:t>
            </a:r>
            <a:r>
              <a:rPr lang="en-IN" sz="2400" dirty="0">
                <a:latin typeface="Arrial narrow"/>
                <a:cs typeface="Times New Roman" panose="02020603050405020304" pitchFamily="18" charset="0"/>
              </a:rPr>
              <a:t>. </a:t>
            </a:r>
            <a:endParaRPr lang="en-IN" sz="2400" dirty="0" smtClean="0">
              <a:latin typeface="Arrial narrow"/>
              <a:cs typeface="Times New Roman" panose="02020603050405020304" pitchFamily="18" charset="0"/>
            </a:endParaRPr>
          </a:p>
          <a:p>
            <a:pPr>
              <a:buFont typeface="Arial" panose="020B0604020202020204" pitchFamily="34" charset="0"/>
              <a:buChar char="•"/>
            </a:pPr>
            <a:r>
              <a:rPr lang="en-IN" sz="2400" dirty="0" smtClean="0">
                <a:latin typeface="Arrial narrow"/>
                <a:cs typeface="Times New Roman" panose="02020603050405020304" pitchFamily="18" charset="0"/>
              </a:rPr>
              <a:t>FS-More </a:t>
            </a:r>
            <a:r>
              <a:rPr lang="en-IN" sz="2400" dirty="0">
                <a:latin typeface="Arrial narrow"/>
                <a:cs typeface="Times New Roman" panose="02020603050405020304" pitchFamily="18" charset="0"/>
              </a:rPr>
              <a:t>in Expenditure Sensitive Constituencies(ESC) if required. </a:t>
            </a:r>
            <a:endParaRPr lang="en-IN" sz="2400" dirty="0" smtClean="0">
              <a:latin typeface="Arrial narrow"/>
              <a:cs typeface="Times New Roman" panose="02020603050405020304" pitchFamily="18" charset="0"/>
            </a:endParaRPr>
          </a:p>
          <a:p>
            <a:pPr>
              <a:buFont typeface="Arial" panose="020B0604020202020204" pitchFamily="34" charset="0"/>
              <a:buChar char="•"/>
            </a:pPr>
            <a:r>
              <a:rPr lang="en-IN" sz="2400" dirty="0" smtClean="0">
                <a:latin typeface="Arrial narrow"/>
                <a:cs typeface="Times New Roman" panose="02020603050405020304" pitchFamily="18" charset="0"/>
              </a:rPr>
              <a:t>SST- </a:t>
            </a:r>
            <a:r>
              <a:rPr lang="en-IN" sz="2400" dirty="0">
                <a:latin typeface="Arrial narrow"/>
                <a:cs typeface="Times New Roman" panose="02020603050405020304" pitchFamily="18" charset="0"/>
              </a:rPr>
              <a:t>required at Expenditure Sensitive Pockets (ESP).</a:t>
            </a:r>
          </a:p>
          <a:p>
            <a:pPr>
              <a:buFont typeface="Arial" panose="020B0604020202020204" pitchFamily="34" charset="0"/>
              <a:buChar char="•"/>
            </a:pPr>
            <a:r>
              <a:rPr lang="en-IN" sz="2400" dirty="0">
                <a:latin typeface="Arrial narrow"/>
                <a:cs typeface="Times New Roman" panose="02020603050405020304" pitchFamily="18" charset="0"/>
              </a:rPr>
              <a:t>Headed by a Magistrate (Adequate numbers/ gazette notification). </a:t>
            </a:r>
          </a:p>
          <a:p>
            <a:pPr>
              <a:buFont typeface="Arial" panose="020B0604020202020204" pitchFamily="34" charset="0"/>
              <a:buChar char="•"/>
            </a:pPr>
            <a:r>
              <a:rPr lang="en-IN" sz="2400" dirty="0">
                <a:latin typeface="Arrial narrow"/>
                <a:cs typeface="Times New Roman" panose="02020603050405020304" pitchFamily="18" charset="0"/>
              </a:rPr>
              <a:t>Video Recording.</a:t>
            </a:r>
          </a:p>
          <a:p>
            <a:pPr>
              <a:buFont typeface="Arial" panose="020B0604020202020204" pitchFamily="34" charset="0"/>
              <a:buChar char="•"/>
            </a:pPr>
            <a:r>
              <a:rPr lang="en-IN" sz="2400" dirty="0">
                <a:latin typeface="Arrial narrow"/>
                <a:cs typeface="Times New Roman" panose="02020603050405020304" pitchFamily="18" charset="0"/>
              </a:rPr>
              <a:t>GPS enabled FS vehicles/ Mobile tracking.</a:t>
            </a:r>
          </a:p>
        </p:txBody>
      </p:sp>
      <p:sp>
        <p:nvSpPr>
          <p:cNvPr id="5" name="Slide Number Placeholder 4"/>
          <p:cNvSpPr>
            <a:spLocks noGrp="1"/>
          </p:cNvSpPr>
          <p:nvPr>
            <p:ph type="sldNum" sz="quarter" idx="12"/>
          </p:nvPr>
        </p:nvSpPr>
        <p:spPr/>
        <p:txBody>
          <a:bodyPr>
            <a:normAutofit/>
          </a:bodyPr>
          <a:lstStyle/>
          <a:p>
            <a:fld id="{F0553030-F3DC-48C8-93CF-7F217552C1CC}" type="slidenum">
              <a:rPr lang="en-US" smtClean="0"/>
              <a:pPr/>
              <a:t>31</a:t>
            </a:fld>
            <a:endParaRPr lang="en-US"/>
          </a:p>
        </p:txBody>
      </p:sp>
    </p:spTree>
    <p:extLst>
      <p:ext uri="{BB962C8B-B14F-4D97-AF65-F5344CB8AC3E}">
        <p14:creationId xmlns:p14="http://schemas.microsoft.com/office/powerpoint/2010/main" val="2951464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8786" name="Picture 2"/>
          <p:cNvPicPr>
            <a:picLocks noGrp="1" noChangeAspect="1" noChangeArrowheads="1"/>
          </p:cNvPicPr>
          <p:nvPr>
            <p:ph idx="1"/>
          </p:nvPr>
        </p:nvPicPr>
        <p:blipFill>
          <a:blip r:embed="rId2" cstate="print"/>
          <a:srcRect/>
          <a:stretch>
            <a:fillRect/>
          </a:stretch>
        </p:blipFill>
        <p:spPr bwMode="auto">
          <a:xfrm>
            <a:off x="323439" y="137903"/>
            <a:ext cx="11448351" cy="5952179"/>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1661573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5395" y="274638"/>
            <a:ext cx="9721215" cy="725470"/>
          </a:xfrm>
        </p:spPr>
        <p:txBody>
          <a:bodyPr>
            <a:normAutofit fontScale="90000"/>
          </a:bodyPr>
          <a:lstStyle/>
          <a:p>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r>
              <a:rPr lang="en-IN" dirty="0">
                <a:latin typeface="Times New Roman" pitchFamily="18" charset="0"/>
                <a:cs typeface="Times New Roman" pitchFamily="18" charset="0"/>
              </a:rPr>
              <a:t/>
            </a:r>
            <a:br>
              <a:rPr lang="en-IN" dirty="0">
                <a:latin typeface="Times New Roman" pitchFamily="18" charset="0"/>
                <a:cs typeface="Times New Roman" pitchFamily="18" charset="0"/>
              </a:rPr>
            </a:br>
            <a:r>
              <a:rPr lang="en-IN" dirty="0" smtClean="0">
                <a:latin typeface="Times New Roman" pitchFamily="18" charset="0"/>
                <a:cs typeface="Times New Roman" pitchFamily="18" charset="0"/>
              </a:rPr>
              <a:t>Flying </a:t>
            </a:r>
            <a:r>
              <a:rPr lang="en-IN" dirty="0">
                <a:latin typeface="Times New Roman" pitchFamily="18" charset="0"/>
                <a:cs typeface="Times New Roman" pitchFamily="18" charset="0"/>
              </a:rPr>
              <a:t>Squad</a:t>
            </a:r>
          </a:p>
        </p:txBody>
      </p:sp>
      <p:pic>
        <p:nvPicPr>
          <p:cNvPr id="4" name="Content Placeholder 5"/>
          <p:cNvPicPr>
            <a:picLocks noGrp="1" noChangeAspect="1"/>
          </p:cNvPicPr>
          <p:nvPr>
            <p:ph idx="1"/>
          </p:nvPr>
        </p:nvPicPr>
        <p:blipFill>
          <a:blip r:embed="rId2" cstate="print"/>
          <a:stretch>
            <a:fillRect/>
          </a:stretch>
        </p:blipFill>
        <p:spPr>
          <a:xfrm>
            <a:off x="1235395" y="2391048"/>
            <a:ext cx="3916302" cy="3550681"/>
          </a:xfrm>
          <a:prstGeom prst="rect">
            <a:avLst/>
          </a:prstGeom>
        </p:spPr>
      </p:pic>
      <p:sp>
        <p:nvSpPr>
          <p:cNvPr id="2" name="Slide Number Placeholder 1">
            <a:extLst>
              <a:ext uri="{FF2B5EF4-FFF2-40B4-BE49-F238E27FC236}">
                <a16:creationId xmlns:a16="http://schemas.microsoft.com/office/drawing/2014/main" id="{4A7696D9-76C0-4E9E-BDFC-1DEDC5385C21}"/>
              </a:ext>
            </a:extLst>
          </p:cNvPr>
          <p:cNvSpPr>
            <a:spLocks noGrp="1"/>
          </p:cNvSpPr>
          <p:nvPr>
            <p:ph type="sldNum" sz="quarter" idx="12"/>
          </p:nvPr>
        </p:nvSpPr>
        <p:spPr/>
        <p:txBody>
          <a:bodyPr>
            <a:normAutofit/>
          </a:bodyPr>
          <a:lstStyle/>
          <a:p>
            <a:fld id="{36B4CD74-EC15-4BD2-803F-0A90F8F704D5}" type="slidenum">
              <a:rPr lang="en-IN" smtClean="0"/>
              <a:pPr/>
              <a:t>33</a:t>
            </a:fld>
            <a:endParaRPr lang="en-IN"/>
          </a:p>
        </p:txBody>
      </p:sp>
      <p:sp>
        <p:nvSpPr>
          <p:cNvPr id="5" name="Rectangle 4"/>
          <p:cNvSpPr/>
          <p:nvPr/>
        </p:nvSpPr>
        <p:spPr>
          <a:xfrm>
            <a:off x="5450908" y="2391048"/>
            <a:ext cx="6217928" cy="4031873"/>
          </a:xfrm>
          <a:prstGeom prst="rect">
            <a:avLst/>
          </a:prstGeom>
          <a:ln>
            <a:solidFill>
              <a:schemeClr val="tx2"/>
            </a:solidFill>
          </a:ln>
        </p:spPr>
        <p:txBody>
          <a:bodyPr wrap="square">
            <a:spAutoFit/>
          </a:bodyPr>
          <a:lstStyle/>
          <a:p>
            <a:pPr algn="just">
              <a:buFont typeface="Arial" pitchFamily="34" charset="0"/>
              <a:buChar char="•"/>
            </a:pPr>
            <a:r>
              <a:rPr lang="en-US" sz="2400" dirty="0">
                <a:latin typeface="Arial Narrow" panose="020B0606020202030204" pitchFamily="34" charset="0"/>
                <a:cs typeface="Times New Roman" pitchFamily="18" charset="0"/>
              </a:rPr>
              <a:t>Take action on complaint and report back</a:t>
            </a:r>
          </a:p>
          <a:p>
            <a:pPr algn="just">
              <a:buFont typeface="Arial" pitchFamily="34" charset="0"/>
              <a:buChar char="•"/>
            </a:pPr>
            <a:r>
              <a:rPr lang="en-US" sz="2400" dirty="0">
                <a:latin typeface="Times New Roman" pitchFamily="18" charset="0"/>
                <a:cs typeface="Times New Roman" pitchFamily="18" charset="0"/>
              </a:rPr>
              <a:t>Gather and record </a:t>
            </a:r>
            <a:r>
              <a:rPr lang="en-US" sz="2400" dirty="0" smtClean="0">
                <a:latin typeface="Times New Roman" pitchFamily="18" charset="0"/>
                <a:cs typeface="Times New Roman" pitchFamily="18" charset="0"/>
              </a:rPr>
              <a:t>evidence of seized </a:t>
            </a:r>
            <a:r>
              <a:rPr lang="en-US" sz="2400" dirty="0">
                <a:latin typeface="Times New Roman" pitchFamily="18" charset="0"/>
                <a:cs typeface="Times New Roman" pitchFamily="18" charset="0"/>
              </a:rPr>
              <a:t>cash or other </a:t>
            </a:r>
            <a:r>
              <a:rPr lang="en-US" sz="2400" dirty="0" smtClean="0">
                <a:latin typeface="Times New Roman" pitchFamily="18" charset="0"/>
                <a:cs typeface="Times New Roman" pitchFamily="18" charset="0"/>
              </a:rPr>
              <a:t>inducements</a:t>
            </a:r>
            <a:r>
              <a:rPr lang="en-US" sz="2000" i="1" dirty="0" smtClean="0">
                <a:latin typeface="Times New Roman" pitchFamily="18" charset="0"/>
                <a:cs typeface="Times New Roman" pitchFamily="18" charset="0"/>
              </a:rPr>
              <a:t>….Shall not  be entered in SOR and not treated as Election Expenditure of candidate , Recording to be  kept in FE </a:t>
            </a:r>
            <a:endParaRPr lang="en-US" sz="2000" i="1" dirty="0">
              <a:latin typeface="Times New Roman" pitchFamily="18" charset="0"/>
              <a:cs typeface="Times New Roman" pitchFamily="18" charset="0"/>
            </a:endParaRPr>
          </a:p>
          <a:p>
            <a:pPr algn="just">
              <a:buFont typeface="Arial" pitchFamily="34" charset="0"/>
              <a:buChar char="•"/>
            </a:pPr>
            <a:r>
              <a:rPr lang="en-US" sz="2400" dirty="0">
                <a:latin typeface="Times New Roman" pitchFamily="18" charset="0"/>
                <a:cs typeface="Times New Roman" pitchFamily="18" charset="0"/>
              </a:rPr>
              <a:t>Submit daily report of seizure etc.</a:t>
            </a:r>
          </a:p>
          <a:p>
            <a:pPr algn="just">
              <a:buFont typeface="Arial" pitchFamily="34" charset="0"/>
              <a:buChar char="•"/>
            </a:pPr>
            <a:r>
              <a:rPr lang="en-US" sz="2400" dirty="0">
                <a:latin typeface="Times New Roman" pitchFamily="18" charset="0"/>
                <a:cs typeface="Times New Roman" pitchFamily="18" charset="0"/>
              </a:rPr>
              <a:t>Surround the place in case of  storage of </a:t>
            </a:r>
            <a:r>
              <a:rPr lang="en-US" sz="2400" dirty="0" smtClean="0">
                <a:latin typeface="Times New Roman" pitchFamily="18" charset="0"/>
                <a:cs typeface="Times New Roman" pitchFamily="18" charset="0"/>
              </a:rPr>
              <a:t>money.</a:t>
            </a:r>
          </a:p>
          <a:p>
            <a:pPr algn="just">
              <a:buFont typeface="Arial" pitchFamily="34" charset="0"/>
              <a:buChar char="•"/>
            </a:pPr>
            <a:r>
              <a:rPr lang="en-US" sz="2400" b="1" i="1" u="sng" dirty="0" smtClean="0">
                <a:latin typeface="Times New Roman" pitchFamily="18" charset="0"/>
                <a:cs typeface="Times New Roman" pitchFamily="18" charset="0"/>
              </a:rPr>
              <a:t>Anecdote</a:t>
            </a:r>
            <a:r>
              <a:rPr lang="en-US" sz="2400" i="1" u="sng" dirty="0" smtClean="0">
                <a:latin typeface="Times New Roman" pitchFamily="18" charset="0"/>
                <a:cs typeface="Times New Roman" pitchFamily="18" charset="0"/>
              </a:rPr>
              <a:t>-</a:t>
            </a:r>
            <a:r>
              <a:rPr lang="en-US" sz="2400" i="1" dirty="0" smtClean="0">
                <a:solidFill>
                  <a:srgbClr val="C00000"/>
                </a:solidFill>
                <a:latin typeface="Times New Roman" pitchFamily="18" charset="0"/>
                <a:cs typeface="Times New Roman" pitchFamily="18" charset="0"/>
              </a:rPr>
              <a:t> 2009 </a:t>
            </a:r>
            <a:r>
              <a:rPr lang="en-US" sz="2400" i="1" dirty="0" err="1" smtClean="0">
                <a:solidFill>
                  <a:srgbClr val="C00000"/>
                </a:solidFill>
                <a:latin typeface="Times New Roman" pitchFamily="18" charset="0"/>
                <a:cs typeface="Times New Roman" pitchFamily="18" charset="0"/>
              </a:rPr>
              <a:t>SGE,Odisha</a:t>
            </a:r>
            <a:r>
              <a:rPr lang="en-US" sz="2400" i="1" dirty="0" smtClean="0">
                <a:solidFill>
                  <a:srgbClr val="C00000"/>
                </a:solidFill>
                <a:latin typeface="Times New Roman" pitchFamily="18" charset="0"/>
                <a:cs typeface="Times New Roman" pitchFamily="18" charset="0"/>
              </a:rPr>
              <a:t>  as ARO/EM Berhampur, seizure of Rs.13.5 Lakhs from a Hotel Room – allegation of </a:t>
            </a:r>
            <a:r>
              <a:rPr lang="en-US" sz="2400" i="1" dirty="0" smtClean="0">
                <a:latin typeface="Times New Roman" pitchFamily="18" charset="0"/>
                <a:cs typeface="Times New Roman" pitchFamily="18" charset="0"/>
              </a:rPr>
              <a:t>Cash for Vote </a:t>
            </a:r>
            <a:r>
              <a:rPr lang="en-US" sz="2400" i="1" dirty="0" smtClean="0">
                <a:solidFill>
                  <a:srgbClr val="C00000"/>
                </a:solidFill>
                <a:latin typeface="Times New Roman" pitchFamily="18" charset="0"/>
                <a:cs typeface="Times New Roman" pitchFamily="18" charset="0"/>
              </a:rPr>
              <a:t>from ECI Observer</a:t>
            </a:r>
            <a:endParaRPr lang="en-US" sz="2400"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21573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68" y="518615"/>
            <a:ext cx="11350302" cy="849601"/>
          </a:xfrm>
        </p:spPr>
        <p:txBody>
          <a:bodyPr>
            <a:normAutofit fontScale="90000"/>
          </a:bodyPr>
          <a:lstStyle/>
          <a:p>
            <a:r>
              <a:rPr lang="en-IN" sz="3200" b="1" dirty="0" smtClean="0">
                <a:latin typeface="Times New Roman" panose="02020603050405020304" pitchFamily="18" charset="0"/>
                <a:cs typeface="Times New Roman" panose="02020603050405020304" pitchFamily="18" charset="0"/>
              </a:rPr>
              <a:t>SOPS </a:t>
            </a:r>
            <a:br>
              <a:rPr lang="en-IN" sz="3200" b="1" dirty="0" smtClean="0">
                <a:latin typeface="Times New Roman" panose="02020603050405020304" pitchFamily="18" charset="0"/>
                <a:cs typeface="Times New Roman" panose="02020603050405020304" pitchFamily="18" charset="0"/>
              </a:rPr>
            </a:br>
            <a:r>
              <a:rPr lang="en-IN" sz="3200" b="1" dirty="0" smtClean="0">
                <a:latin typeface="Times New Roman" panose="02020603050405020304" pitchFamily="18" charset="0"/>
                <a:cs typeface="Times New Roman" panose="02020603050405020304" pitchFamily="18" charset="0"/>
              </a:rPr>
              <a:t>for </a:t>
            </a:r>
            <a:r>
              <a:rPr lang="en-IN" sz="3100" b="1" dirty="0">
                <a:latin typeface="Times New Roman" panose="02020603050405020304" pitchFamily="18" charset="0"/>
                <a:cs typeface="Times New Roman" panose="02020603050405020304" pitchFamily="18" charset="0"/>
              </a:rPr>
              <a:t>Flying Squads and Static Surveillance Teams </a:t>
            </a:r>
            <a:endParaRPr lang="en-IN" sz="31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87104" y="1487606"/>
            <a:ext cx="10877266" cy="5167195"/>
          </a:xfrm>
          <a:ln>
            <a:solidFill>
              <a:srgbClr val="0070C0"/>
            </a:solidFill>
          </a:ln>
        </p:spPr>
        <p:txBody>
          <a:bodyPr>
            <a:normAutofit/>
          </a:bodyPr>
          <a:lstStyle/>
          <a:p>
            <a:pPr marL="0" indent="0" algn="just">
              <a:buNone/>
            </a:pPr>
            <a:r>
              <a:rPr lang="en-IN" sz="2400" u="sng" dirty="0" smtClean="0">
                <a:latin typeface="Arial Narrow" panose="020B0606020202030204" pitchFamily="34" charset="0"/>
                <a:cs typeface="Times New Roman" panose="02020603050405020304" pitchFamily="18" charset="0"/>
              </a:rPr>
              <a:t>ECI  instructions vide Order in File no.76/Instructions/EEPS/2015/</a:t>
            </a:r>
            <a:r>
              <a:rPr lang="en-IN" sz="2400" u="sng" dirty="0" err="1" smtClean="0">
                <a:latin typeface="Arial Narrow" panose="020B0606020202030204" pitchFamily="34" charset="0"/>
                <a:cs typeface="Times New Roman" panose="02020603050405020304" pitchFamily="18" charset="0"/>
              </a:rPr>
              <a:t>Vol.II</a:t>
            </a:r>
            <a:r>
              <a:rPr lang="en-IN" sz="2400" u="sng" dirty="0" smtClean="0">
                <a:latin typeface="Arial Narrow" panose="020B0606020202030204" pitchFamily="34" charset="0"/>
                <a:cs typeface="Times New Roman" panose="02020603050405020304" pitchFamily="18" charset="0"/>
              </a:rPr>
              <a:t>  to all CEOs dated 29</a:t>
            </a:r>
            <a:r>
              <a:rPr lang="en-IN" sz="2400" u="sng" baseline="30000" dirty="0" smtClean="0">
                <a:latin typeface="Arial Narrow" panose="020B0606020202030204" pitchFamily="34" charset="0"/>
                <a:cs typeface="Times New Roman" panose="02020603050405020304" pitchFamily="18" charset="0"/>
              </a:rPr>
              <a:t>th</a:t>
            </a:r>
            <a:r>
              <a:rPr lang="en-IN" sz="2400" u="sng" dirty="0" smtClean="0">
                <a:latin typeface="Arial Narrow" panose="020B0606020202030204" pitchFamily="34" charset="0"/>
                <a:cs typeface="Times New Roman" panose="02020603050405020304" pitchFamily="18" charset="0"/>
              </a:rPr>
              <a:t> May, 2015 (</a:t>
            </a:r>
            <a:r>
              <a:rPr lang="en-IN" sz="2200" b="1" u="sng" dirty="0" smtClean="0">
                <a:latin typeface="Arial Narrow" panose="020B0606020202030204" pitchFamily="34" charset="0"/>
                <a:cs typeface="Times New Roman" panose="02020603050405020304" pitchFamily="18" charset="0"/>
              </a:rPr>
              <a:t>please see pg.283-288 </a:t>
            </a:r>
            <a:r>
              <a:rPr lang="en-IN" sz="2400" u="sng" dirty="0" smtClean="0">
                <a:latin typeface="Arial Narrow" panose="020B0606020202030204" pitchFamily="34" charset="0"/>
                <a:cs typeface="Times New Roman" panose="02020603050405020304" pitchFamily="18" charset="0"/>
              </a:rPr>
              <a:t>of Compendium of Instructions on EEM August 2020 Edn-6)</a:t>
            </a:r>
            <a:endParaRPr lang="en-IN" sz="2400" i="1" u="sng" dirty="0" smtClean="0">
              <a:latin typeface="Arial Narrow" panose="020B0606020202030204" pitchFamily="34" charset="0"/>
              <a:cs typeface="Times New Roman" panose="02020603050405020304" pitchFamily="18" charset="0"/>
            </a:endParaRPr>
          </a:p>
          <a:p>
            <a:pPr algn="just">
              <a:buFont typeface="Wingdings" panose="05000000000000000000" pitchFamily="2" charset="2"/>
              <a:buChar char="v"/>
            </a:pPr>
            <a:r>
              <a:rPr lang="en-IN" sz="2400" i="1" dirty="0" smtClean="0">
                <a:latin typeface="Arial Narrow" panose="020B0606020202030204" pitchFamily="34" charset="0"/>
                <a:cs typeface="Times New Roman" panose="02020603050405020304" pitchFamily="18" charset="0"/>
              </a:rPr>
              <a:t>``</a:t>
            </a:r>
            <a:r>
              <a:rPr lang="en-IN" sz="2400" dirty="0" smtClean="0">
                <a:latin typeface="Arial Narrow" panose="020B0606020202030204" pitchFamily="34" charset="0"/>
                <a:cs typeface="Times New Roman" panose="02020603050405020304" pitchFamily="18" charset="0"/>
              </a:rPr>
              <a:t>During checking, if any cash exceeding Rs.50,000 is found in a vehicle carrying a candidate, his agent, or party worker or carrying posters or election materials or any drugs, liquor, arms or gift items which are valued at more than Rs.10,000, likely to be used for inducement of electors or any other illicit articles are found in a vehicle, shall be subject to seizure``. </a:t>
            </a:r>
            <a:r>
              <a:rPr lang="en-IN" sz="2400" i="1" dirty="0" smtClean="0">
                <a:solidFill>
                  <a:srgbClr val="C00000"/>
                </a:solidFill>
                <a:latin typeface="Arial Narrow" panose="020B0606020202030204" pitchFamily="34" charset="0"/>
                <a:cs typeface="Times New Roman" panose="02020603050405020304" pitchFamily="18" charset="0"/>
              </a:rPr>
              <a:t>Case Study of 38-Balasore AC , Odisha on seizure of vehicle carrying party flags and banners etc.in Bye-Election 2020</a:t>
            </a:r>
          </a:p>
          <a:p>
            <a:pPr algn="just">
              <a:buFont typeface="Wingdings" panose="05000000000000000000" pitchFamily="2" charset="2"/>
              <a:buChar char="v"/>
            </a:pPr>
            <a:r>
              <a:rPr lang="en-IN" sz="2400" dirty="0" smtClean="0">
                <a:latin typeface="Arial Narrow" panose="020B0606020202030204" pitchFamily="34" charset="0"/>
                <a:cs typeface="Times New Roman" panose="02020603050405020304" pitchFamily="18" charset="0"/>
              </a:rPr>
              <a:t>Star Campaigner carrying cash </a:t>
            </a:r>
            <a:r>
              <a:rPr lang="en-IN" sz="2400" dirty="0" err="1" smtClean="0">
                <a:latin typeface="Arial Narrow" panose="020B0606020202030204" pitchFamily="34" charset="0"/>
                <a:cs typeface="Times New Roman" panose="02020603050405020304" pitchFamily="18" charset="0"/>
              </a:rPr>
              <a:t>upto</a:t>
            </a:r>
            <a:r>
              <a:rPr lang="en-IN" sz="2400" dirty="0" smtClean="0">
                <a:latin typeface="Arial Narrow" panose="020B0606020202030204" pitchFamily="34" charset="0"/>
                <a:cs typeface="Times New Roman" panose="02020603050405020304" pitchFamily="18" charset="0"/>
              </a:rPr>
              <a:t> Rs.1.00Lakh exclusively for his/her personal use OR any party functionary carrying cash with Certificate from Treasurer of the party on amount and its used should not be seized by SST….Keep a copy of the  Certificate and let go.</a:t>
            </a:r>
          </a:p>
          <a:p>
            <a:pPr algn="just">
              <a:buFont typeface="Wingdings" panose="05000000000000000000" pitchFamily="2" charset="2"/>
              <a:buChar char="v"/>
            </a:pPr>
            <a:r>
              <a:rPr lang="en-IN" sz="2400" dirty="0" smtClean="0">
                <a:latin typeface="Arial Narrow" panose="020B0606020202030204" pitchFamily="34" charset="0"/>
                <a:cs typeface="Times New Roman" panose="02020603050405020304" pitchFamily="18" charset="0"/>
              </a:rPr>
              <a:t>Cash more than 10 Lakhs found in a vehicle without suspicion of commission of any crime or linkage with  any </a:t>
            </a:r>
            <a:r>
              <a:rPr lang="en-IN" sz="2400" dirty="0" err="1" smtClean="0">
                <a:latin typeface="Arial Narrow" panose="020B0606020202030204" pitchFamily="34" charset="0"/>
                <a:cs typeface="Times New Roman" panose="02020603050405020304" pitchFamily="18" charset="0"/>
              </a:rPr>
              <a:t>Candiade</a:t>
            </a:r>
            <a:r>
              <a:rPr lang="en-IN" sz="2400" dirty="0" smtClean="0">
                <a:latin typeface="Arial Narrow" panose="020B0606020202030204" pitchFamily="34" charset="0"/>
                <a:cs typeface="Times New Roman" panose="02020603050405020304" pitchFamily="18" charset="0"/>
              </a:rPr>
              <a:t>/Agent /Party functionary – SST to pass on to IT Authority </a:t>
            </a:r>
          </a:p>
          <a:p>
            <a:pPr algn="just">
              <a:buFont typeface="Wingdings" panose="05000000000000000000" pitchFamily="2" charset="2"/>
              <a:buChar char="v"/>
            </a:pPr>
            <a:endParaRPr lang="en-IN" sz="2400" dirty="0" smtClean="0">
              <a:latin typeface="Arial Narrow" panose="020B0606020202030204" pitchFamily="34" charset="0"/>
              <a:cs typeface="Times New Roman" panose="02020603050405020304" pitchFamily="18" charset="0"/>
            </a:endParaRPr>
          </a:p>
          <a:p>
            <a:pPr algn="just">
              <a:buFont typeface="Wingdings" panose="05000000000000000000" pitchFamily="2" charset="2"/>
              <a:buChar char="v"/>
            </a:pPr>
            <a:endParaRPr lang="en-IN" sz="2400" dirty="0">
              <a:latin typeface="Arial Narrow" panose="020B0606020202030204" pitchFamily="34" charset="0"/>
              <a:cs typeface="Times New Roman" panose="02020603050405020304" pitchFamily="18" charset="0"/>
            </a:endParaRPr>
          </a:p>
          <a:p>
            <a:pPr>
              <a:buNone/>
            </a:pPr>
            <a:endParaRPr lang="en-IN" sz="1600" dirty="0">
              <a:latin typeface="Arial Narrow" panose="020B0606020202030204" pitchFamily="34" charset="0"/>
            </a:endParaRPr>
          </a:p>
        </p:txBody>
      </p:sp>
      <p:sp>
        <p:nvSpPr>
          <p:cNvPr id="5" name="Slide Number Placeholder 4"/>
          <p:cNvSpPr>
            <a:spLocks noGrp="1"/>
          </p:cNvSpPr>
          <p:nvPr>
            <p:ph type="sldNum" sz="quarter" idx="12"/>
          </p:nvPr>
        </p:nvSpPr>
        <p:spPr/>
        <p:txBody>
          <a:bodyPr>
            <a:normAutofit/>
          </a:bodyPr>
          <a:lstStyle/>
          <a:p>
            <a:fld id="{F0553030-F3DC-48C8-93CF-7F217552C1CC}" type="slidenum">
              <a:rPr lang="en-US" smtClean="0"/>
              <a:pPr/>
              <a:t>34</a:t>
            </a:fld>
            <a:endParaRPr lang="en-US"/>
          </a:p>
        </p:txBody>
      </p:sp>
    </p:spTree>
    <p:extLst>
      <p:ext uri="{BB962C8B-B14F-4D97-AF65-F5344CB8AC3E}">
        <p14:creationId xmlns:p14="http://schemas.microsoft.com/office/powerpoint/2010/main" val="3717375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38" y="534838"/>
            <a:ext cx="4106173" cy="1000664"/>
          </a:xfrm>
        </p:spPr>
        <p:txBody>
          <a:bodyPr>
            <a:normAutofit/>
          </a:bodyPr>
          <a:lstStyle/>
          <a:p>
            <a:r>
              <a:rPr lang="en-IN" sz="3200" b="1" dirty="0">
                <a:latin typeface="Times New Roman" pitchFamily="18" charset="0"/>
                <a:cs typeface="Times New Roman" pitchFamily="18" charset="0"/>
              </a:rPr>
              <a:t>SOPs </a:t>
            </a:r>
            <a:r>
              <a:rPr lang="en-IN" sz="3200" b="1" dirty="0" smtClean="0">
                <a:latin typeface="Times New Roman" pitchFamily="18" charset="0"/>
                <a:cs typeface="Times New Roman" pitchFamily="18" charset="0"/>
              </a:rPr>
              <a:t>…</a:t>
            </a:r>
            <a:r>
              <a:rPr lang="en-IN" sz="1800" b="1" dirty="0" err="1" smtClean="0">
                <a:latin typeface="Times New Roman" pitchFamily="18" charset="0"/>
                <a:cs typeface="Times New Roman" pitchFamily="18" charset="0"/>
              </a:rPr>
              <a:t>contd</a:t>
            </a:r>
            <a:r>
              <a:rPr lang="en-IN" sz="3200" b="1" dirty="0" smtClean="0">
                <a:latin typeface="Times New Roman" pitchFamily="18" charset="0"/>
                <a:cs typeface="Times New Roman" pitchFamily="18" charset="0"/>
              </a:rPr>
              <a:t> </a:t>
            </a:r>
            <a:endParaRPr lang="en-IN"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433014" y="1351129"/>
            <a:ext cx="10195393" cy="4825834"/>
          </a:xfrm>
          <a:ln>
            <a:solidFill>
              <a:srgbClr val="0070C0"/>
            </a:solidFill>
          </a:ln>
        </p:spPr>
        <p:txBody>
          <a:bodyPr>
            <a:noAutofit/>
          </a:bodyPr>
          <a:lstStyle/>
          <a:p>
            <a:pPr>
              <a:buFont typeface="Wingdings" pitchFamily="2" charset="2"/>
              <a:buChar char="v"/>
            </a:pPr>
            <a:r>
              <a:rPr lang="en-IN" sz="2400" dirty="0">
                <a:latin typeface="Times New Roman" pitchFamily="18" charset="0"/>
                <a:cs typeface="Times New Roman" pitchFamily="18" charset="0"/>
              </a:rPr>
              <a:t>ECI Instruction No. 76/Instruction /EEPS/2016 </a:t>
            </a:r>
            <a:r>
              <a:rPr lang="en-IN" sz="2400" dirty="0" err="1">
                <a:latin typeface="Times New Roman" pitchFamily="18" charset="0"/>
                <a:cs typeface="Times New Roman" pitchFamily="18" charset="0"/>
              </a:rPr>
              <a:t>Vol.II</a:t>
            </a:r>
            <a:r>
              <a:rPr lang="en-IN" sz="2400" dirty="0">
                <a:latin typeface="Times New Roman" pitchFamily="18" charset="0"/>
                <a:cs typeface="Times New Roman" pitchFamily="18" charset="0"/>
              </a:rPr>
              <a:t> dated 4th April 2016</a:t>
            </a:r>
          </a:p>
          <a:p>
            <a:pPr>
              <a:buFont typeface="Wingdings" pitchFamily="2" charset="2"/>
              <a:buChar char="v"/>
            </a:pPr>
            <a:r>
              <a:rPr lang="en-IN" sz="2400" dirty="0">
                <a:latin typeface="Times New Roman" pitchFamily="18" charset="0"/>
                <a:cs typeface="Times New Roman" pitchFamily="18" charset="0"/>
              </a:rPr>
              <a:t>Complaints regarding storage of cash or other valuables</a:t>
            </a:r>
          </a:p>
          <a:p>
            <a:pPr>
              <a:buFont typeface="Wingdings" pitchFamily="2" charset="2"/>
              <a:buChar char="v"/>
            </a:pPr>
            <a:r>
              <a:rPr lang="en-IN" sz="2400" dirty="0">
                <a:latin typeface="Times New Roman" pitchFamily="18" charset="0"/>
                <a:cs typeface="Times New Roman" pitchFamily="18" charset="0"/>
              </a:rPr>
              <a:t>Co-ordinate with Income Tax Dept.</a:t>
            </a:r>
          </a:p>
          <a:p>
            <a:pPr>
              <a:buFont typeface="Wingdings" pitchFamily="2" charset="2"/>
              <a:buChar char="v"/>
            </a:pPr>
            <a:r>
              <a:rPr lang="en-IN" sz="2400" dirty="0">
                <a:latin typeface="Times New Roman" pitchFamily="18" charset="0"/>
                <a:cs typeface="Times New Roman" pitchFamily="18" charset="0"/>
              </a:rPr>
              <a:t>FS to rush to the spot and deploy at a distance</a:t>
            </a:r>
          </a:p>
          <a:p>
            <a:pPr>
              <a:buFont typeface="Wingdings" pitchFamily="2" charset="2"/>
              <a:buChar char="v"/>
            </a:pPr>
            <a:r>
              <a:rPr lang="en-IN" sz="2400" dirty="0">
                <a:latin typeface="Times New Roman" pitchFamily="18" charset="0"/>
                <a:cs typeface="Times New Roman" pitchFamily="18" charset="0"/>
              </a:rPr>
              <a:t>FS to check people entering or exiting the said premises</a:t>
            </a:r>
          </a:p>
          <a:p>
            <a:pPr>
              <a:buFont typeface="Wingdings" pitchFamily="2" charset="2"/>
              <a:buChar char="v"/>
            </a:pPr>
            <a:r>
              <a:rPr lang="en-IN" sz="2400" dirty="0">
                <a:latin typeface="Times New Roman" pitchFamily="18" charset="0"/>
                <a:cs typeface="Times New Roman" pitchFamily="18" charset="0"/>
              </a:rPr>
              <a:t>Neither EO or FS to enter premises before IT team</a:t>
            </a:r>
          </a:p>
          <a:p>
            <a:pPr>
              <a:buFont typeface="Wingdings" pitchFamily="2" charset="2"/>
              <a:buChar char="v"/>
            </a:pPr>
            <a:r>
              <a:rPr lang="en-IN" sz="2400" dirty="0">
                <a:latin typeface="Times New Roman" pitchFamily="18" charset="0"/>
                <a:cs typeface="Times New Roman" pitchFamily="18" charset="0"/>
              </a:rPr>
              <a:t>DEO/SP to provide necessary assistance for search</a:t>
            </a:r>
          </a:p>
        </p:txBody>
      </p:sp>
      <p:sp>
        <p:nvSpPr>
          <p:cNvPr id="6" name="Slide Number Placeholder 5"/>
          <p:cNvSpPr>
            <a:spLocks noGrp="1"/>
          </p:cNvSpPr>
          <p:nvPr>
            <p:ph type="sldNum" sz="quarter" idx="12"/>
          </p:nvPr>
        </p:nvSpPr>
        <p:spPr/>
        <p:txBody>
          <a:bodyPr>
            <a:normAutofit/>
          </a:bodyPr>
          <a:lstStyle/>
          <a:p>
            <a:fld id="{F0553030-F3DC-48C8-93CF-7F217552C1CC}" type="slidenum">
              <a:rPr lang="en-US" smtClean="0"/>
              <a:pPr/>
              <a:t>35</a:t>
            </a:fld>
            <a:endParaRPr lang="en-US"/>
          </a:p>
        </p:txBody>
      </p:sp>
    </p:spTree>
    <p:extLst>
      <p:ext uri="{BB962C8B-B14F-4D97-AF65-F5344CB8AC3E}">
        <p14:creationId xmlns:p14="http://schemas.microsoft.com/office/powerpoint/2010/main" val="3340926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6739" name="Picture 3"/>
          <p:cNvPicPr>
            <a:picLocks noGrp="1" noChangeAspect="1" noChangeArrowheads="1"/>
          </p:cNvPicPr>
          <p:nvPr>
            <p:ph idx="1"/>
          </p:nvPr>
        </p:nvPicPr>
        <p:blipFill>
          <a:blip r:embed="rId2" cstate="print"/>
          <a:srcRect/>
          <a:stretch>
            <a:fillRect/>
          </a:stretch>
        </p:blipFill>
        <p:spPr bwMode="auto">
          <a:xfrm>
            <a:off x="177420" y="179785"/>
            <a:ext cx="11763045" cy="6132238"/>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3891564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342438" cy="850900"/>
          </a:xfrm>
          <a:gradFill>
            <a:gsLst>
              <a:gs pos="0">
                <a:schemeClr val="bg1"/>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defRPr/>
            </a:pPr>
            <a:r>
              <a:rPr lang="en-US" sz="2800" b="1" dirty="0">
                <a:solidFill>
                  <a:srgbClr val="000000"/>
                </a:solidFill>
              </a:rPr>
              <a:t>Video surveillance team</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63857082"/>
              </p:ext>
            </p:extLst>
          </p:nvPr>
        </p:nvGraphicFramePr>
        <p:xfrm>
          <a:off x="0" y="966788"/>
          <a:ext cx="12038013"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Slide Number Placeholder 5"/>
          <p:cNvSpPr txBox="1">
            <a:spLocks noGrp="1"/>
          </p:cNvSpPr>
          <p:nvPr/>
        </p:nvSpPr>
        <p:spPr bwMode="auto">
          <a:xfrm>
            <a:off x="8777586" y="6492879"/>
            <a:ext cx="2520315" cy="365125"/>
          </a:xfrm>
          <a:prstGeom prst="rect">
            <a:avLst/>
          </a:prstGeom>
          <a:noFill/>
          <a:ln w="9525">
            <a:noFill/>
            <a:miter lim="800000"/>
            <a:headEnd/>
            <a:tailEnd/>
          </a:ln>
        </p:spPr>
        <p:txBody>
          <a:bodyPr anchor="ctr"/>
          <a:lstStyle/>
          <a:p>
            <a:pPr algn="r" defTabSz="457200"/>
            <a:fld id="{F73CABC6-3F68-44D3-8CC4-146E2A39EB2C}" type="slidenum">
              <a:rPr lang="en-US" altLang="en-US" sz="1200">
                <a:solidFill>
                  <a:srgbClr val="898989"/>
                </a:solidFill>
                <a:latin typeface="Century Schoolbook" pitchFamily="18" charset="0"/>
              </a:rPr>
              <a:pPr algn="r" defTabSz="457200"/>
              <a:t>37</a:t>
            </a:fld>
            <a:endParaRPr lang="en-US" altLang="en-US" sz="1200">
              <a:solidFill>
                <a:srgbClr val="898989"/>
              </a:solidFill>
              <a:latin typeface="Century Schoolbook" pitchFamily="18" charset="0"/>
            </a:endParaRPr>
          </a:p>
        </p:txBody>
      </p:sp>
      <p:pic>
        <p:nvPicPr>
          <p:cNvPr id="27653" name="Picture 8" descr="pop out glasses.jpg"/>
          <p:cNvPicPr>
            <a:picLocks noChangeAspect="1"/>
          </p:cNvPicPr>
          <p:nvPr/>
        </p:nvPicPr>
        <p:blipFill>
          <a:blip r:embed="rId7" cstate="print"/>
          <a:srcRect/>
          <a:stretch>
            <a:fillRect/>
          </a:stretch>
        </p:blipFill>
        <p:spPr bwMode="auto">
          <a:xfrm>
            <a:off x="382138" y="966788"/>
            <a:ext cx="2510786" cy="2063015"/>
          </a:xfrm>
          <a:prstGeom prst="rect">
            <a:avLst/>
          </a:prstGeom>
          <a:noFill/>
          <a:ln w="9525">
            <a:noFill/>
            <a:miter lim="800000"/>
            <a:headEnd/>
            <a:tailEnd/>
          </a:ln>
        </p:spPr>
      </p:pic>
    </p:spTree>
    <p:extLst>
      <p:ext uri="{BB962C8B-B14F-4D97-AF65-F5344CB8AC3E}">
        <p14:creationId xmlns:p14="http://schemas.microsoft.com/office/powerpoint/2010/main" val="2213178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a:stretch>
            <a:fillRect/>
          </a:stretch>
        </p:blipFill>
        <p:spPr bwMode="auto">
          <a:xfrm>
            <a:off x="136477" y="136478"/>
            <a:ext cx="11941791" cy="6721522"/>
          </a:xfrm>
          <a:prstGeom prst="rect">
            <a:avLst/>
          </a:prstGeom>
          <a:noFill/>
          <a:ln w="9525">
            <a:solidFill>
              <a:srgbClr val="002060"/>
            </a:solidFill>
            <a:miter lim="800000"/>
            <a:headEnd/>
            <a:tailEnd/>
          </a:ln>
        </p:spPr>
      </p:pic>
    </p:spTree>
    <p:extLst>
      <p:ext uri="{BB962C8B-B14F-4D97-AF65-F5344CB8AC3E}">
        <p14:creationId xmlns:p14="http://schemas.microsoft.com/office/powerpoint/2010/main" val="3942960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019420570"/>
              </p:ext>
            </p:extLst>
          </p:nvPr>
        </p:nvGraphicFramePr>
        <p:xfrm>
          <a:off x="1878013" y="1082675"/>
          <a:ext cx="10313987" cy="494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6" name="Slide Number Placeholder 5"/>
          <p:cNvSpPr txBox="1">
            <a:spLocks noGrp="1"/>
          </p:cNvSpPr>
          <p:nvPr/>
        </p:nvSpPr>
        <p:spPr bwMode="auto">
          <a:xfrm>
            <a:off x="8777586" y="6492879"/>
            <a:ext cx="2520315" cy="365125"/>
          </a:xfrm>
          <a:prstGeom prst="rect">
            <a:avLst/>
          </a:prstGeom>
          <a:noFill/>
          <a:ln w="9525">
            <a:noFill/>
            <a:miter lim="800000"/>
            <a:headEnd/>
            <a:tailEnd/>
          </a:ln>
        </p:spPr>
        <p:txBody>
          <a:bodyPr anchor="ctr"/>
          <a:lstStyle/>
          <a:p>
            <a:pPr algn="r" defTabSz="457200"/>
            <a:fld id="{2CF826FA-827F-455A-95A6-4ABAFC0F3496}" type="slidenum">
              <a:rPr lang="en-US" altLang="en-US" sz="1200">
                <a:solidFill>
                  <a:srgbClr val="898989"/>
                </a:solidFill>
                <a:latin typeface="Century Schoolbook" pitchFamily="18" charset="0"/>
              </a:rPr>
              <a:pPr algn="r" defTabSz="457200"/>
              <a:t>39</a:t>
            </a:fld>
            <a:endParaRPr lang="en-US" altLang="en-US" sz="1200">
              <a:solidFill>
                <a:srgbClr val="898989"/>
              </a:solidFill>
              <a:latin typeface="Century Schoolbook" pitchFamily="18" charset="0"/>
            </a:endParaRPr>
          </a:p>
        </p:txBody>
      </p:sp>
    </p:spTree>
    <p:extLst>
      <p:ext uri="{BB962C8B-B14F-4D97-AF65-F5344CB8AC3E}">
        <p14:creationId xmlns:p14="http://schemas.microsoft.com/office/powerpoint/2010/main" val="8594579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4706" y="1037194"/>
            <a:ext cx="10208526" cy="369332"/>
          </a:xfrm>
          <a:prstGeom prst="rect">
            <a:avLst/>
          </a:prstGeom>
          <a:noFill/>
        </p:spPr>
        <p:txBody>
          <a:bodyPr wrap="square" rtlCol="0">
            <a:spAutoFit/>
          </a:bodyPr>
          <a:lstStyle/>
          <a:p>
            <a:endParaRPr lang="en-US" dirty="0">
              <a:latin typeface="Bookman Old Style" panose="02050604050505020204" pitchFamily="18" charset="0"/>
            </a:endParaRPr>
          </a:p>
        </p:txBody>
      </p:sp>
      <p:sp>
        <p:nvSpPr>
          <p:cNvPr id="3" name="Slide Number Placeholder 26"/>
          <p:cNvSpPr>
            <a:spLocks noGrp="1"/>
          </p:cNvSpPr>
          <p:nvPr>
            <p:ph type="sldNum" sz="quarter" idx="12"/>
          </p:nvPr>
        </p:nvSpPr>
        <p:spPr>
          <a:xfrm>
            <a:off x="7740968" y="6356351"/>
            <a:ext cx="2520315" cy="365125"/>
          </a:xfrm>
          <a:prstGeom prst="rect">
            <a:avLst/>
          </a:prstGeom>
        </p:spPr>
        <p:txBody>
          <a:bodyPr/>
          <a:lstStyle/>
          <a:p>
            <a:fld id="{86CB4B4D-7CA3-9044-876B-883B54F8677D}" type="slidenum">
              <a:rPr lang="en-IN" smtClean="0">
                <a:latin typeface="Bookman Old Style" panose="02050604050505020204" pitchFamily="18" charset="0"/>
              </a:rPr>
              <a:pPr/>
              <a:t>4</a:t>
            </a:fld>
            <a:endParaRPr lang="en-IN" dirty="0">
              <a:latin typeface="Bookman Old Style" panose="02050604050505020204" pitchFamily="18" charset="0"/>
            </a:endParaRPr>
          </a:p>
        </p:txBody>
      </p:sp>
      <p:sp>
        <p:nvSpPr>
          <p:cNvPr id="4" name="TYPES OF ELECTION EXPENDITURE"/>
          <p:cNvSpPr txBox="1">
            <a:spLocks/>
          </p:cNvSpPr>
          <p:nvPr/>
        </p:nvSpPr>
        <p:spPr bwMode="gray">
          <a:xfrm>
            <a:off x="2129050" y="30247"/>
            <a:ext cx="6423425" cy="642938"/>
          </a:xfrm>
          <a:prstGeom prst="rect">
            <a:avLst/>
          </a:prstGeom>
          <a:solidFill>
            <a:schemeClr val="bg1"/>
          </a:solidFill>
        </p:spPr>
        <p:txBody>
          <a:bodyPr vert="horz" lIns="91440" tIns="45720" rIns="91440" bIns="45720" rtlCol="0" anchor="ctr">
            <a:normAutofit fontScale="90000"/>
          </a:bodyPr>
          <a:lstStyle>
            <a:lvl1pPr algn="ctr" defTabSz="457200" rtl="0" eaLnBrk="1" latinLnBrk="0" hangingPunct="1">
              <a:spcBef>
                <a:spcPct val="0"/>
              </a:spcBef>
              <a:buNone/>
              <a:defRPr sz="3600" b="0" i="0" kern="1200">
                <a:solidFill>
                  <a:srgbClr val="000000"/>
                </a:solidFill>
                <a:latin typeface="Times New Roman"/>
                <a:ea typeface="Times New Roman"/>
                <a:cs typeface="Times New Roman"/>
                <a:sym typeface="Times New Roman"/>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smtClean="0">
                <a:latin typeface="Bookman Old Style" panose="02050604050505020204" pitchFamily="18" charset="0"/>
              </a:rPr>
              <a:t>        </a:t>
            </a:r>
            <a:r>
              <a:rPr lang="en-IN" sz="3100" dirty="0" smtClean="0">
                <a:latin typeface="Bookman Old Style" panose="02050604050505020204" pitchFamily="18" charset="0"/>
              </a:rPr>
              <a:t> </a:t>
            </a:r>
            <a:r>
              <a:rPr lang="en-IN" sz="3100" b="1" dirty="0" smtClean="0">
                <a:latin typeface="Bookman Old Style" panose="02050604050505020204" pitchFamily="18" charset="0"/>
              </a:rPr>
              <a:t>ELECTION EXPENDITURE </a:t>
            </a:r>
            <a:endParaRPr lang="en-IN" sz="3100" b="1" dirty="0">
              <a:latin typeface="Bookman Old Style" panose="02050604050505020204" pitchFamily="18" charset="0"/>
            </a:endParaRPr>
          </a:p>
        </p:txBody>
      </p:sp>
      <p:grpSp>
        <p:nvGrpSpPr>
          <p:cNvPr id="5" name="Group"/>
          <p:cNvGrpSpPr/>
          <p:nvPr/>
        </p:nvGrpSpPr>
        <p:grpSpPr>
          <a:xfrm>
            <a:off x="941696" y="2176780"/>
            <a:ext cx="5140765" cy="2071693"/>
            <a:chOff x="-1" y="-1"/>
            <a:chExt cx="4000503" cy="2071691"/>
          </a:xfrm>
        </p:grpSpPr>
        <p:sp>
          <p:nvSpPr>
            <p:cNvPr id="6" name="Rectangle"/>
            <p:cNvSpPr/>
            <p:nvPr/>
          </p:nvSpPr>
          <p:spPr>
            <a:xfrm>
              <a:off x="-1" y="-1"/>
              <a:ext cx="4000503" cy="2071691"/>
            </a:xfrm>
            <a:prstGeom prst="rect">
              <a:avLst/>
            </a:prstGeom>
            <a:solidFill>
              <a:srgbClr val="FFFFFF"/>
            </a:solidFill>
            <a:ln w="25400" cap="flat">
              <a:solidFill>
                <a:srgbClr val="BB6126"/>
              </a:solidFill>
              <a:prstDash val="solid"/>
              <a:round/>
            </a:ln>
            <a:effectLst/>
          </p:spPr>
          <p:txBody>
            <a:bodyPr wrap="square" lIns="45718" tIns="45718" rIns="45718" bIns="45718" numCol="1" anchor="ctr">
              <a:noAutofit/>
            </a:bodyPr>
            <a:lstStyle/>
            <a:p>
              <a:pPr>
                <a:defRPr sz="2400">
                  <a:solidFill>
                    <a:srgbClr val="00B050"/>
                  </a:solidFill>
                  <a:latin typeface="Century Schoolbook"/>
                  <a:ea typeface="Century Schoolbook"/>
                  <a:cs typeface="Century Schoolbook"/>
                  <a:sym typeface="Century Schoolbook"/>
                </a:defRPr>
              </a:pPr>
              <a:endParaRPr sz="2400" dirty="0">
                <a:latin typeface="Bookman Old Style" panose="02050604050505020204" pitchFamily="18" charset="0"/>
              </a:endParaRPr>
            </a:p>
          </p:txBody>
        </p:sp>
        <p:sp>
          <p:nvSpPr>
            <p:cNvPr id="7" name="Legal Expenditure [public meetings, posters, banners, vehicles etc.]"/>
            <p:cNvSpPr txBox="1"/>
            <p:nvPr/>
          </p:nvSpPr>
          <p:spPr>
            <a:xfrm>
              <a:off x="-1" y="435680"/>
              <a:ext cx="4000503" cy="12003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2400" b="1">
                  <a:solidFill>
                    <a:srgbClr val="00B050"/>
                  </a:solidFill>
                  <a:latin typeface="Century Schoolbook"/>
                  <a:ea typeface="Century Schoolbook"/>
                  <a:cs typeface="Century Schoolbook"/>
                  <a:sym typeface="Century Schoolbook"/>
                </a:defRPr>
              </a:pPr>
              <a:r>
                <a:rPr sz="2400" dirty="0">
                  <a:latin typeface="Bookman Old Style" panose="02050604050505020204" pitchFamily="18" charset="0"/>
                </a:rPr>
                <a:t>Legal Expenditure </a:t>
              </a:r>
              <a:endParaRPr lang="en-US" sz="2400" dirty="0" smtClean="0">
                <a:latin typeface="Bookman Old Style" panose="02050604050505020204" pitchFamily="18" charset="0"/>
              </a:endParaRPr>
            </a:p>
            <a:p>
              <a:pPr algn="ctr">
                <a:defRPr sz="2400" b="1">
                  <a:solidFill>
                    <a:srgbClr val="00B050"/>
                  </a:solidFill>
                  <a:latin typeface="Century Schoolbook"/>
                  <a:ea typeface="Century Schoolbook"/>
                  <a:cs typeface="Century Schoolbook"/>
                  <a:sym typeface="Century Schoolbook"/>
                </a:defRPr>
              </a:pPr>
              <a:r>
                <a:rPr sz="2400" dirty="0" smtClean="0">
                  <a:latin typeface="Bookman Old Style" panose="02050604050505020204" pitchFamily="18" charset="0"/>
                </a:rPr>
                <a:t>[</a:t>
              </a:r>
              <a:r>
                <a:rPr sz="2400" dirty="0">
                  <a:latin typeface="Bookman Old Style" panose="02050604050505020204" pitchFamily="18" charset="0"/>
                </a:rPr>
                <a:t>public meetings, posters, banners, vehicles etc.]</a:t>
              </a:r>
            </a:p>
          </p:txBody>
        </p:sp>
      </p:grpSp>
      <p:grpSp>
        <p:nvGrpSpPr>
          <p:cNvPr id="8" name="Group"/>
          <p:cNvGrpSpPr/>
          <p:nvPr/>
        </p:nvGrpSpPr>
        <p:grpSpPr>
          <a:xfrm>
            <a:off x="6333879" y="2242045"/>
            <a:ext cx="3940881" cy="2143128"/>
            <a:chOff x="-269374" y="124318"/>
            <a:chExt cx="4448260" cy="2143126"/>
          </a:xfrm>
        </p:grpSpPr>
        <p:sp>
          <p:nvSpPr>
            <p:cNvPr id="9" name="Rectangle"/>
            <p:cNvSpPr/>
            <p:nvPr/>
          </p:nvSpPr>
          <p:spPr>
            <a:xfrm>
              <a:off x="-213729" y="124318"/>
              <a:ext cx="4392615" cy="2143126"/>
            </a:xfrm>
            <a:prstGeom prst="rect">
              <a:avLst/>
            </a:prstGeom>
            <a:solidFill>
              <a:srgbClr val="FFFFFF"/>
            </a:solidFill>
            <a:ln w="25400" cap="flat">
              <a:solidFill>
                <a:srgbClr val="BB6126"/>
              </a:solidFill>
              <a:prstDash val="solid"/>
              <a:round/>
            </a:ln>
            <a:effectLst/>
          </p:spPr>
          <p:txBody>
            <a:bodyPr wrap="square" lIns="45718" tIns="45718" rIns="45718" bIns="45718" numCol="1" anchor="ctr">
              <a:noAutofit/>
            </a:bodyPr>
            <a:lstStyle/>
            <a:p>
              <a:pPr>
                <a:defRPr sz="2000">
                  <a:solidFill>
                    <a:srgbClr val="FF0000"/>
                  </a:solidFill>
                  <a:latin typeface="Century Schoolbook"/>
                  <a:ea typeface="Century Schoolbook"/>
                  <a:cs typeface="Century Schoolbook"/>
                  <a:sym typeface="Century Schoolbook"/>
                </a:defRPr>
              </a:pPr>
              <a:endParaRPr sz="2000" dirty="0">
                <a:latin typeface="Bookman Old Style" panose="02050604050505020204" pitchFamily="18" charset="0"/>
              </a:endParaRPr>
            </a:p>
          </p:txBody>
        </p:sp>
        <p:sp>
          <p:nvSpPr>
            <p:cNvPr id="10" name="Illegal expenditure [Distribution of money, gifts, liquor or any other item among electors with the purpose of influencing them]"/>
            <p:cNvSpPr txBox="1"/>
            <p:nvPr/>
          </p:nvSpPr>
          <p:spPr>
            <a:xfrm>
              <a:off x="-269374" y="317566"/>
              <a:ext cx="4392615" cy="16927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sz="2400" b="1">
                  <a:solidFill>
                    <a:srgbClr val="FF0000"/>
                  </a:solidFill>
                  <a:latin typeface="Century Schoolbook"/>
                  <a:ea typeface="Century Schoolbook"/>
                  <a:cs typeface="Century Schoolbook"/>
                  <a:sym typeface="Century Schoolbook"/>
                </a:defRPr>
              </a:pPr>
              <a:r>
                <a:rPr sz="2400" dirty="0">
                  <a:solidFill>
                    <a:srgbClr val="FF0000"/>
                  </a:solidFill>
                  <a:latin typeface="Bookman Old Style" panose="02050604050505020204" pitchFamily="18" charset="0"/>
                </a:rPr>
                <a:t>Illegal expenditure </a:t>
              </a:r>
              <a:r>
                <a:rPr lang="en-US" sz="2400" dirty="0" smtClean="0">
                  <a:solidFill>
                    <a:srgbClr val="FF0000"/>
                  </a:solidFill>
                  <a:latin typeface="Bookman Old Style" panose="02050604050505020204" pitchFamily="18" charset="0"/>
                </a:rPr>
                <a:t>: </a:t>
              </a:r>
              <a:r>
                <a:rPr sz="2000" dirty="0" smtClean="0">
                  <a:solidFill>
                    <a:srgbClr val="FF0000"/>
                  </a:solidFill>
                  <a:latin typeface="Bookman Old Style" panose="02050604050505020204" pitchFamily="18" charset="0"/>
                </a:rPr>
                <a:t>Distribution </a:t>
              </a:r>
              <a:r>
                <a:rPr sz="2000" dirty="0">
                  <a:solidFill>
                    <a:srgbClr val="FF0000"/>
                  </a:solidFill>
                  <a:latin typeface="Bookman Old Style" panose="02050604050505020204" pitchFamily="18" charset="0"/>
                </a:rPr>
                <a:t>of money, gifts, liquor or any other item among electors with the purpose of influencing </a:t>
              </a:r>
              <a:r>
                <a:rPr sz="2000" dirty="0" smtClean="0">
                  <a:solidFill>
                    <a:srgbClr val="FF0000"/>
                  </a:solidFill>
                  <a:latin typeface="Bookman Old Style" panose="02050604050505020204" pitchFamily="18" charset="0"/>
                </a:rPr>
                <a:t>them</a:t>
              </a:r>
              <a:endParaRPr sz="2000" dirty="0">
                <a:solidFill>
                  <a:srgbClr val="FF0000"/>
                </a:solidFill>
                <a:latin typeface="Bookman Old Style" panose="02050604050505020204" pitchFamily="18" charset="0"/>
              </a:endParaRPr>
            </a:p>
          </p:txBody>
        </p:sp>
      </p:grpSp>
      <p:grpSp>
        <p:nvGrpSpPr>
          <p:cNvPr id="11" name="Group"/>
          <p:cNvGrpSpPr/>
          <p:nvPr/>
        </p:nvGrpSpPr>
        <p:grpSpPr>
          <a:xfrm>
            <a:off x="941696" y="4415022"/>
            <a:ext cx="5140765" cy="2550649"/>
            <a:chOff x="-369281" y="262897"/>
            <a:chExt cx="5830509" cy="2493766"/>
          </a:xfrm>
        </p:grpSpPr>
        <p:sp>
          <p:nvSpPr>
            <p:cNvPr id="12" name="Rectangle"/>
            <p:cNvSpPr/>
            <p:nvPr/>
          </p:nvSpPr>
          <p:spPr>
            <a:xfrm>
              <a:off x="-321959" y="262897"/>
              <a:ext cx="5783187" cy="2143128"/>
            </a:xfrm>
            <a:prstGeom prst="rect">
              <a:avLst/>
            </a:prstGeom>
            <a:solidFill>
              <a:srgbClr val="FFFFFF"/>
            </a:solidFill>
            <a:ln w="25400" cap="flat">
              <a:solidFill>
                <a:srgbClr val="BB6126"/>
              </a:solidFill>
              <a:prstDash val="solid"/>
              <a:round/>
            </a:ln>
            <a:effectLst/>
          </p:spPr>
          <p:txBody>
            <a:bodyPr wrap="square" lIns="45718" tIns="45718" rIns="45718" bIns="45718" numCol="1" anchor="ctr">
              <a:noAutofit/>
            </a:bodyPr>
            <a:lstStyle/>
            <a:p>
              <a:pPr>
                <a:defRPr sz="2000">
                  <a:latin typeface="Century Schoolbook"/>
                  <a:ea typeface="Century Schoolbook"/>
                  <a:cs typeface="Century Schoolbook"/>
                  <a:sym typeface="Century Schoolbook"/>
                </a:defRPr>
              </a:pPr>
              <a:endParaRPr sz="2000" dirty="0">
                <a:latin typeface="Bookman Old Style" panose="02050604050505020204" pitchFamily="18" charset="0"/>
              </a:endParaRPr>
            </a:p>
          </p:txBody>
        </p:sp>
        <p:sp>
          <p:nvSpPr>
            <p:cNvPr id="13" name="Ceiling for…"/>
            <p:cNvSpPr txBox="1"/>
            <p:nvPr/>
          </p:nvSpPr>
          <p:spPr>
            <a:xfrm>
              <a:off x="-369281" y="319274"/>
              <a:ext cx="5738473" cy="243738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defRPr sz="2400">
                  <a:latin typeface="Century Schoolbook"/>
                  <a:ea typeface="Century Schoolbook"/>
                  <a:cs typeface="Century Schoolbook"/>
                  <a:sym typeface="Century Schoolbook"/>
                </a:defRPr>
              </a:pPr>
              <a:endParaRPr sz="2400" dirty="0">
                <a:latin typeface="Bookman Old Style" panose="02050604050505020204" pitchFamily="18" charset="0"/>
              </a:endParaRPr>
            </a:p>
            <a:p>
              <a:pPr algn="ctr">
                <a:defRPr sz="2400" b="1">
                  <a:latin typeface="Century Schoolbook"/>
                  <a:ea typeface="Century Schoolbook"/>
                  <a:cs typeface="Century Schoolbook"/>
                  <a:sym typeface="Century Schoolbook"/>
                </a:defRPr>
              </a:pPr>
              <a:r>
                <a:rPr lang="en-US" sz="2000" dirty="0" smtClean="0">
                  <a:latin typeface="Bookman Old Style" panose="02050604050505020204" pitchFamily="18" charset="0"/>
                </a:rPr>
                <a:t>R</a:t>
              </a:r>
              <a:r>
                <a:rPr sz="2000" dirty="0">
                  <a:latin typeface="Bookman Old Style" panose="02050604050505020204" pitchFamily="18" charset="0"/>
                </a:rPr>
                <a:t>ule 90 of the CE Rules, </a:t>
              </a:r>
              <a:r>
                <a:rPr sz="2000" dirty="0" smtClean="0">
                  <a:latin typeface="Bookman Old Style" panose="02050604050505020204" pitchFamily="18" charset="0"/>
                </a:rPr>
                <a:t>1961</a:t>
              </a:r>
              <a:endParaRPr lang="en-US" sz="2000" dirty="0" smtClean="0">
                <a:latin typeface="Bookman Old Style" panose="02050604050505020204" pitchFamily="18" charset="0"/>
              </a:endParaRPr>
            </a:p>
            <a:p>
              <a:pPr algn="ctr">
                <a:defRPr sz="2400" b="1">
                  <a:latin typeface="Century Schoolbook"/>
                  <a:ea typeface="Century Schoolbook"/>
                  <a:cs typeface="Century Schoolbook"/>
                  <a:sym typeface="Century Schoolbook"/>
                </a:defRPr>
              </a:pPr>
              <a:r>
                <a:rPr lang="en-US" sz="2000" u="sng" dirty="0">
                  <a:latin typeface="Bookman Old Style" panose="02050604050505020204" pitchFamily="18" charset="0"/>
                </a:rPr>
                <a:t>Ceiling </a:t>
              </a:r>
              <a:r>
                <a:rPr lang="en-US" sz="2000" u="sng" dirty="0" smtClean="0">
                  <a:latin typeface="Bookman Old Style" panose="02050604050505020204" pitchFamily="18" charset="0"/>
                </a:rPr>
                <a:t> </a:t>
              </a:r>
              <a:r>
                <a:rPr lang="en-US" sz="2000" dirty="0" smtClean="0">
                  <a:latin typeface="Bookman Old Style" panose="02050604050505020204" pitchFamily="18" charset="0"/>
                </a:rPr>
                <a:t>(</a:t>
              </a:r>
              <a:r>
                <a:rPr lang="en-US" sz="2000" dirty="0" smtClean="0">
                  <a:solidFill>
                    <a:srgbClr val="FF0000"/>
                  </a:solidFill>
                  <a:latin typeface="Bookman Old Style" panose="02050604050505020204" pitchFamily="18" charset="0"/>
                </a:rPr>
                <a:t>Manipur</a:t>
              </a:r>
              <a:r>
                <a:rPr lang="en-US" sz="2000" dirty="0" smtClean="0">
                  <a:latin typeface="Bookman Old Style" panose="02050604050505020204" pitchFamily="18" charset="0"/>
                </a:rPr>
                <a:t>) </a:t>
              </a:r>
              <a:endParaRPr sz="2000" dirty="0">
                <a:latin typeface="Bookman Old Style" panose="02050604050505020204" pitchFamily="18" charset="0"/>
              </a:endParaRPr>
            </a:p>
            <a:p>
              <a:pPr algn="ctr">
                <a:defRPr sz="2400" b="1">
                  <a:latin typeface="Century Schoolbook"/>
                  <a:ea typeface="Century Schoolbook"/>
                  <a:cs typeface="Century Schoolbook"/>
                  <a:sym typeface="Century Schoolbook"/>
                </a:defRPr>
              </a:pPr>
              <a:r>
                <a:rPr sz="2400" dirty="0">
                  <a:solidFill>
                    <a:srgbClr val="00B050"/>
                  </a:solidFill>
                  <a:latin typeface="Bookman Old Style" panose="02050604050505020204" pitchFamily="18" charset="0"/>
                </a:rPr>
                <a:t>PC- ₹</a:t>
              </a:r>
              <a:r>
                <a:rPr sz="2400" dirty="0" smtClean="0">
                  <a:solidFill>
                    <a:srgbClr val="00B050"/>
                  </a:solidFill>
                  <a:latin typeface="Bookman Old Style" panose="02050604050505020204" pitchFamily="18" charset="0"/>
                </a:rPr>
                <a:t>7</a:t>
              </a:r>
              <a:r>
                <a:rPr lang="en-US" sz="2400" dirty="0" smtClean="0">
                  <a:solidFill>
                    <a:srgbClr val="00B050"/>
                  </a:solidFill>
                  <a:latin typeface="Bookman Old Style" panose="02050604050505020204" pitchFamily="18" charset="0"/>
                </a:rPr>
                <a:t>7/- </a:t>
              </a:r>
              <a:r>
                <a:rPr sz="2400" dirty="0" smtClean="0">
                  <a:solidFill>
                    <a:srgbClr val="00B050"/>
                  </a:solidFill>
                  <a:latin typeface="Bookman Old Style" panose="02050604050505020204" pitchFamily="18" charset="0"/>
                </a:rPr>
                <a:t>lakhs</a:t>
              </a:r>
              <a:endParaRPr sz="2400" dirty="0">
                <a:solidFill>
                  <a:srgbClr val="00B050"/>
                </a:solidFill>
                <a:latin typeface="Bookman Old Style" panose="02050604050505020204" pitchFamily="18" charset="0"/>
              </a:endParaRPr>
            </a:p>
            <a:p>
              <a:pPr algn="ctr">
                <a:defRPr sz="2400" b="1">
                  <a:latin typeface="Century Schoolbook"/>
                  <a:ea typeface="Century Schoolbook"/>
                  <a:cs typeface="Century Schoolbook"/>
                  <a:sym typeface="Century Schoolbook"/>
                </a:defRPr>
              </a:pPr>
              <a:r>
                <a:rPr sz="2400" dirty="0" smtClean="0">
                  <a:solidFill>
                    <a:srgbClr val="00B050"/>
                  </a:solidFill>
                  <a:latin typeface="Bookman Old Style" panose="02050604050505020204" pitchFamily="18" charset="0"/>
                </a:rPr>
                <a:t>AC-</a:t>
              </a:r>
              <a:r>
                <a:rPr lang="en-US" sz="2400" dirty="0" smtClean="0">
                  <a:solidFill>
                    <a:srgbClr val="00B050"/>
                  </a:solidFill>
                  <a:latin typeface="Bookman Old Style" panose="02050604050505020204" pitchFamily="18" charset="0"/>
                </a:rPr>
                <a:t>22.00</a:t>
              </a:r>
              <a:r>
                <a:rPr lang="en-US" sz="2400" dirty="0" smtClean="0">
                  <a:solidFill>
                    <a:srgbClr val="00B050"/>
                  </a:solidFill>
                  <a:latin typeface="Bookman Old Style" panose="02050604050505020204" pitchFamily="18" charset="0"/>
                </a:rPr>
                <a:t> Lakhs</a:t>
              </a:r>
              <a:r>
                <a:rPr lang="en-IN" smtClean="0">
                  <a:latin typeface="Bookman Old Style" panose="02050604050505020204" pitchFamily="18" charset="0"/>
                </a:rPr>
                <a:t> </a:t>
              </a:r>
              <a:r>
                <a:rPr lang="en-IN" sz="1600" smtClean="0">
                  <a:latin typeface="Bookman Old Style" panose="02050604050505020204" pitchFamily="18" charset="0"/>
                </a:rPr>
                <a:t> </a:t>
              </a:r>
              <a:endParaRPr sz="1600" dirty="0">
                <a:latin typeface="Bookman Old Style" panose="02050604050505020204" pitchFamily="18" charset="0"/>
              </a:endParaRPr>
            </a:p>
            <a:p>
              <a:pPr>
                <a:defRPr sz="2400" b="1">
                  <a:latin typeface="Century Schoolbook"/>
                  <a:ea typeface="Century Schoolbook"/>
                  <a:cs typeface="Century Schoolbook"/>
                  <a:sym typeface="Century Schoolbook"/>
                </a:defRPr>
              </a:pPr>
              <a:endParaRPr sz="2400" dirty="0">
                <a:latin typeface="Bookman Old Style" panose="02050604050505020204" pitchFamily="18" charset="0"/>
              </a:endParaRPr>
            </a:p>
            <a:p>
              <a:pPr>
                <a:defRPr sz="2000">
                  <a:latin typeface="Century Schoolbook"/>
                  <a:ea typeface="Century Schoolbook"/>
                  <a:cs typeface="Century Schoolbook"/>
                  <a:sym typeface="Century Schoolbook"/>
                </a:defRPr>
              </a:pPr>
              <a:r>
                <a:rPr sz="2000" dirty="0">
                  <a:latin typeface="Bookman Old Style" panose="02050604050505020204" pitchFamily="18" charset="0"/>
                </a:rPr>
                <a:t> </a:t>
              </a:r>
            </a:p>
          </p:txBody>
        </p:sp>
      </p:grpSp>
      <p:grpSp>
        <p:nvGrpSpPr>
          <p:cNvPr id="14" name="Group"/>
          <p:cNvGrpSpPr/>
          <p:nvPr/>
        </p:nvGrpSpPr>
        <p:grpSpPr>
          <a:xfrm>
            <a:off x="6530321" y="4427949"/>
            <a:ext cx="4044307" cy="2143123"/>
            <a:chOff x="-1" y="0"/>
            <a:chExt cx="4143378" cy="2143125"/>
          </a:xfrm>
        </p:grpSpPr>
        <p:sp>
          <p:nvSpPr>
            <p:cNvPr id="15" name="Rectangle"/>
            <p:cNvSpPr/>
            <p:nvPr/>
          </p:nvSpPr>
          <p:spPr>
            <a:xfrm>
              <a:off x="-1" y="0"/>
              <a:ext cx="4143378" cy="2143125"/>
            </a:xfrm>
            <a:prstGeom prst="rect">
              <a:avLst/>
            </a:prstGeom>
            <a:solidFill>
              <a:srgbClr val="FFFFFF"/>
            </a:solidFill>
            <a:ln w="25400" cap="flat">
              <a:solidFill>
                <a:srgbClr val="BB6126"/>
              </a:solidFill>
              <a:prstDash val="solid"/>
              <a:round/>
            </a:ln>
            <a:effectLst/>
          </p:spPr>
          <p:txBody>
            <a:bodyPr wrap="square" lIns="45718" tIns="45718" rIns="45718" bIns="45718" numCol="1" anchor="ctr">
              <a:noAutofit/>
            </a:bodyPr>
            <a:lstStyle/>
            <a:p>
              <a:pPr algn="just">
                <a:defRPr sz="2400">
                  <a:latin typeface="Century Schoolbook"/>
                  <a:ea typeface="Century Schoolbook"/>
                  <a:cs typeface="Century Schoolbook"/>
                  <a:sym typeface="Century Schoolbook"/>
                </a:defRPr>
              </a:pPr>
              <a:endParaRPr sz="2400" dirty="0">
                <a:latin typeface="Bookman Old Style" panose="02050604050505020204" pitchFamily="18" charset="0"/>
              </a:endParaRPr>
            </a:p>
          </p:txBody>
        </p:sp>
        <p:sp>
          <p:nvSpPr>
            <p:cNvPr id="16" name="Such type of expenditure of election expenses of the candidate needs to be stopped"/>
            <p:cNvSpPr txBox="1"/>
            <p:nvPr/>
          </p:nvSpPr>
          <p:spPr>
            <a:xfrm>
              <a:off x="-1" y="717620"/>
              <a:ext cx="4143378" cy="10772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just">
                <a:defRPr sz="2400">
                  <a:latin typeface="Century Schoolbook"/>
                  <a:ea typeface="Century Schoolbook"/>
                  <a:cs typeface="Century Schoolbook"/>
                  <a:sym typeface="Century Schoolbook"/>
                </a:defRPr>
              </a:lvl1pPr>
            </a:lstStyle>
            <a:p>
              <a:pPr algn="ctr"/>
              <a:r>
                <a:rPr sz="2000" b="1" dirty="0">
                  <a:solidFill>
                    <a:srgbClr val="FF0000"/>
                  </a:solidFill>
                  <a:latin typeface="Bookman Old Style" panose="02050604050505020204" pitchFamily="18" charset="0"/>
                </a:rPr>
                <a:t>Such type of expenditure </a:t>
              </a:r>
              <a:r>
                <a:rPr lang="en-US" sz="2000" b="1" dirty="0">
                  <a:solidFill>
                    <a:srgbClr val="FF0000"/>
                  </a:solidFill>
                  <a:latin typeface="Bookman Old Style" panose="02050604050505020204" pitchFamily="18" charset="0"/>
                </a:rPr>
                <a:t>by</a:t>
              </a:r>
              <a:r>
                <a:rPr sz="2000" b="1" dirty="0">
                  <a:solidFill>
                    <a:srgbClr val="FF0000"/>
                  </a:solidFill>
                  <a:latin typeface="Bookman Old Style" panose="02050604050505020204" pitchFamily="18" charset="0"/>
                </a:rPr>
                <a:t> the candidate </a:t>
              </a:r>
              <a:endParaRPr lang="en-US" sz="2000" b="1" dirty="0" smtClean="0">
                <a:solidFill>
                  <a:srgbClr val="FF0000"/>
                </a:solidFill>
                <a:latin typeface="Bookman Old Style" panose="02050604050505020204" pitchFamily="18" charset="0"/>
              </a:endParaRPr>
            </a:p>
            <a:p>
              <a:pPr algn="ctr"/>
              <a:r>
                <a:rPr b="1" dirty="0" smtClean="0">
                  <a:solidFill>
                    <a:srgbClr val="FF0000"/>
                  </a:solidFill>
                  <a:latin typeface="Bookman Old Style" panose="02050604050505020204" pitchFamily="18" charset="0"/>
                </a:rPr>
                <a:t>needs </a:t>
              </a:r>
              <a:r>
                <a:rPr b="1" dirty="0">
                  <a:solidFill>
                    <a:srgbClr val="FF0000"/>
                  </a:solidFill>
                  <a:latin typeface="Bookman Old Style" panose="02050604050505020204" pitchFamily="18" charset="0"/>
                </a:rPr>
                <a:t>to be stopped</a:t>
              </a:r>
            </a:p>
          </p:txBody>
        </p:sp>
      </p:grpSp>
      <p:grpSp>
        <p:nvGrpSpPr>
          <p:cNvPr id="17" name="Group"/>
          <p:cNvGrpSpPr/>
          <p:nvPr/>
        </p:nvGrpSpPr>
        <p:grpSpPr>
          <a:xfrm>
            <a:off x="987428" y="666534"/>
            <a:ext cx="9311544" cy="1200325"/>
            <a:chOff x="-34121" y="-3744"/>
            <a:chExt cx="5606248" cy="1200323"/>
          </a:xfrm>
        </p:grpSpPr>
        <p:sp>
          <p:nvSpPr>
            <p:cNvPr id="18" name="Rectangle"/>
            <p:cNvSpPr/>
            <p:nvPr/>
          </p:nvSpPr>
          <p:spPr>
            <a:xfrm>
              <a:off x="-1" y="26669"/>
              <a:ext cx="5572128" cy="1143004"/>
            </a:xfrm>
            <a:prstGeom prst="rect">
              <a:avLst/>
            </a:prstGeom>
            <a:solidFill>
              <a:srgbClr val="FFFFFF"/>
            </a:solidFill>
            <a:ln w="25400" cap="flat">
              <a:solidFill>
                <a:srgbClr val="BB6126"/>
              </a:solidFill>
              <a:prstDash val="solid"/>
              <a:round/>
            </a:ln>
            <a:effectLst/>
          </p:spPr>
          <p:txBody>
            <a:bodyPr wrap="square" lIns="45718" tIns="45718" rIns="45718" bIns="45718" numCol="1" anchor="ctr">
              <a:noAutofit/>
            </a:bodyPr>
            <a:lstStyle/>
            <a:p>
              <a:pPr>
                <a:defRPr sz="2400">
                  <a:latin typeface="Century Schoolbook"/>
                  <a:ea typeface="Century Schoolbook"/>
                  <a:cs typeface="Century Schoolbook"/>
                  <a:sym typeface="Century Schoolbook"/>
                </a:defRPr>
              </a:pPr>
              <a:endParaRPr sz="2400" dirty="0">
                <a:latin typeface="Bookman Old Style" panose="02050604050505020204" pitchFamily="18" charset="0"/>
              </a:endParaRPr>
            </a:p>
          </p:txBody>
        </p:sp>
        <p:sp>
          <p:nvSpPr>
            <p:cNvPr id="19" name="Election expenditure can be classified into two types on the basis of legal provisions"/>
            <p:cNvSpPr txBox="1"/>
            <p:nvPr/>
          </p:nvSpPr>
          <p:spPr>
            <a:xfrm>
              <a:off x="-34121" y="-3744"/>
              <a:ext cx="5572128" cy="12003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defRPr sz="2400">
                  <a:latin typeface="Century Schoolbook"/>
                  <a:ea typeface="Century Schoolbook"/>
                  <a:cs typeface="Century Schoolbook"/>
                  <a:sym typeface="Century Schoolbook"/>
                </a:defRPr>
              </a:lvl1pPr>
            </a:lstStyle>
            <a:p>
              <a:r>
                <a:rPr lang="en-US" sz="3600" dirty="0" smtClean="0">
                  <a:latin typeface="Bookman Old Style" panose="02050604050505020204" pitchFamily="18" charset="0"/>
                </a:rPr>
                <a:t> T</a:t>
              </a:r>
              <a:r>
                <a:rPr sz="3600" dirty="0" smtClean="0">
                  <a:latin typeface="Bookman Old Style" panose="02050604050505020204" pitchFamily="18" charset="0"/>
                </a:rPr>
                <a:t>wo </a:t>
              </a:r>
              <a:r>
                <a:rPr sz="3600" dirty="0">
                  <a:latin typeface="Bookman Old Style" panose="02050604050505020204" pitchFamily="18" charset="0"/>
                </a:rPr>
                <a:t>types on the basis of legal provisions</a:t>
              </a:r>
            </a:p>
          </p:txBody>
        </p:sp>
      </p:grpSp>
      <p:sp>
        <p:nvSpPr>
          <p:cNvPr id="20" name="Connection Line"/>
          <p:cNvSpPr/>
          <p:nvPr/>
        </p:nvSpPr>
        <p:spPr>
          <a:xfrm flipH="1">
            <a:off x="3286173" y="4227516"/>
            <a:ext cx="510" cy="20957"/>
          </a:xfrm>
          <a:prstGeom prst="line">
            <a:avLst/>
          </a:prstGeom>
          <a:ln>
            <a:solidFill>
              <a:srgbClr val="505188"/>
            </a:solidFill>
          </a:ln>
        </p:spPr>
        <p:txBody>
          <a:bodyPr lIns="45718" tIns="45718" rIns="45718" bIns="45718"/>
          <a:lstStyle/>
          <a:p>
            <a:endParaRPr dirty="0">
              <a:latin typeface="Bookman Old Style" panose="02050604050505020204" pitchFamily="18" charset="0"/>
            </a:endParaRPr>
          </a:p>
        </p:txBody>
      </p:sp>
      <p:sp>
        <p:nvSpPr>
          <p:cNvPr id="21" name="Line"/>
          <p:cNvSpPr/>
          <p:nvPr/>
        </p:nvSpPr>
        <p:spPr>
          <a:xfrm>
            <a:off x="7236624" y="4072576"/>
            <a:ext cx="2" cy="357189"/>
          </a:xfrm>
          <a:prstGeom prst="line">
            <a:avLst/>
          </a:prstGeom>
          <a:ln w="12700">
            <a:solidFill>
              <a:srgbClr val="FF6903"/>
            </a:solidFill>
          </a:ln>
        </p:spPr>
        <p:txBody>
          <a:bodyPr lIns="45718" tIns="45718" rIns="45718" bIns="45718"/>
          <a:lstStyle/>
          <a:p>
            <a:endParaRPr dirty="0">
              <a:latin typeface="Bookman Old Style" panose="02050604050505020204" pitchFamily="18" charset="0"/>
            </a:endParaRPr>
          </a:p>
        </p:txBody>
      </p:sp>
      <p:sp>
        <p:nvSpPr>
          <p:cNvPr id="22" name="Shape"/>
          <p:cNvSpPr/>
          <p:nvPr/>
        </p:nvSpPr>
        <p:spPr>
          <a:xfrm>
            <a:off x="1076932" y="4193528"/>
            <a:ext cx="469586" cy="500064"/>
          </a:xfrm>
          <a:custGeom>
            <a:avLst/>
            <a:gdLst/>
            <a:ahLst/>
            <a:cxnLst>
              <a:cxn ang="0">
                <a:pos x="wd2" y="hd2"/>
              </a:cxn>
              <a:cxn ang="5400000">
                <a:pos x="wd2" y="hd2"/>
              </a:cxn>
              <a:cxn ang="10800000">
                <a:pos x="wd2" y="hd2"/>
              </a:cxn>
              <a:cxn ang="16200000">
                <a:pos x="wd2" y="hd2"/>
              </a:cxn>
            </a:cxnLst>
            <a:rect l="0" t="0" r="r" b="b"/>
            <a:pathLst>
              <a:path w="21600" h="21600" extrusionOk="0">
                <a:moveTo>
                  <a:pt x="0" y="11143"/>
                </a:moveTo>
                <a:lnTo>
                  <a:pt x="5400" y="11143"/>
                </a:lnTo>
                <a:lnTo>
                  <a:pt x="5400" y="0"/>
                </a:lnTo>
                <a:lnTo>
                  <a:pt x="16200" y="0"/>
                </a:lnTo>
                <a:lnTo>
                  <a:pt x="16200" y="11143"/>
                </a:lnTo>
                <a:lnTo>
                  <a:pt x="21600" y="11143"/>
                </a:lnTo>
                <a:lnTo>
                  <a:pt x="10800" y="21600"/>
                </a:lnTo>
                <a:close/>
              </a:path>
            </a:pathLst>
          </a:custGeom>
          <a:solidFill>
            <a:schemeClr val="accent1"/>
          </a:solidFill>
          <a:ln w="25400">
            <a:solidFill>
              <a:srgbClr val="BB6126"/>
            </a:solidFill>
          </a:ln>
        </p:spPr>
        <p:txBody>
          <a:bodyPr lIns="45718" tIns="45718" rIns="45718" bIns="45718" anchor="ctr"/>
          <a:lstStyle/>
          <a:p>
            <a:pPr algn="ctr">
              <a:defRPr>
                <a:solidFill>
                  <a:srgbClr val="FFFFFF"/>
                </a:solidFill>
                <a:latin typeface="Century Schoolbook"/>
                <a:ea typeface="Century Schoolbook"/>
                <a:cs typeface="Century Schoolbook"/>
                <a:sym typeface="Century Schoolbook"/>
              </a:defRPr>
            </a:pPr>
            <a:endParaRPr dirty="0">
              <a:latin typeface="Bookman Old Style" panose="02050604050505020204" pitchFamily="18" charset="0"/>
            </a:endParaRPr>
          </a:p>
        </p:txBody>
      </p:sp>
      <p:sp>
        <p:nvSpPr>
          <p:cNvPr id="23" name="Shape"/>
          <p:cNvSpPr/>
          <p:nvPr/>
        </p:nvSpPr>
        <p:spPr>
          <a:xfrm>
            <a:off x="9781712" y="4261748"/>
            <a:ext cx="428960" cy="500064"/>
          </a:xfrm>
          <a:custGeom>
            <a:avLst/>
            <a:gdLst/>
            <a:ahLst/>
            <a:cxnLst>
              <a:cxn ang="0">
                <a:pos x="wd2" y="hd2"/>
              </a:cxn>
              <a:cxn ang="5400000">
                <a:pos x="wd2" y="hd2"/>
              </a:cxn>
              <a:cxn ang="10800000">
                <a:pos x="wd2" y="hd2"/>
              </a:cxn>
              <a:cxn ang="16200000">
                <a:pos x="wd2" y="hd2"/>
              </a:cxn>
            </a:cxnLst>
            <a:rect l="0" t="0" r="r" b="b"/>
            <a:pathLst>
              <a:path w="21600" h="21600" extrusionOk="0">
                <a:moveTo>
                  <a:pt x="0" y="11143"/>
                </a:moveTo>
                <a:lnTo>
                  <a:pt x="5400" y="11143"/>
                </a:lnTo>
                <a:lnTo>
                  <a:pt x="5400" y="0"/>
                </a:lnTo>
                <a:lnTo>
                  <a:pt x="16200" y="0"/>
                </a:lnTo>
                <a:lnTo>
                  <a:pt x="16200" y="11143"/>
                </a:lnTo>
                <a:lnTo>
                  <a:pt x="21600" y="11143"/>
                </a:lnTo>
                <a:lnTo>
                  <a:pt x="10800" y="21600"/>
                </a:lnTo>
                <a:close/>
              </a:path>
            </a:pathLst>
          </a:custGeom>
          <a:solidFill>
            <a:schemeClr val="accent1"/>
          </a:solidFill>
          <a:ln w="25400">
            <a:solidFill>
              <a:srgbClr val="BB6126"/>
            </a:solidFill>
          </a:ln>
        </p:spPr>
        <p:txBody>
          <a:bodyPr lIns="45718" tIns="45718" rIns="45718" bIns="45718" anchor="ctr"/>
          <a:lstStyle/>
          <a:p>
            <a:pPr algn="ctr">
              <a:defRPr>
                <a:solidFill>
                  <a:srgbClr val="FFFFFF"/>
                </a:solidFill>
                <a:latin typeface="Century Schoolbook"/>
                <a:ea typeface="Century Schoolbook"/>
                <a:cs typeface="Century Schoolbook"/>
                <a:sym typeface="Century Schoolbook"/>
              </a:defRPr>
            </a:pPr>
            <a:endParaRPr dirty="0">
              <a:latin typeface="Bookman Old Style" panose="02050604050505020204" pitchFamily="18" charset="0"/>
            </a:endParaRPr>
          </a:p>
        </p:txBody>
      </p:sp>
      <p:sp>
        <p:nvSpPr>
          <p:cNvPr id="24" name="Shape"/>
          <p:cNvSpPr/>
          <p:nvPr/>
        </p:nvSpPr>
        <p:spPr>
          <a:xfrm>
            <a:off x="1034583" y="1869017"/>
            <a:ext cx="428961"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25400">
            <a:solidFill>
              <a:srgbClr val="BB6126"/>
            </a:solidFill>
          </a:ln>
        </p:spPr>
        <p:txBody>
          <a:bodyPr lIns="45718" tIns="45718" rIns="45718" bIns="45718" anchor="ctr"/>
          <a:lstStyle/>
          <a:p>
            <a:pPr algn="ctr">
              <a:defRPr>
                <a:solidFill>
                  <a:srgbClr val="FFFFFF"/>
                </a:solidFill>
                <a:latin typeface="Century Schoolbook"/>
                <a:ea typeface="Century Schoolbook"/>
                <a:cs typeface="Century Schoolbook"/>
                <a:sym typeface="Century Schoolbook"/>
              </a:defRPr>
            </a:pPr>
            <a:endParaRPr dirty="0">
              <a:latin typeface="Bookman Old Style" panose="02050604050505020204" pitchFamily="18" charset="0"/>
            </a:endParaRPr>
          </a:p>
        </p:txBody>
      </p:sp>
      <p:sp>
        <p:nvSpPr>
          <p:cNvPr id="25" name="Shape"/>
          <p:cNvSpPr/>
          <p:nvPr/>
        </p:nvSpPr>
        <p:spPr>
          <a:xfrm>
            <a:off x="9781711" y="1850531"/>
            <a:ext cx="428961"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25400">
            <a:solidFill>
              <a:srgbClr val="BB6126"/>
            </a:solidFill>
          </a:ln>
        </p:spPr>
        <p:txBody>
          <a:bodyPr lIns="45718" tIns="45718" rIns="45718" bIns="45718" anchor="ctr"/>
          <a:lstStyle/>
          <a:p>
            <a:pPr algn="ctr">
              <a:defRPr>
                <a:solidFill>
                  <a:srgbClr val="FFFFFF"/>
                </a:solidFill>
                <a:latin typeface="Century Schoolbook"/>
                <a:ea typeface="Century Schoolbook"/>
                <a:cs typeface="Century Schoolbook"/>
                <a:sym typeface="Century Schoolbook"/>
              </a:defRPr>
            </a:pPr>
            <a:endParaRPr dirty="0">
              <a:latin typeface="Bookman Old Style" panose="02050604050505020204" pitchFamily="18" charset="0"/>
            </a:endParaRPr>
          </a:p>
        </p:txBody>
      </p:sp>
      <p:sp>
        <p:nvSpPr>
          <p:cNvPr id="26" name="7"/>
          <p:cNvSpPr txBox="1"/>
          <p:nvPr/>
        </p:nvSpPr>
        <p:spPr>
          <a:xfrm>
            <a:off x="8552475" y="5840733"/>
            <a:ext cx="540069"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400" b="1">
                <a:solidFill>
                  <a:srgbClr val="FFFFFF"/>
                </a:solidFill>
                <a:latin typeface="Century Schoolbook"/>
                <a:ea typeface="Century Schoolbook"/>
                <a:cs typeface="Century Schoolbook"/>
                <a:sym typeface="Century Schoolbook"/>
              </a:defRPr>
            </a:lvl1pPr>
          </a:lstStyle>
          <a:p>
            <a:r>
              <a:rPr dirty="0">
                <a:latin typeface="Bookman Old Style" panose="02050604050505020204" pitchFamily="18" charset="0"/>
              </a:rPr>
              <a:t>7</a:t>
            </a:r>
          </a:p>
        </p:txBody>
      </p:sp>
    </p:spTree>
    <p:extLst>
      <p:ext uri="{BB962C8B-B14F-4D97-AF65-F5344CB8AC3E}">
        <p14:creationId xmlns:p14="http://schemas.microsoft.com/office/powerpoint/2010/main" val="331381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71456299"/>
              </p:ext>
            </p:extLst>
          </p:nvPr>
        </p:nvGraphicFramePr>
        <p:xfrm>
          <a:off x="0" y="558800"/>
          <a:ext cx="9526588"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0" name="Slide Number Placeholder 5"/>
          <p:cNvSpPr txBox="1">
            <a:spLocks noGrp="1"/>
          </p:cNvSpPr>
          <p:nvPr/>
        </p:nvSpPr>
        <p:spPr bwMode="auto">
          <a:xfrm>
            <a:off x="8777586" y="6532567"/>
            <a:ext cx="2520315" cy="365125"/>
          </a:xfrm>
          <a:prstGeom prst="rect">
            <a:avLst/>
          </a:prstGeom>
          <a:noFill/>
          <a:ln w="9525">
            <a:noFill/>
            <a:miter lim="800000"/>
            <a:headEnd/>
            <a:tailEnd/>
          </a:ln>
        </p:spPr>
        <p:txBody>
          <a:bodyPr anchor="ctr"/>
          <a:lstStyle/>
          <a:p>
            <a:pPr algn="r" defTabSz="457200"/>
            <a:fld id="{70DDA296-C1BD-468A-AABA-CF6EA184949C}" type="slidenum">
              <a:rPr lang="en-US" altLang="en-US" sz="1200">
                <a:solidFill>
                  <a:srgbClr val="898989"/>
                </a:solidFill>
                <a:latin typeface="Century Schoolbook" pitchFamily="18" charset="0"/>
              </a:rPr>
              <a:pPr algn="r" defTabSz="457200"/>
              <a:t>40</a:t>
            </a:fld>
            <a:endParaRPr lang="en-US" altLang="en-US" sz="1200">
              <a:solidFill>
                <a:srgbClr val="898989"/>
              </a:solidFill>
              <a:latin typeface="Century Schoolbook" pitchFamily="18" charset="0"/>
            </a:endParaRPr>
          </a:p>
        </p:txBody>
      </p:sp>
    </p:spTree>
    <p:extLst>
      <p:ext uri="{BB962C8B-B14F-4D97-AF65-F5344CB8AC3E}">
        <p14:creationId xmlns:p14="http://schemas.microsoft.com/office/powerpoint/2010/main" val="2399607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
          </p:nvPr>
        </p:nvSpPr>
        <p:spPr/>
        <p:txBody>
          <a:bodyPr>
            <a:normAutofit/>
          </a:bodyPr>
          <a:lstStyle/>
          <a:p>
            <a:fld id="{86CB4B4D-7CA3-9044-876B-883B54F8677D}" type="slidenum">
              <a:rPr lang="en-IN" smtClean="0"/>
              <a:pPr/>
              <a:t>41</a:t>
            </a:fld>
            <a:endParaRPr lang="en-IN"/>
          </a:p>
        </p:txBody>
      </p:sp>
      <p:sp>
        <p:nvSpPr>
          <p:cNvPr id="333" name="INSPECTION OF ACCOUNTS( CONTD.)"/>
          <p:cNvSpPr txBox="1">
            <a:spLocks noGrp="1"/>
          </p:cNvSpPr>
          <p:nvPr>
            <p:ph type="title" idx="4294967295"/>
          </p:nvPr>
        </p:nvSpPr>
        <p:spPr>
          <a:xfrm>
            <a:off x="0" y="736600"/>
            <a:ext cx="6057900" cy="942975"/>
          </a:xfrm>
          <a:prstGeom prst="rect">
            <a:avLst/>
          </a:prstGeom>
          <a:solidFill>
            <a:srgbClr val="FFFF00"/>
          </a:solidFill>
        </p:spPr>
        <p:txBody>
          <a:bodyPr>
            <a:normAutofit fontScale="90000"/>
          </a:bodyPr>
          <a:lstStyle>
            <a:lvl1pPr algn="ctr">
              <a:defRPr b="1">
                <a:solidFill>
                  <a:srgbClr val="000000"/>
                </a:solidFill>
                <a:latin typeface="Times New Roman"/>
                <a:ea typeface="Times New Roman"/>
                <a:cs typeface="Times New Roman"/>
                <a:sym typeface="Times New Roman"/>
              </a:defRPr>
            </a:lvl1pPr>
          </a:lstStyle>
          <a:p>
            <a:r>
              <a:rPr lang="en-US" sz="2800" dirty="0" smtClean="0">
                <a:solidFill>
                  <a:schemeClr val="accent1">
                    <a:lumMod val="75000"/>
                  </a:schemeClr>
                </a:solidFill>
              </a:rPr>
              <a:t>SHADOW </a:t>
            </a:r>
            <a:r>
              <a:rPr lang="en-US" sz="2800" dirty="0">
                <a:solidFill>
                  <a:schemeClr val="accent1">
                    <a:lumMod val="75000"/>
                  </a:schemeClr>
                </a:solidFill>
              </a:rPr>
              <a:t>OBSERVATION REGISTER </a:t>
            </a:r>
            <a:r>
              <a:rPr lang="en-US" sz="2800" dirty="0">
                <a:solidFill>
                  <a:srgbClr val="FF0000"/>
                </a:solidFill>
              </a:rPr>
              <a:t>(SOR) </a:t>
            </a:r>
            <a:r>
              <a:rPr lang="en-US" sz="2800" dirty="0">
                <a:solidFill>
                  <a:schemeClr val="accent1">
                    <a:lumMod val="75000"/>
                  </a:schemeClr>
                </a:solidFill>
              </a:rPr>
              <a:t/>
            </a:r>
            <a:br>
              <a:rPr lang="en-US" sz="2800" dirty="0">
                <a:solidFill>
                  <a:schemeClr val="accent1">
                    <a:lumMod val="75000"/>
                  </a:schemeClr>
                </a:solidFill>
              </a:rPr>
            </a:br>
            <a:r>
              <a:rPr lang="en-US" sz="2800" dirty="0">
                <a:solidFill>
                  <a:schemeClr val="accent1">
                    <a:lumMod val="75000"/>
                  </a:schemeClr>
                </a:solidFill>
              </a:rPr>
              <a:t>&amp; FOLDER OF EVIDENCE </a:t>
            </a:r>
            <a:r>
              <a:rPr lang="en-US" sz="2800" dirty="0">
                <a:solidFill>
                  <a:srgbClr val="FF0000"/>
                </a:solidFill>
              </a:rPr>
              <a:t>(</a:t>
            </a:r>
            <a:r>
              <a:rPr lang="en-US" sz="2800" dirty="0" err="1">
                <a:solidFill>
                  <a:srgbClr val="FF0000"/>
                </a:solidFill>
              </a:rPr>
              <a:t>FoE</a:t>
            </a:r>
            <a:r>
              <a:rPr lang="en-US" sz="2800" dirty="0">
                <a:solidFill>
                  <a:srgbClr val="FF0000"/>
                </a:solidFill>
              </a:rPr>
              <a:t>) </a:t>
            </a:r>
            <a:endParaRPr sz="2800" dirty="0">
              <a:solidFill>
                <a:srgbClr val="FF0000"/>
              </a:solidFill>
            </a:endParaRPr>
          </a:p>
        </p:txBody>
      </p:sp>
      <p:sp>
        <p:nvSpPr>
          <p:cNvPr id="334" name="Instances of suspected Paid News will also be noted in the register,…"/>
          <p:cNvSpPr txBox="1">
            <a:spLocks noGrp="1"/>
          </p:cNvSpPr>
          <p:nvPr>
            <p:ph type="body" idx="4294967295"/>
          </p:nvPr>
        </p:nvSpPr>
        <p:spPr>
          <a:xfrm>
            <a:off x="2338388" y="2293938"/>
            <a:ext cx="9853612" cy="3979862"/>
          </a:xfrm>
          <a:prstGeom prst="rect">
            <a:avLst/>
          </a:prstGeom>
          <a:ln>
            <a:solidFill>
              <a:srgbClr val="002060"/>
            </a:solidFill>
          </a:ln>
        </p:spPr>
        <p:txBody>
          <a:bodyPr>
            <a:noAutofit/>
          </a:bodyPr>
          <a:lstStyle/>
          <a:p>
            <a:pPr lvl="0" algn="just">
              <a:buFont typeface="Wingdings" pitchFamily="2" charset="2"/>
              <a:buChar char="v"/>
              <a:defRPr sz="2800"/>
            </a:pPr>
            <a:r>
              <a:rPr sz="2000" dirty="0">
                <a:latin typeface="Arrial narrow"/>
                <a:cs typeface="Times New Roman" pitchFamily="18" charset="0"/>
              </a:rPr>
              <a:t> </a:t>
            </a:r>
            <a:r>
              <a:rPr lang="en-US" sz="2000" b="1" dirty="0">
                <a:solidFill>
                  <a:srgbClr val="FF0000"/>
                </a:solidFill>
                <a:latin typeface="Arrial narrow"/>
              </a:rPr>
              <a:t>SOR</a:t>
            </a:r>
            <a:r>
              <a:rPr lang="en-US" sz="2000" b="1" dirty="0">
                <a:latin typeface="Arrial narrow"/>
              </a:rPr>
              <a:t> </a:t>
            </a:r>
            <a:r>
              <a:rPr lang="en-US" sz="2000" dirty="0">
                <a:latin typeface="Arrial narrow"/>
              </a:rPr>
              <a:t> </a:t>
            </a:r>
            <a:r>
              <a:rPr lang="en-US" sz="2000" b="1" u="sng" dirty="0">
                <a:solidFill>
                  <a:schemeClr val="tx1"/>
                </a:solidFill>
                <a:latin typeface="Arrial narrow"/>
              </a:rPr>
              <a:t>for each contesting candidate in a constituency</a:t>
            </a:r>
            <a:r>
              <a:rPr lang="en-US" sz="2000" dirty="0">
                <a:latin typeface="Arrial narrow"/>
              </a:rPr>
              <a:t>. To record all expenses incurred on major events</a:t>
            </a:r>
            <a:r>
              <a:rPr lang="en-IN" sz="2000" dirty="0">
                <a:latin typeface="Arrial narrow"/>
              </a:rPr>
              <a:t> </a:t>
            </a:r>
            <a:r>
              <a:rPr lang="en-US" sz="2000" dirty="0">
                <a:latin typeface="Arrial narrow"/>
              </a:rPr>
              <a:t>(public meetings/rallies etc.) towards election campaign</a:t>
            </a:r>
          </a:p>
          <a:p>
            <a:pPr lvl="0" algn="just">
              <a:buFont typeface="Wingdings" pitchFamily="2" charset="2"/>
              <a:buChar char="v"/>
              <a:defRPr sz="2800"/>
            </a:pPr>
            <a:r>
              <a:rPr lang="en-US" sz="2000" dirty="0">
                <a:latin typeface="Arrial narrow"/>
              </a:rPr>
              <a:t>All expenditure recorded to be supported by CD/Video evidences(proper referencing) </a:t>
            </a:r>
            <a:r>
              <a:rPr lang="en-IN" sz="2000" dirty="0">
                <a:latin typeface="Arrial narrow"/>
              </a:rPr>
              <a:t>kept</a:t>
            </a:r>
            <a:r>
              <a:rPr lang="en-US" sz="2000" dirty="0">
                <a:latin typeface="Arrial narrow"/>
              </a:rPr>
              <a:t> in </a:t>
            </a:r>
            <a:r>
              <a:rPr lang="en-US" sz="2000" b="1" dirty="0">
                <a:solidFill>
                  <a:srgbClr val="FF0000"/>
                </a:solidFill>
                <a:latin typeface="Arrial narrow"/>
              </a:rPr>
              <a:t>F</a:t>
            </a:r>
            <a:r>
              <a:rPr lang="en-IN" sz="2000" b="1" dirty="0">
                <a:solidFill>
                  <a:srgbClr val="FF0000"/>
                </a:solidFill>
                <a:latin typeface="Arrial narrow"/>
              </a:rPr>
              <a:t>o</a:t>
            </a:r>
            <a:r>
              <a:rPr lang="en-US" sz="2000" b="1" dirty="0">
                <a:solidFill>
                  <a:srgbClr val="FF0000"/>
                </a:solidFill>
                <a:latin typeface="Arrial narrow"/>
              </a:rPr>
              <a:t>E</a:t>
            </a:r>
            <a:r>
              <a:rPr lang="en-US" sz="2000" dirty="0">
                <a:latin typeface="Arrial narrow"/>
              </a:rPr>
              <a:t> and to be cross- checked during Inspections </a:t>
            </a:r>
          </a:p>
          <a:p>
            <a:pPr lvl="0" algn="just">
              <a:buFont typeface="Wingdings" pitchFamily="2" charset="2"/>
              <a:buChar char="v"/>
              <a:defRPr sz="2800"/>
            </a:pPr>
            <a:r>
              <a:rPr lang="en-US" sz="2000" dirty="0">
                <a:latin typeface="Arrial narrow"/>
              </a:rPr>
              <a:t>Signatures of candidate/ authorized agent to be taken in SOR</a:t>
            </a:r>
          </a:p>
          <a:p>
            <a:pPr lvl="0" algn="just">
              <a:buFont typeface="Wingdings" pitchFamily="2" charset="2"/>
              <a:buChar char="v"/>
              <a:defRPr sz="2800"/>
            </a:pPr>
            <a:r>
              <a:rPr lang="en-US" sz="2000" dirty="0">
                <a:latin typeface="Arrial narrow"/>
              </a:rPr>
              <a:t>The </a:t>
            </a:r>
            <a:r>
              <a:rPr lang="en-US" sz="2000" b="1" dirty="0">
                <a:solidFill>
                  <a:srgbClr val="FF0000"/>
                </a:solidFill>
                <a:latin typeface="Arrial narrow"/>
              </a:rPr>
              <a:t>SOR &amp; FE </a:t>
            </a:r>
            <a:r>
              <a:rPr lang="en-US" sz="2000" dirty="0">
                <a:latin typeface="Arrial narrow"/>
              </a:rPr>
              <a:t>to be </a:t>
            </a:r>
            <a:r>
              <a:rPr lang="en-US" sz="2000" dirty="0" smtClean="0">
                <a:latin typeface="Arrial narrow"/>
              </a:rPr>
              <a:t>handed over </a:t>
            </a:r>
            <a:r>
              <a:rPr lang="en-US" sz="2000" dirty="0">
                <a:latin typeface="Arrial narrow"/>
              </a:rPr>
              <a:t>to the Dy.DEO by the EO for safe custody before leaving the constituency, under receipt. </a:t>
            </a:r>
          </a:p>
          <a:p>
            <a:pPr marL="0" lvl="0" indent="0" algn="just">
              <a:buNone/>
              <a:defRPr sz="2800"/>
            </a:pPr>
            <a:r>
              <a:rPr lang="en-IN" sz="2000" dirty="0" smtClean="0">
                <a:latin typeface="Arrial narrow"/>
              </a:rPr>
              <a:t>							</a:t>
            </a:r>
          </a:p>
          <a:p>
            <a:pPr marL="0" lvl="0" indent="0" algn="just">
              <a:buNone/>
              <a:defRPr sz="2800"/>
            </a:pPr>
            <a:endParaRPr lang="en-IN" sz="2000" dirty="0">
              <a:latin typeface="Arrial narrow"/>
            </a:endParaRPr>
          </a:p>
          <a:p>
            <a:pPr marL="0" lvl="0" indent="0" algn="just">
              <a:buNone/>
              <a:defRPr sz="2800"/>
            </a:pPr>
            <a:r>
              <a:rPr lang="en-IN" sz="2000" dirty="0" smtClean="0">
                <a:latin typeface="Arrial narrow"/>
              </a:rPr>
              <a:t>							</a:t>
            </a:r>
            <a:r>
              <a:rPr lang="en-IN" sz="2000" dirty="0" smtClean="0">
                <a:solidFill>
                  <a:srgbClr val="C00000"/>
                </a:solidFill>
                <a:latin typeface="Arrial narrow"/>
              </a:rPr>
              <a:t>*Have </a:t>
            </a:r>
            <a:r>
              <a:rPr lang="en-IN" sz="2000" dirty="0">
                <a:solidFill>
                  <a:srgbClr val="C00000"/>
                </a:solidFill>
                <a:latin typeface="Arrial narrow"/>
              </a:rPr>
              <a:t>a look of </a:t>
            </a:r>
            <a:r>
              <a:rPr lang="en-IN" sz="2000" dirty="0" smtClean="0">
                <a:solidFill>
                  <a:srgbClr val="C00000"/>
                </a:solidFill>
                <a:latin typeface="Arrial narrow"/>
              </a:rPr>
              <a:t>the SOR </a:t>
            </a:r>
            <a:endParaRPr lang="en-US" sz="2000" dirty="0">
              <a:solidFill>
                <a:srgbClr val="C00000"/>
              </a:solidFill>
              <a:latin typeface="Arrial narrow"/>
            </a:endParaRPr>
          </a:p>
          <a:p>
            <a:pPr algn="just">
              <a:buFont typeface="Wingdings" pitchFamily="2" charset="2"/>
              <a:buChar char="v"/>
              <a:defRPr sz="2800"/>
            </a:pPr>
            <a:endParaRPr lang="en-IN" sz="2000" dirty="0">
              <a:latin typeface="Arrial narrow"/>
              <a:cs typeface="Times New Roman" pitchFamily="18" charset="0"/>
            </a:endParaRPr>
          </a:p>
        </p:txBody>
      </p:sp>
      <p:sp>
        <p:nvSpPr>
          <p:cNvPr id="335" name="44"/>
          <p:cNvSpPr txBox="1"/>
          <p:nvPr/>
        </p:nvSpPr>
        <p:spPr>
          <a:xfrm>
            <a:off x="9340626" y="5991546"/>
            <a:ext cx="327699" cy="2819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200">
                <a:solidFill>
                  <a:srgbClr val="575F6D"/>
                </a:solidFill>
                <a:latin typeface="Century Schoolbook"/>
                <a:ea typeface="Century Schoolbook"/>
                <a:cs typeface="Century Schoolbook"/>
                <a:sym typeface="Century Schoolbook"/>
              </a:defRPr>
            </a:lvl1pPr>
          </a:lstStyle>
          <a:p>
            <a:endParaRPr/>
          </a:p>
        </p:txBody>
      </p:sp>
    </p:spTree>
    <p:extLst>
      <p:ext uri="{BB962C8B-B14F-4D97-AF65-F5344CB8AC3E}">
        <p14:creationId xmlns:p14="http://schemas.microsoft.com/office/powerpoint/2010/main" val="1205849285"/>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Grp="1" noUngrp="1" noRot="1" noChangeAspect="1" noMove="1" noResize="1"/>
          </p:cNvGrpSpPr>
          <p:nvPr/>
        </p:nvGrpSpPr>
        <p:grpSpPr bwMode="auto">
          <a:xfrm>
            <a:off x="695325" y="-7938"/>
            <a:ext cx="10801350" cy="6865938"/>
            <a:chOff x="0" y="-8467"/>
            <a:chExt cx="12192000" cy="6866467"/>
          </a:xfrm>
        </p:grpSpPr>
        <p:cxnSp>
          <p:nvCxnSpPr>
            <p:cNvPr id="8" name="Straight Connector 7">
              <a:extLst>
                <a:ext uri="{C183D7F6-B498-43B3-948B-1728B52AA6E4}"/>
              </a:extLst>
            </p:cNvPr>
            <p:cNvCxnSpPr/>
            <p:nvPr/>
          </p:nvCxnSpPr>
          <p:spPr>
            <a:xfrm>
              <a:off x="9370484"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C183D7F6-B498-43B3-948B-1728B52AA6E4}"/>
              </a:extLst>
            </p:cNvPr>
            <p:cNvCxnSpPr/>
            <p:nvPr/>
          </p:nvCxnSpPr>
          <p:spPr>
            <a:xfrm flipH="1">
              <a:off x="7425267" y="3681168"/>
              <a:ext cx="476461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C183D7F6-B498-43B3-948B-1728B52AA6E4}"/>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C183D7F6-B498-43B3-948B-1728B52AA6E4}"/>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C183D7F6-B498-43B3-948B-1728B52AA6E4}"/>
              </a:extLst>
            </p:cNvPr>
            <p:cNvSpPr/>
            <p:nvPr/>
          </p:nvSpPr>
          <p:spPr>
            <a:xfrm>
              <a:off x="8932333" y="3047706"/>
              <a:ext cx="325966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C183D7F6-B498-43B3-948B-1728B52AA6E4}"/>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C183D7F6-B498-43B3-948B-1728B52AA6E4}"/>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C183D7F6-B498-43B3-948B-1728B52AA6E4}"/>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C183D7F6-B498-43B3-948B-1728B52AA6E4}"/>
              </a:extLst>
            </p:cNvPr>
            <p:cNvSpPr/>
            <p:nvPr/>
          </p:nvSpPr>
          <p:spPr>
            <a:xfrm>
              <a:off x="10371667" y="3589086"/>
              <a:ext cx="181821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C183D7F6-B498-43B3-948B-1728B52AA6E4}"/>
              </a:extLst>
            </p:cNvPr>
            <p:cNvSpPr/>
            <p:nvPr/>
          </p:nvSpPr>
          <p:spPr>
            <a:xfrm>
              <a:off x="0" y="4012981"/>
              <a:ext cx="44873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a:extLst>
              <a:ext uri="{C183D7F6-B498-43B3-948B-1728B52AA6E4}"/>
            </a:extLst>
          </p:cNvPr>
          <p:cNvSpPr>
            <a:spLocks noGrp="1" noRot="1" noChangeAspect="1" noMove="1" noResize="1" noEditPoints="1" noAdjustHandles="1" noChangeArrowheads="1" noChangeShapeType="1" noTextEdit="1"/>
          </p:cNvSpPr>
          <p:nvPr/>
        </p:nvSpPr>
        <p:spPr>
          <a:xfrm>
            <a:off x="695328" y="0"/>
            <a:ext cx="10799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0"/>
          <p:cNvGrpSpPr>
            <a:grpSpLocks noGrp="1" noUngrp="1" noRot="1" noChangeAspect="1" noMove="1" noResize="1"/>
          </p:cNvGrpSpPr>
          <p:nvPr/>
        </p:nvGrpSpPr>
        <p:grpSpPr bwMode="auto">
          <a:xfrm>
            <a:off x="695325" y="-7938"/>
            <a:ext cx="10801350" cy="6865938"/>
            <a:chOff x="0" y="-8467"/>
            <a:chExt cx="12192000" cy="6866467"/>
          </a:xfrm>
        </p:grpSpPr>
        <p:cxnSp>
          <p:nvCxnSpPr>
            <p:cNvPr id="22" name="Straight Connector 21">
              <a:extLst>
                <a:ext uri="{C183D7F6-B498-43B3-948B-1728B52AA6E4}"/>
              </a:extLst>
            </p:cNvPr>
            <p:cNvCxnSpPr/>
            <p:nvPr/>
          </p:nvCxnSpPr>
          <p:spPr>
            <a:xfrm flipH="1">
              <a:off x="7425267" y="3681168"/>
              <a:ext cx="476461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C183D7F6-B498-43B3-948B-1728B52AA6E4}"/>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C183D7F6-B498-43B3-948B-1728B52AA6E4}"/>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C183D7F6-B498-43B3-948B-1728B52AA6E4}"/>
              </a:extLst>
            </p:cNvPr>
            <p:cNvSpPr/>
            <p:nvPr/>
          </p:nvSpPr>
          <p:spPr>
            <a:xfrm>
              <a:off x="8932333" y="3047706"/>
              <a:ext cx="325966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C183D7F6-B498-43B3-948B-1728B52AA6E4}"/>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C183D7F6-B498-43B3-948B-1728B52AA6E4}"/>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C183D7F6-B498-43B3-948B-1728B52AA6E4}"/>
              </a:extLst>
            </p:cNvPr>
            <p:cNvSpPr/>
            <p:nvPr/>
          </p:nvSpPr>
          <p:spPr>
            <a:xfrm>
              <a:off x="10371667" y="3589086"/>
              <a:ext cx="181821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C183D7F6-B498-43B3-948B-1728B52AA6E4}"/>
              </a:extLst>
            </p:cNvPr>
            <p:cNvSpPr/>
            <p:nvPr/>
          </p:nvSpPr>
          <p:spPr>
            <a:xfrm>
              <a:off x="0" y="4012981"/>
              <a:ext cx="44873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2" name="Rectangle 31">
            <a:extLst>
              <a:ext uri="{C183D7F6-B498-43B3-948B-1728B52AA6E4}"/>
            </a:extLst>
          </p:cNvPr>
          <p:cNvSpPr>
            <a:spLocks noGrp="1" noRot="1" noChangeAspect="1" noMove="1" noResize="1" noEditPoints="1" noAdjustHandles="1" noChangeArrowheads="1" noChangeShapeType="1" noTextEdit="1"/>
          </p:cNvSpPr>
          <p:nvPr/>
        </p:nvSpPr>
        <p:spPr>
          <a:xfrm>
            <a:off x="1117256" y="479425"/>
            <a:ext cx="9957495" cy="589915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4" name="Picture 1"/>
          <p:cNvPicPr>
            <a:picLocks noChangeAspect="1" noChangeArrowheads="1"/>
          </p:cNvPicPr>
          <p:nvPr/>
        </p:nvPicPr>
        <p:blipFill>
          <a:blip r:embed="rId2" cstate="print"/>
          <a:srcRect l="20300" t="16550" r="17001" b="10847"/>
          <a:stretch>
            <a:fillRect/>
          </a:stretch>
        </p:blipFill>
        <p:spPr bwMode="auto">
          <a:xfrm>
            <a:off x="0" y="0"/>
            <a:ext cx="12329317" cy="6857999"/>
          </a:xfrm>
          <a:prstGeom prst="rect">
            <a:avLst/>
          </a:prstGeom>
          <a:solidFill>
            <a:srgbClr val="FFFF00"/>
          </a:solidFill>
          <a:ln w="9525">
            <a:solidFill>
              <a:srgbClr val="C00000"/>
            </a:solidFill>
            <a:miter lim="800000"/>
            <a:headEnd/>
            <a:tailEnd/>
          </a:ln>
        </p:spPr>
      </p:pic>
    </p:spTree>
    <p:extLst>
      <p:ext uri="{BB962C8B-B14F-4D97-AF65-F5344CB8AC3E}">
        <p14:creationId xmlns:p14="http://schemas.microsoft.com/office/powerpoint/2010/main" val="2364971813"/>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2"/>
          </p:nvPr>
        </p:nvSpPr>
        <p:spPr/>
        <p:txBody>
          <a:bodyPr>
            <a:normAutofit/>
          </a:bodyPr>
          <a:lstStyle/>
          <a:p>
            <a:fld id="{86CB4B4D-7CA3-9044-876B-883B54F8677D}" type="slidenum">
              <a:rPr lang="en-IN" smtClean="0"/>
              <a:pPr/>
              <a:t>43</a:t>
            </a:fld>
            <a:endParaRPr lang="en-IN"/>
          </a:p>
        </p:txBody>
      </p:sp>
      <p:sp>
        <p:nvSpPr>
          <p:cNvPr id="379" name="MONITORING PRODUCTION, STORAGE AND DISTRIBUTION OF LIQUOR"/>
          <p:cNvSpPr txBox="1">
            <a:spLocks noGrp="1"/>
          </p:cNvSpPr>
          <p:nvPr>
            <p:ph type="title" idx="4294967295"/>
          </p:nvPr>
        </p:nvSpPr>
        <p:spPr>
          <a:xfrm>
            <a:off x="0" y="390525"/>
            <a:ext cx="8470900" cy="800100"/>
          </a:xfrm>
          <a:prstGeom prst="rect">
            <a:avLst/>
          </a:prstGeom>
          <a:solidFill>
            <a:srgbClr val="FFFF00"/>
          </a:solidFill>
        </p:spPr>
        <p:txBody>
          <a:bodyPr>
            <a:normAutofit fontScale="90000"/>
          </a:bodyPr>
          <a:lstStyle>
            <a:lvl1pPr algn="ctr" defTabSz="859536">
              <a:defRPr sz="2600" b="1">
                <a:solidFill>
                  <a:srgbClr val="000000"/>
                </a:solidFill>
                <a:latin typeface="Times New Roman"/>
                <a:ea typeface="Times New Roman"/>
                <a:cs typeface="Times New Roman"/>
                <a:sym typeface="Times New Roman"/>
              </a:defRPr>
            </a:lvl1pPr>
          </a:lstStyle>
          <a:p>
            <a:r>
              <a:rPr lang="en-IN" dirty="0" smtClean="0">
                <a:effectLst/>
              </a:rPr>
              <a:t>Excise Team </a:t>
            </a:r>
            <a:br>
              <a:rPr lang="en-IN" dirty="0" smtClean="0">
                <a:effectLst/>
              </a:rPr>
            </a:br>
            <a:r>
              <a:rPr dirty="0" smtClean="0">
                <a:effectLst/>
              </a:rPr>
              <a:t>MONITORING </a:t>
            </a:r>
            <a:r>
              <a:rPr dirty="0">
                <a:effectLst/>
              </a:rPr>
              <a:t>PRODUCTION, STORAGE AND DISTRIBUTION OF LIQUOR</a:t>
            </a:r>
          </a:p>
        </p:txBody>
      </p:sp>
      <p:sp>
        <p:nvSpPr>
          <p:cNvPr id="380" name="From the date of announcement of election till completion of election, the production, off-take, stock limits of stockists and retailers of IMFL/Beer/country liquor are to be monitored district wise;…"/>
          <p:cNvSpPr txBox="1">
            <a:spLocks noGrp="1"/>
          </p:cNvSpPr>
          <p:nvPr>
            <p:ph type="body" idx="4294967295"/>
          </p:nvPr>
        </p:nvSpPr>
        <p:spPr>
          <a:xfrm>
            <a:off x="1624013" y="1665288"/>
            <a:ext cx="10567987" cy="4805362"/>
          </a:xfrm>
          <a:prstGeom prst="rect">
            <a:avLst/>
          </a:prstGeom>
          <a:ln>
            <a:solidFill>
              <a:schemeClr val="tx2"/>
            </a:solidFill>
          </a:ln>
        </p:spPr>
        <p:txBody>
          <a:bodyPr>
            <a:noAutofit/>
          </a:bodyPr>
          <a:lstStyle/>
          <a:p>
            <a:pPr algn="just" defTabSz="905255">
              <a:spcBef>
                <a:spcPts val="500"/>
              </a:spcBef>
              <a:buFont typeface="Wingdings" pitchFamily="2" charset="2"/>
              <a:buChar char="v"/>
              <a:defRPr sz="2300" b="1"/>
            </a:pPr>
            <a:r>
              <a:rPr sz="2000" dirty="0">
                <a:latin typeface="Cambria" panose="02040503050406030204" pitchFamily="18" charset="0"/>
                <a:ea typeface="Cambria" panose="02040503050406030204" pitchFamily="18" charset="0"/>
                <a:cs typeface="Times New Roman" pitchFamily="18" charset="0"/>
              </a:rPr>
              <a:t>From the date of announcement of election till completion of election, the production, off-take, stock limits of stockiest and retailers of IMFL/Beer/country liquor are to be monitored district wise;</a:t>
            </a:r>
          </a:p>
          <a:p>
            <a:pPr algn="just" defTabSz="905255">
              <a:spcBef>
                <a:spcPts val="500"/>
              </a:spcBef>
              <a:buFont typeface="Wingdings" pitchFamily="2" charset="2"/>
              <a:buChar char="v"/>
              <a:defRPr sz="2300" b="1"/>
            </a:pPr>
            <a:r>
              <a:rPr sz="2000" dirty="0">
                <a:latin typeface="Arrial narrow"/>
                <a:cs typeface="Times New Roman" pitchFamily="18" charset="0"/>
              </a:rPr>
              <a:t>Opening and closing of liquor vending shops are </a:t>
            </a:r>
            <a:r>
              <a:rPr sz="2000" dirty="0" smtClean="0">
                <a:latin typeface="Arrial narrow"/>
                <a:cs typeface="Times New Roman" pitchFamily="18" charset="0"/>
              </a:rPr>
              <a:t>to</a:t>
            </a:r>
            <a:r>
              <a:rPr lang="en-US" sz="2000" dirty="0" smtClean="0">
                <a:latin typeface="Arrial narrow"/>
                <a:cs typeface="Times New Roman" pitchFamily="18" charset="0"/>
              </a:rPr>
              <a:t> be</a:t>
            </a:r>
            <a:r>
              <a:rPr sz="2000" dirty="0" smtClean="0">
                <a:latin typeface="Arrial narrow"/>
                <a:cs typeface="Times New Roman" pitchFamily="18" charset="0"/>
              </a:rPr>
              <a:t> </a:t>
            </a:r>
            <a:r>
              <a:rPr sz="2000" dirty="0">
                <a:latin typeface="Arrial narrow"/>
                <a:cs typeface="Times New Roman" pitchFamily="18" charset="0"/>
              </a:rPr>
              <a:t>closely monitored;</a:t>
            </a:r>
          </a:p>
          <a:p>
            <a:pPr algn="just" defTabSz="905255">
              <a:spcBef>
                <a:spcPts val="500"/>
              </a:spcBef>
              <a:buFont typeface="Wingdings" pitchFamily="2" charset="2"/>
              <a:buChar char="v"/>
              <a:defRPr sz="2300"/>
            </a:pPr>
            <a:r>
              <a:rPr sz="2000" dirty="0">
                <a:latin typeface="Arrial narrow"/>
                <a:cs typeface="Times New Roman" pitchFamily="18" charset="0"/>
              </a:rPr>
              <a:t>Intensive vigil over inter state movement of vehicles at RTO check-posts and border check-posts by special enforcement staff of Excise Dept.;</a:t>
            </a:r>
          </a:p>
          <a:p>
            <a:pPr algn="just" defTabSz="905255">
              <a:spcBef>
                <a:spcPts val="500"/>
              </a:spcBef>
              <a:buFont typeface="Wingdings" pitchFamily="2" charset="2"/>
              <a:buChar char="v"/>
              <a:defRPr sz="2300"/>
            </a:pPr>
            <a:r>
              <a:rPr sz="2000" dirty="0">
                <a:latin typeface="Arrial narrow"/>
                <a:cs typeface="Times New Roman" pitchFamily="18" charset="0"/>
              </a:rPr>
              <a:t>To conduct raids to seize illicit liquor;</a:t>
            </a:r>
          </a:p>
          <a:p>
            <a:pPr algn="just" defTabSz="905255">
              <a:spcBef>
                <a:spcPts val="500"/>
              </a:spcBef>
              <a:buFont typeface="Wingdings" pitchFamily="2" charset="2"/>
              <a:buChar char="v"/>
              <a:defRPr sz="2300"/>
            </a:pPr>
            <a:r>
              <a:rPr sz="2000" dirty="0">
                <a:latin typeface="Arrial narrow"/>
                <a:cs typeface="Times New Roman" pitchFamily="18" charset="0"/>
              </a:rPr>
              <a:t>Inter state coordination of Excise Commissioners of the bordering states;</a:t>
            </a:r>
          </a:p>
          <a:p>
            <a:pPr algn="just" defTabSz="905255">
              <a:spcBef>
                <a:spcPts val="500"/>
              </a:spcBef>
              <a:buFont typeface="Wingdings" pitchFamily="2" charset="2"/>
              <a:buChar char="v"/>
              <a:defRPr sz="2300"/>
            </a:pPr>
            <a:r>
              <a:rPr sz="2000" dirty="0">
                <a:latin typeface="Arrial narrow"/>
                <a:cs typeface="Times New Roman" pitchFamily="18" charset="0"/>
              </a:rPr>
              <a:t>District level Nodal Officer to submit report every alternate day to DEO, Exp. Observer and State Level Nodal Officer, who will compile the state level report to Commission and CEO;</a:t>
            </a:r>
          </a:p>
          <a:p>
            <a:pPr algn="just" defTabSz="905255">
              <a:spcBef>
                <a:spcPts val="500"/>
              </a:spcBef>
              <a:buFont typeface="Wingdings" pitchFamily="2" charset="2"/>
              <a:buChar char="v"/>
              <a:defRPr sz="2300"/>
            </a:pPr>
            <a:r>
              <a:rPr sz="2000" dirty="0">
                <a:latin typeface="Arrial narrow"/>
                <a:cs typeface="Times New Roman" pitchFamily="18" charset="0"/>
              </a:rPr>
              <a:t>All distilleries/ warehouses shall  be put under 24x7 CCTV monitoring with police guard so that no liquor is released without license.</a:t>
            </a:r>
          </a:p>
        </p:txBody>
      </p:sp>
      <p:pic>
        <p:nvPicPr>
          <p:cNvPr id="2050" name="Picture 2" descr="&#10;        Red Wine Bottl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8129" y="188584"/>
            <a:ext cx="1623822" cy="1275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        Red Wine Bottl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1033" y="389879"/>
            <a:ext cx="1623822" cy="127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98935"/>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print"/>
          <a:srcRect/>
          <a:stretch>
            <a:fillRect/>
          </a:stretch>
        </p:blipFill>
        <p:spPr bwMode="auto">
          <a:xfrm>
            <a:off x="0" y="0"/>
            <a:ext cx="11976100" cy="8115300"/>
          </a:xfrm>
          <a:prstGeom prst="rect">
            <a:avLst/>
          </a:prstGeom>
          <a:noFill/>
          <a:ln w="9525">
            <a:solidFill>
              <a:srgbClr val="002060"/>
            </a:solidFill>
            <a:miter lim="800000"/>
            <a:headEnd/>
            <a:tailEnd/>
          </a:ln>
        </p:spPr>
      </p:pic>
    </p:spTree>
    <p:extLst>
      <p:ext uri="{BB962C8B-B14F-4D97-AF65-F5344CB8AC3E}">
        <p14:creationId xmlns:p14="http://schemas.microsoft.com/office/powerpoint/2010/main" val="3753890550"/>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22386-2848-4873-87FF-4C0809CE30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867" y="428625"/>
            <a:ext cx="10126266" cy="6000750"/>
          </a:xfrm>
          <a:prstGeom prst="rect">
            <a:avLst/>
          </a:prstGeom>
        </p:spPr>
      </p:pic>
    </p:spTree>
    <p:extLst>
      <p:ext uri="{BB962C8B-B14F-4D97-AF65-F5344CB8AC3E}">
        <p14:creationId xmlns:p14="http://schemas.microsoft.com/office/powerpoint/2010/main" val="745263745"/>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286603"/>
            <a:ext cx="5895833" cy="1078173"/>
          </a:xfrm>
        </p:spPr>
        <p:txBody>
          <a:bodyPr/>
          <a:lstStyle/>
          <a:p>
            <a:r>
              <a:rPr lang="en-US" dirty="0"/>
              <a:t>CHECKLIST FOR </a:t>
            </a:r>
            <a:r>
              <a:rPr lang="en-US" dirty="0" smtClean="0"/>
              <a:t>RO -1</a:t>
            </a:r>
            <a:endParaRPr lang="en-US" dirty="0"/>
          </a:p>
        </p:txBody>
      </p:sp>
      <p:sp>
        <p:nvSpPr>
          <p:cNvPr id="3" name="Content Placeholder 2"/>
          <p:cNvSpPr>
            <a:spLocks noGrp="1"/>
          </p:cNvSpPr>
          <p:nvPr>
            <p:ph idx="1"/>
          </p:nvPr>
        </p:nvSpPr>
        <p:spPr>
          <a:xfrm>
            <a:off x="491318" y="1228300"/>
            <a:ext cx="11449147" cy="5048214"/>
          </a:xfrm>
          <a:ln>
            <a:solidFill>
              <a:srgbClr val="FF0000"/>
            </a:solidFill>
          </a:ln>
        </p:spPr>
        <p:txBody>
          <a:bodyPr>
            <a:normAutofit fontScale="92500" lnSpcReduction="10000"/>
          </a:bodyPr>
          <a:lstStyle/>
          <a:p>
            <a:pPr marL="457200" indent="-457200">
              <a:buAutoNum type="alphaUcPeriod"/>
            </a:pPr>
            <a:endParaRPr lang="en-US" sz="2000" b="1" u="sng" dirty="0" smtClean="0">
              <a:latin typeface="Arial Narrow" panose="020B0606020202030204" pitchFamily="34" charset="0"/>
            </a:endParaRPr>
          </a:p>
          <a:p>
            <a:pPr marL="457200" indent="-457200">
              <a:buAutoNum type="alphaUcPeriod"/>
            </a:pPr>
            <a:r>
              <a:rPr lang="en-US" sz="2400" b="1" u="sng" dirty="0" smtClean="0">
                <a:solidFill>
                  <a:schemeClr val="tx2"/>
                </a:solidFill>
                <a:latin typeface="Arial Narrow" panose="020B0606020202030204" pitchFamily="34" charset="0"/>
              </a:rPr>
              <a:t>BEFORE ANNOUNCEMENT OF ELECTIONS :</a:t>
            </a:r>
          </a:p>
          <a:p>
            <a:pPr marL="514350" indent="-514350" algn="just">
              <a:buFont typeface="+mj-lt"/>
              <a:buAutoNum type="romanLcPeriod"/>
            </a:pPr>
            <a:r>
              <a:rPr lang="en-US" dirty="0" smtClean="0">
                <a:latin typeface="Arial" panose="020B0604020202020204" pitchFamily="34" charset="0"/>
                <a:cs typeface="Arial" panose="020B0604020202020204" pitchFamily="34" charset="0"/>
              </a:rPr>
              <a:t>Have the updated list of disqualified candidates (for corrupt practices and not lodging election expenses) from Commission’s website </a:t>
            </a:r>
            <a:r>
              <a:rPr lang="en-US" dirty="0" smtClean="0">
                <a:latin typeface="Arial" panose="020B0604020202020204" pitchFamily="34" charset="0"/>
                <a:cs typeface="Arial" panose="020B0604020202020204" pitchFamily="34" charset="0"/>
                <a:hlinkClick r:id="rId2"/>
              </a:rPr>
              <a:t>www.eci.nic.in</a:t>
            </a:r>
            <a:endParaRPr lang="en-US" dirty="0" smtClean="0">
              <a:latin typeface="Arial" panose="020B0604020202020204" pitchFamily="34" charset="0"/>
              <a:cs typeface="Arial" panose="020B0604020202020204" pitchFamily="34" charset="0"/>
            </a:endParaRPr>
          </a:p>
          <a:p>
            <a:pPr marL="514350" indent="-514350" algn="just">
              <a:buFont typeface="+mj-lt"/>
              <a:buAutoNum type="romanLcPeriod"/>
            </a:pPr>
            <a:r>
              <a:rPr lang="en-US" dirty="0" smtClean="0">
                <a:latin typeface="Arial" panose="020B0604020202020204" pitchFamily="34" charset="0"/>
                <a:cs typeface="Arial" panose="020B0604020202020204" pitchFamily="34" charset="0"/>
              </a:rPr>
              <a:t>Keep ready the formats and registers for Candidates like Expenditure Register , SOR , Video Cue sheet, Reporting Formats for FS/SST</a:t>
            </a:r>
          </a:p>
          <a:p>
            <a:pPr marL="514350" indent="-514350" algn="just">
              <a:buFont typeface="+mj-lt"/>
              <a:buAutoNum type="romanLcPeriod"/>
            </a:pPr>
            <a:r>
              <a:rPr lang="en-US" dirty="0" smtClean="0">
                <a:latin typeface="Arial" panose="020B0604020202020204" pitchFamily="34" charset="0"/>
                <a:cs typeface="Arial" panose="020B0604020202020204" pitchFamily="34" charset="0"/>
              </a:rPr>
              <a:t>Compendium of EEM August 2020 Edn-6 guidelines in local  language , </a:t>
            </a:r>
            <a:r>
              <a:rPr lang="en-US" dirty="0" smtClean="0">
                <a:solidFill>
                  <a:srgbClr val="FF0000"/>
                </a:solidFill>
                <a:latin typeface="Arial" panose="020B0604020202020204" pitchFamily="34" charset="0"/>
                <a:cs typeface="Arial" panose="020B0604020202020204" pitchFamily="34" charset="0"/>
              </a:rPr>
              <a:t>Highlight the latest instructions of ECI Dt.19 March 2020 on Publication of Criminal Antecedents, ( Order dated 13.02.2020 of Hon’ SC in Contempt Petition No.2192 of 2018 in WP(C) No.536 of 2011</a:t>
            </a:r>
          </a:p>
          <a:p>
            <a:pPr marL="514350" indent="-514350" algn="just">
              <a:buFont typeface="+mj-lt"/>
              <a:buAutoNum type="romanLcPeriod"/>
            </a:pPr>
            <a:r>
              <a:rPr lang="en-US" dirty="0" smtClean="0">
                <a:solidFill>
                  <a:schemeClr val="tx1"/>
                </a:solidFill>
                <a:latin typeface="Arial" panose="020B0604020202020204" pitchFamily="34" charset="0"/>
                <a:cs typeface="Arial" panose="020B0604020202020204" pitchFamily="34" charset="0"/>
              </a:rPr>
              <a:t>Annexure- C 12 : </a:t>
            </a:r>
            <a:r>
              <a:rPr lang="en-US" sz="1900" u="sng" dirty="0" smtClean="0">
                <a:solidFill>
                  <a:schemeClr val="tx1"/>
                </a:solidFill>
                <a:latin typeface="Arial" panose="020B0604020202020204" pitchFamily="34" charset="0"/>
                <a:cs typeface="Arial" panose="020B0604020202020204" pitchFamily="34" charset="0"/>
              </a:rPr>
              <a:t>Amended Form 26</a:t>
            </a:r>
            <a:r>
              <a:rPr lang="en-US" sz="1900" u="sng" dirty="0" smtClean="0">
                <a:solidFill>
                  <a:srgbClr val="FF0000"/>
                </a:solidFill>
                <a:latin typeface="Arial" panose="020B0604020202020204" pitchFamily="34" charset="0"/>
                <a:cs typeface="Arial" panose="020B0604020202020204" pitchFamily="34" charset="0"/>
              </a:rPr>
              <a:t>***</a:t>
            </a:r>
            <a:r>
              <a:rPr lang="en-US" sz="1900" u="sng"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( 28 Feb 2019) for </a:t>
            </a:r>
            <a:r>
              <a:rPr lang="en-US" u="sng" dirty="0" smtClean="0">
                <a:solidFill>
                  <a:schemeClr val="tx1"/>
                </a:solidFill>
                <a:latin typeface="Arial" panose="020B0604020202020204" pitchFamily="34" charset="0"/>
                <a:cs typeface="Arial" panose="020B0604020202020204" pitchFamily="34" charset="0"/>
              </a:rPr>
              <a:t>Affidavit of candidate </a:t>
            </a:r>
            <a:r>
              <a:rPr lang="en-US" dirty="0" smtClean="0">
                <a:solidFill>
                  <a:schemeClr val="tx1"/>
                </a:solidFill>
                <a:latin typeface="Arial" panose="020B0604020202020204" pitchFamily="34" charset="0"/>
                <a:cs typeface="Arial" panose="020B0604020202020204" pitchFamily="34" charset="0"/>
              </a:rPr>
              <a:t>to be filed </a:t>
            </a:r>
            <a:r>
              <a:rPr lang="en-US" dirty="0" smtClean="0">
                <a:latin typeface="Arial" panose="020B0604020202020204" pitchFamily="34" charset="0"/>
                <a:cs typeface="Arial" panose="020B0604020202020204" pitchFamily="34" charset="0"/>
              </a:rPr>
              <a:t>along with Nomination Paper regarding criminal cases , assets and liabilities. </a:t>
            </a:r>
            <a:r>
              <a:rPr lang="en-US" dirty="0" smtClean="0">
                <a:solidFill>
                  <a:schemeClr val="tx1"/>
                </a:solidFill>
                <a:latin typeface="Arial" panose="020B0604020202020204" pitchFamily="34" charset="0"/>
                <a:cs typeface="Arial" panose="020B0604020202020204" pitchFamily="34" charset="0"/>
              </a:rPr>
              <a:t>For party Candidates Para 6A ; </a:t>
            </a:r>
            <a:r>
              <a:rPr lang="en-US" u="sng" dirty="0" smtClean="0">
                <a:solidFill>
                  <a:schemeClr val="tx1"/>
                </a:solidFill>
                <a:latin typeface="Arial" panose="020B0604020202020204" pitchFamily="34" charset="0"/>
                <a:cs typeface="Arial" panose="020B0604020202020204" pitchFamily="34" charset="0"/>
              </a:rPr>
              <a:t>candidate to give details of Criminal cases to party</a:t>
            </a:r>
          </a:p>
          <a:p>
            <a:pPr marL="514350" indent="-514350" algn="just">
              <a:buFont typeface="+mj-lt"/>
              <a:buAutoNum type="romanLcPeriod"/>
            </a:pPr>
            <a:r>
              <a:rPr lang="en-US" dirty="0" smtClean="0">
                <a:latin typeface="Arial" panose="020B0604020202020204" pitchFamily="34" charset="0"/>
                <a:cs typeface="Arial" panose="020B0604020202020204" pitchFamily="34" charset="0"/>
              </a:rPr>
              <a:t>Identify Expenditure Sensitive pockets in the Constituency</a:t>
            </a:r>
          </a:p>
          <a:p>
            <a:pPr marL="514350" indent="-514350" algn="just">
              <a:buFont typeface="+mj-lt"/>
              <a:buAutoNum type="romanLcPeriod"/>
            </a:pPr>
            <a:r>
              <a:rPr lang="en-US" dirty="0" smtClean="0">
                <a:latin typeface="Arial" panose="020B0604020202020204" pitchFamily="34" charset="0"/>
                <a:cs typeface="Arial" panose="020B0604020202020204" pitchFamily="34" charset="0"/>
              </a:rPr>
              <a:t>Identify Master Trainers of police and excise of the district for training of the EEM </a:t>
            </a:r>
            <a:r>
              <a:rPr lang="en-US" dirty="0" err="1" smtClean="0">
                <a:latin typeface="Arial" panose="020B0604020202020204" pitchFamily="34" charset="0"/>
                <a:cs typeface="Arial" panose="020B0604020202020204" pitchFamily="34" charset="0"/>
              </a:rPr>
              <a:t>teamPursue</a:t>
            </a:r>
            <a:r>
              <a:rPr lang="en-US" dirty="0" smtClean="0">
                <a:latin typeface="Arial" panose="020B0604020202020204" pitchFamily="34" charset="0"/>
                <a:cs typeface="Arial" panose="020B0604020202020204" pitchFamily="34" charset="0"/>
              </a:rPr>
              <a:t> EEM cases of last elections  where FIR was filed and </a:t>
            </a:r>
            <a:r>
              <a:rPr lang="en-US" dirty="0" err="1" smtClean="0">
                <a:latin typeface="Arial" panose="020B0604020202020204" pitchFamily="34" charset="0"/>
                <a:cs typeface="Arial" panose="020B0604020202020204" pitchFamily="34" charset="0"/>
              </a:rPr>
              <a:t>finalise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v"/>
            </a:pP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n-US" b="1" dirty="0">
              <a:latin typeface="Arial Narrow" panose="020B0606020202030204" pitchFamily="34" charset="0"/>
            </a:endParaRPr>
          </a:p>
        </p:txBody>
      </p:sp>
    </p:spTree>
    <p:extLst>
      <p:ext uri="{BB962C8B-B14F-4D97-AF65-F5344CB8AC3E}">
        <p14:creationId xmlns:p14="http://schemas.microsoft.com/office/powerpoint/2010/main" val="2981031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5822135" cy="914400"/>
          </a:xfrm>
        </p:spPr>
        <p:txBody>
          <a:bodyPr>
            <a:normAutofit/>
          </a:bodyPr>
          <a:lstStyle/>
          <a:p>
            <a:r>
              <a:rPr lang="en-US" dirty="0"/>
              <a:t>CHECKLIST FOR </a:t>
            </a:r>
            <a:r>
              <a:rPr lang="en-US" dirty="0" smtClean="0"/>
              <a:t>RO -2</a:t>
            </a:r>
            <a:endParaRPr lang="en-US" dirty="0"/>
          </a:p>
        </p:txBody>
      </p:sp>
      <p:sp>
        <p:nvSpPr>
          <p:cNvPr id="3" name="Content Placeholder 2"/>
          <p:cNvSpPr>
            <a:spLocks noGrp="1"/>
          </p:cNvSpPr>
          <p:nvPr>
            <p:ph idx="1"/>
          </p:nvPr>
        </p:nvSpPr>
        <p:spPr>
          <a:xfrm>
            <a:off x="504967" y="1201004"/>
            <a:ext cx="11300346" cy="5008727"/>
          </a:xfrm>
          <a:ln>
            <a:solidFill>
              <a:srgbClr val="FF0000"/>
            </a:solidFill>
          </a:ln>
        </p:spPr>
        <p:txBody>
          <a:bodyPr>
            <a:normAutofit fontScale="92500" lnSpcReduction="10000"/>
          </a:bodyPr>
          <a:lstStyle/>
          <a:p>
            <a:pPr marL="0" indent="0">
              <a:buNone/>
            </a:pPr>
            <a:r>
              <a:rPr lang="en-US" b="1" dirty="0" smtClean="0">
                <a:latin typeface="Arial Narrow" panose="020B0606020202030204" pitchFamily="34" charset="0"/>
              </a:rPr>
              <a:t> </a:t>
            </a:r>
            <a:r>
              <a:rPr lang="en-US" b="1" dirty="0">
                <a:solidFill>
                  <a:schemeClr val="tx2"/>
                </a:solidFill>
                <a:latin typeface="Arial Narrow" panose="020B0606020202030204" pitchFamily="34" charset="0"/>
              </a:rPr>
              <a:t>	</a:t>
            </a:r>
            <a:r>
              <a:rPr lang="en-US" sz="2200" b="1" dirty="0" smtClean="0">
                <a:solidFill>
                  <a:schemeClr val="tx2"/>
                </a:solidFill>
                <a:latin typeface="Arial Narrow" panose="020B0606020202030204" pitchFamily="34" charset="0"/>
              </a:rPr>
              <a:t>BEFORE ANNOUNCEMENT OF ELECTIONS :</a:t>
            </a:r>
          </a:p>
          <a:p>
            <a:pPr marL="0" indent="0">
              <a:buNone/>
            </a:pPr>
            <a:endParaRPr lang="en-US" sz="2200" b="1" dirty="0" smtClean="0">
              <a:solidFill>
                <a:schemeClr val="tx2"/>
              </a:solidFill>
              <a:latin typeface="Arial Narrow" panose="020B0606020202030204" pitchFamily="34" charset="0"/>
            </a:endParaRPr>
          </a:p>
          <a:p>
            <a:pPr marL="0" indent="0">
              <a:buNone/>
            </a:pPr>
            <a:r>
              <a:rPr lang="en-US" b="1" dirty="0" smtClean="0">
                <a:solidFill>
                  <a:schemeClr val="accent1"/>
                </a:solidFill>
                <a:latin typeface="Arial Narrow" panose="020B0606020202030204" pitchFamily="34" charset="0"/>
              </a:rPr>
              <a:t>vii.	</a:t>
            </a:r>
            <a:r>
              <a:rPr lang="en-US" b="1" dirty="0" smtClean="0">
                <a:latin typeface="Arial Narrow" panose="020B0606020202030204" pitchFamily="34" charset="0"/>
              </a:rPr>
              <a:t>Identify Executive Magistrates for FS / SST…. Decide Jurisdiction of operation.</a:t>
            </a:r>
          </a:p>
          <a:p>
            <a:pPr marL="0" indent="0">
              <a:buNone/>
            </a:pPr>
            <a:r>
              <a:rPr lang="en-US" b="1" dirty="0" smtClean="0">
                <a:solidFill>
                  <a:schemeClr val="accent1"/>
                </a:solidFill>
                <a:latin typeface="Arial Narrow" panose="020B0606020202030204" pitchFamily="34" charset="0"/>
              </a:rPr>
              <a:t>viii.</a:t>
            </a:r>
            <a:r>
              <a:rPr lang="en-US" b="1" dirty="0" smtClean="0">
                <a:latin typeface="Arial Narrow" panose="020B0606020202030204" pitchFamily="34" charset="0"/>
              </a:rPr>
              <a:t> 	Plan proper training in 2 to 3 phases</a:t>
            </a:r>
          </a:p>
          <a:p>
            <a:pPr marL="0" indent="0">
              <a:buNone/>
            </a:pPr>
            <a:r>
              <a:rPr lang="en-US" b="1" dirty="0" smtClean="0">
                <a:solidFill>
                  <a:schemeClr val="accent1"/>
                </a:solidFill>
                <a:latin typeface="Arial Narrow" panose="020B0606020202030204" pitchFamily="34" charset="0"/>
              </a:rPr>
              <a:t>ix. </a:t>
            </a:r>
            <a:r>
              <a:rPr lang="en-US" b="1" dirty="0" smtClean="0">
                <a:latin typeface="Arial Narrow" panose="020B0606020202030204" pitchFamily="34" charset="0"/>
              </a:rPr>
              <a:t>	Arrange vehicles (GPS fitted) and logistics for the teams</a:t>
            </a:r>
          </a:p>
          <a:p>
            <a:pPr marL="0" indent="0">
              <a:buNone/>
            </a:pPr>
            <a:r>
              <a:rPr lang="en-US" b="1" dirty="0" smtClean="0">
                <a:solidFill>
                  <a:schemeClr val="accent1"/>
                </a:solidFill>
                <a:latin typeface="Arial Narrow" panose="020B0606020202030204" pitchFamily="34" charset="0"/>
              </a:rPr>
              <a:t>x. </a:t>
            </a:r>
            <a:r>
              <a:rPr lang="en-US" b="1" dirty="0" smtClean="0">
                <a:latin typeface="Arial Narrow" panose="020B0606020202030204" pitchFamily="34" charset="0"/>
              </a:rPr>
              <a:t>	Lead a campaign for ethical voting , make aware the voters through Booth Awareness 	Groups(BAGs)</a:t>
            </a:r>
          </a:p>
          <a:p>
            <a:pPr marL="0" indent="0">
              <a:buNone/>
            </a:pPr>
            <a:r>
              <a:rPr lang="en-US" sz="2200" b="1" dirty="0" smtClean="0">
                <a:solidFill>
                  <a:srgbClr val="FF0000"/>
                </a:solidFill>
                <a:latin typeface="Arial Narrow" panose="020B0606020202030204" pitchFamily="34" charset="0"/>
              </a:rPr>
              <a:t>B. </a:t>
            </a:r>
            <a:r>
              <a:rPr lang="en-US" sz="2200" b="1" u="sng" dirty="0" smtClean="0">
                <a:solidFill>
                  <a:srgbClr val="FF0000"/>
                </a:solidFill>
                <a:latin typeface="Arial Narrow" panose="020B0606020202030204" pitchFamily="34" charset="0"/>
              </a:rPr>
              <a:t>AFTER </a:t>
            </a:r>
            <a:r>
              <a:rPr lang="en-US" sz="2200" b="1" u="sng" dirty="0">
                <a:solidFill>
                  <a:srgbClr val="FF0000"/>
                </a:solidFill>
                <a:latin typeface="Arial Narrow" panose="020B0606020202030204" pitchFamily="34" charset="0"/>
              </a:rPr>
              <a:t>ANNOUNCEMENT OF </a:t>
            </a:r>
            <a:r>
              <a:rPr lang="en-US" sz="2200" b="1" u="sng" dirty="0" smtClean="0">
                <a:solidFill>
                  <a:srgbClr val="FF0000"/>
                </a:solidFill>
                <a:latin typeface="Arial Narrow" panose="020B0606020202030204" pitchFamily="34" charset="0"/>
              </a:rPr>
              <a:t>ELECTIONS :</a:t>
            </a:r>
          </a:p>
          <a:p>
            <a:pPr marL="514350" indent="-514350">
              <a:buFont typeface="+mj-lt"/>
              <a:buAutoNum type="romanLcPeriod"/>
            </a:pPr>
            <a:r>
              <a:rPr lang="en-US" b="1" dirty="0" smtClean="0">
                <a:latin typeface="Arial Narrow" panose="020B0606020202030204" pitchFamily="34" charset="0"/>
              </a:rPr>
              <a:t>Activate the Control Room / Complaint monitoring Cell.</a:t>
            </a:r>
          </a:p>
          <a:p>
            <a:pPr marL="514350" indent="-514350">
              <a:buFont typeface="+mj-lt"/>
              <a:buAutoNum type="romanLcPeriod"/>
            </a:pPr>
            <a:r>
              <a:rPr lang="en-US" b="1" dirty="0" smtClean="0">
                <a:latin typeface="Arial Narrow" panose="020B0606020202030204" pitchFamily="34" charset="0"/>
              </a:rPr>
              <a:t> Ensure functioning of the teams FS ,VST, VVT, MCMC and Accounting Team from date of announcement of Elections</a:t>
            </a:r>
          </a:p>
          <a:p>
            <a:pPr marL="514350" indent="-514350">
              <a:buFont typeface="+mj-lt"/>
              <a:buAutoNum type="romanLcPeriod"/>
            </a:pPr>
            <a:r>
              <a:rPr lang="en-US" b="1" dirty="0" smtClean="0">
                <a:latin typeface="Arial Narrow" panose="020B0606020202030204" pitchFamily="34" charset="0"/>
              </a:rPr>
              <a:t>Monitor movement of the team with GPRS fitted vehicles </a:t>
            </a:r>
          </a:p>
          <a:p>
            <a:pPr marL="514350" indent="-514350">
              <a:buFont typeface="+mj-lt"/>
              <a:buAutoNum type="romanLcPeriod"/>
            </a:pPr>
            <a:r>
              <a:rPr lang="en-US" b="1" dirty="0" smtClean="0">
                <a:latin typeface="Arial Narrow" panose="020B0606020202030204" pitchFamily="34" charset="0"/>
              </a:rPr>
              <a:t>FS to attend MCC related complaints within half an hour of receipt of complaint.</a:t>
            </a:r>
            <a:endParaRPr lang="en-US" b="1" dirty="0">
              <a:latin typeface="Arial Narrow" panose="020B0606020202030204" pitchFamily="34" charset="0"/>
            </a:endParaRPr>
          </a:p>
          <a:p>
            <a:pPr marL="514350" indent="-514350">
              <a:buFont typeface="+mj-lt"/>
              <a:buAutoNum type="romanLcPeriod"/>
            </a:pPr>
            <a:endParaRPr lang="en-US" b="1" dirty="0">
              <a:latin typeface="Arial Narrow" panose="020B0606020202030204" pitchFamily="34" charset="0"/>
            </a:endParaRPr>
          </a:p>
        </p:txBody>
      </p:sp>
    </p:spTree>
    <p:extLst>
      <p:ext uri="{BB962C8B-B14F-4D97-AF65-F5344CB8AC3E}">
        <p14:creationId xmlns:p14="http://schemas.microsoft.com/office/powerpoint/2010/main" val="19740789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5" y="272955"/>
            <a:ext cx="5964073" cy="1009935"/>
          </a:xfrm>
        </p:spPr>
        <p:txBody>
          <a:bodyPr/>
          <a:lstStyle/>
          <a:p>
            <a:r>
              <a:rPr lang="en-US" dirty="0"/>
              <a:t>CHECKLIST FOR </a:t>
            </a:r>
            <a:r>
              <a:rPr lang="en-US" dirty="0" smtClean="0"/>
              <a:t>RO -3</a:t>
            </a:r>
            <a:endParaRPr lang="en-US" dirty="0"/>
          </a:p>
        </p:txBody>
      </p:sp>
      <p:sp>
        <p:nvSpPr>
          <p:cNvPr id="3" name="Content Placeholder 2"/>
          <p:cNvSpPr>
            <a:spLocks noGrp="1"/>
          </p:cNvSpPr>
          <p:nvPr>
            <p:ph idx="1"/>
          </p:nvPr>
        </p:nvSpPr>
        <p:spPr>
          <a:xfrm>
            <a:off x="777922" y="1282890"/>
            <a:ext cx="11286699" cy="4872250"/>
          </a:xfrm>
          <a:ln>
            <a:solidFill>
              <a:srgbClr val="FF0000"/>
            </a:solidFill>
          </a:ln>
        </p:spPr>
        <p:txBody>
          <a:bodyPr>
            <a:normAutofit/>
          </a:bodyPr>
          <a:lstStyle/>
          <a:p>
            <a:pPr marL="0" indent="0">
              <a:buNone/>
            </a:pPr>
            <a:r>
              <a:rPr lang="en-US" b="1" dirty="0" smtClean="0">
                <a:latin typeface="Arial Narrow" panose="020B0606020202030204" pitchFamily="34" charset="0"/>
              </a:rPr>
              <a:t> </a:t>
            </a:r>
            <a:r>
              <a:rPr lang="en-US" b="1" dirty="0" smtClean="0">
                <a:solidFill>
                  <a:srgbClr val="FF0000"/>
                </a:solidFill>
                <a:latin typeface="Arial Narrow" panose="020B0606020202030204" pitchFamily="34" charset="0"/>
              </a:rPr>
              <a:t>AFTER </a:t>
            </a:r>
            <a:r>
              <a:rPr lang="en-US" b="1" dirty="0">
                <a:solidFill>
                  <a:srgbClr val="FF0000"/>
                </a:solidFill>
                <a:latin typeface="Arial Narrow" panose="020B0606020202030204" pitchFamily="34" charset="0"/>
              </a:rPr>
              <a:t>ANNOUNCEMENT OF </a:t>
            </a:r>
            <a:r>
              <a:rPr lang="en-US" b="1" dirty="0" smtClean="0">
                <a:solidFill>
                  <a:srgbClr val="FF0000"/>
                </a:solidFill>
                <a:latin typeface="Arial Narrow" panose="020B0606020202030204" pitchFamily="34" charset="0"/>
              </a:rPr>
              <a:t>ELECTIONS :</a:t>
            </a:r>
          </a:p>
          <a:p>
            <a:pPr marL="0" indent="0">
              <a:buNone/>
            </a:pPr>
            <a:r>
              <a:rPr lang="en-US" b="1" dirty="0" smtClean="0">
                <a:solidFill>
                  <a:schemeClr val="accent1"/>
                </a:solidFill>
                <a:latin typeface="Arial Narrow" panose="020B0606020202030204" pitchFamily="34" charset="0"/>
              </a:rPr>
              <a:t>v.</a:t>
            </a:r>
            <a:r>
              <a:rPr lang="en-US" b="1" dirty="0" smtClean="0">
                <a:latin typeface="Arial Narrow" panose="020B0606020202030204" pitchFamily="34" charset="0"/>
              </a:rPr>
              <a:t>	Activate the Control Room / Complaint monitoring Cell. Attend to </a:t>
            </a:r>
            <a:r>
              <a:rPr lang="en-US" b="1" dirty="0" smtClean="0">
                <a:solidFill>
                  <a:srgbClr val="C00000"/>
                </a:solidFill>
                <a:latin typeface="Arial Narrow" panose="020B0606020202030204" pitchFamily="34" charset="0"/>
              </a:rPr>
              <a:t>c-Vigil complaints </a:t>
            </a:r>
            <a:r>
              <a:rPr lang="en-US" b="1" dirty="0" smtClean="0">
                <a:latin typeface="Arial Narrow" panose="020B0606020202030204" pitchFamily="34" charset="0"/>
              </a:rPr>
              <a:t>within 30 	minutes.</a:t>
            </a:r>
          </a:p>
          <a:p>
            <a:pPr marL="514350" indent="-514350">
              <a:buAutoNum type="romanLcPeriod" startAt="6"/>
            </a:pPr>
            <a:r>
              <a:rPr lang="en-US" b="1" dirty="0" smtClean="0">
                <a:latin typeface="Arial Narrow" panose="020B0606020202030204" pitchFamily="34" charset="0"/>
              </a:rPr>
              <a:t>       Observe expenses incurred by political parties till completion of elections . This will be reported to CEO 	partwise after declaration of results.</a:t>
            </a:r>
          </a:p>
          <a:p>
            <a:pPr marL="0" indent="0">
              <a:buNone/>
            </a:pPr>
            <a:r>
              <a:rPr lang="en-US" b="1" dirty="0" smtClean="0">
                <a:solidFill>
                  <a:schemeClr val="accent1"/>
                </a:solidFill>
                <a:latin typeface="Arial Narrow" panose="020B0606020202030204" pitchFamily="34" charset="0"/>
              </a:rPr>
              <a:t>vii.</a:t>
            </a:r>
            <a:r>
              <a:rPr lang="en-US" b="1" dirty="0" smtClean="0">
                <a:latin typeface="Arial Narrow" panose="020B0606020202030204" pitchFamily="34" charset="0"/>
              </a:rPr>
              <a:t>	File FIRs in appropriate cases as  detected by FS, SST or E.O.</a:t>
            </a:r>
          </a:p>
          <a:p>
            <a:pPr marL="0" indent="0">
              <a:buNone/>
            </a:pPr>
            <a:r>
              <a:rPr lang="en-US" b="1" dirty="0" smtClean="0">
                <a:solidFill>
                  <a:schemeClr val="accent1"/>
                </a:solidFill>
                <a:latin typeface="Arial Narrow" panose="020B0606020202030204" pitchFamily="34" charset="0"/>
              </a:rPr>
              <a:t>C.  AFTER ISSUANCE </a:t>
            </a:r>
            <a:r>
              <a:rPr lang="en-US" b="1" dirty="0">
                <a:solidFill>
                  <a:schemeClr val="accent1"/>
                </a:solidFill>
                <a:latin typeface="Arial Narrow" panose="020B0606020202030204" pitchFamily="34" charset="0"/>
              </a:rPr>
              <a:t>OF </a:t>
            </a:r>
            <a:r>
              <a:rPr lang="en-US" b="1" dirty="0" smtClean="0">
                <a:solidFill>
                  <a:schemeClr val="accent1"/>
                </a:solidFill>
                <a:latin typeface="Arial Narrow" panose="020B0606020202030204" pitchFamily="34" charset="0"/>
              </a:rPr>
              <a:t>NOTIFICATION OF ELCTIONS :</a:t>
            </a:r>
          </a:p>
          <a:p>
            <a:pPr marL="514350" indent="-514350">
              <a:buFont typeface="+mj-lt"/>
              <a:buAutoNum type="romanLcPeriod"/>
            </a:pPr>
            <a:r>
              <a:rPr lang="en-US" b="1" dirty="0" smtClean="0">
                <a:latin typeface="Arial Narrow" panose="020B0606020202030204" pitchFamily="34" charset="0"/>
              </a:rPr>
              <a:t>SST to be geared up</a:t>
            </a:r>
          </a:p>
          <a:p>
            <a:pPr marL="514350" indent="-514350">
              <a:buFont typeface="+mj-lt"/>
              <a:buAutoNum type="romanLcPeriod"/>
            </a:pPr>
            <a:r>
              <a:rPr lang="en-US" b="1" dirty="0" smtClean="0">
                <a:latin typeface="Arial Narrow" panose="020B0606020202030204" pitchFamily="34" charset="0"/>
              </a:rPr>
              <a:t>Obtain List of Star Campaigners from CEO ( within 7 days , </a:t>
            </a:r>
            <a:r>
              <a:rPr lang="en-US" b="1" dirty="0" smtClean="0">
                <a:solidFill>
                  <a:srgbClr val="C00000"/>
                </a:solidFill>
                <a:latin typeface="Arial Narrow" panose="020B0606020202030204" pitchFamily="34" charset="0"/>
              </a:rPr>
              <a:t>now for COVID-19 extended to10 days of notification </a:t>
            </a:r>
          </a:p>
          <a:p>
            <a:pPr marL="514350" indent="-514350">
              <a:buFont typeface="+mj-lt"/>
              <a:buAutoNum type="romanLcPeriod"/>
            </a:pPr>
            <a:r>
              <a:rPr lang="en-US" b="1" dirty="0" smtClean="0">
                <a:latin typeface="Arial Narrow" panose="020B0606020202030204" pitchFamily="34" charset="0"/>
              </a:rPr>
              <a:t>Scan the affidavit of Assets and Liability submitted by candidates and upload in CEO’s website within 24 </a:t>
            </a:r>
            <a:r>
              <a:rPr lang="en-US" b="1" dirty="0" err="1" smtClean="0">
                <a:latin typeface="Arial Narrow" panose="020B0606020202030204" pitchFamily="34" charset="0"/>
              </a:rPr>
              <a:t>hrs</a:t>
            </a:r>
            <a:r>
              <a:rPr lang="en-US" b="1" dirty="0" smtClean="0">
                <a:latin typeface="Arial Narrow" panose="020B0606020202030204" pitchFamily="34" charset="0"/>
              </a:rPr>
              <a:t> .</a:t>
            </a:r>
          </a:p>
          <a:p>
            <a:pPr>
              <a:buFont typeface="Wingdings" panose="05000000000000000000" pitchFamily="2" charset="2"/>
              <a:buChar char="v"/>
            </a:pPr>
            <a:endParaRPr lang="en-US" b="1" dirty="0">
              <a:latin typeface="Arial Narrow" panose="020B0606020202030204" pitchFamily="34" charset="0"/>
            </a:endParaRPr>
          </a:p>
          <a:p>
            <a:pPr>
              <a:buFont typeface="Wingdings" panose="05000000000000000000" pitchFamily="2" charset="2"/>
              <a:buChar char="v"/>
            </a:pPr>
            <a:endParaRPr lang="en-US" b="1" dirty="0">
              <a:latin typeface="Arial Narrow" panose="020B0606020202030204" pitchFamily="34" charset="0"/>
            </a:endParaRPr>
          </a:p>
        </p:txBody>
      </p:sp>
    </p:spTree>
    <p:extLst>
      <p:ext uri="{BB962C8B-B14F-4D97-AF65-F5344CB8AC3E}">
        <p14:creationId xmlns:p14="http://schemas.microsoft.com/office/powerpoint/2010/main" val="39014054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17" y="409433"/>
            <a:ext cx="4926295" cy="634622"/>
          </a:xfrm>
        </p:spPr>
        <p:txBody>
          <a:bodyPr>
            <a:normAutofit fontScale="90000"/>
          </a:bodyPr>
          <a:lstStyle/>
          <a:p>
            <a:r>
              <a:rPr lang="en-US" dirty="0" smtClean="0"/>
              <a:t>CHECKLIST </a:t>
            </a:r>
            <a:r>
              <a:rPr lang="en-US" dirty="0"/>
              <a:t>FOR </a:t>
            </a:r>
            <a:r>
              <a:rPr lang="en-US" dirty="0" smtClean="0"/>
              <a:t>RO -4</a:t>
            </a:r>
            <a:endParaRPr lang="en-US" dirty="0"/>
          </a:p>
        </p:txBody>
      </p:sp>
      <p:sp>
        <p:nvSpPr>
          <p:cNvPr id="3" name="Content Placeholder 2"/>
          <p:cNvSpPr>
            <a:spLocks noGrp="1"/>
          </p:cNvSpPr>
          <p:nvPr>
            <p:ph idx="1"/>
          </p:nvPr>
        </p:nvSpPr>
        <p:spPr>
          <a:xfrm>
            <a:off x="792116" y="1044055"/>
            <a:ext cx="11095083" cy="4769891"/>
          </a:xfrm>
          <a:ln>
            <a:solidFill>
              <a:srgbClr val="C00000"/>
            </a:solidFill>
          </a:ln>
        </p:spPr>
        <p:txBody>
          <a:bodyPr>
            <a:normAutofit/>
          </a:bodyPr>
          <a:lstStyle/>
          <a:p>
            <a:pPr marL="0" indent="0" algn="just">
              <a:buNone/>
            </a:pPr>
            <a:r>
              <a:rPr lang="en-US" b="1" dirty="0">
                <a:latin typeface="Arial Narrow" panose="020B0606020202030204" pitchFamily="34" charset="0"/>
              </a:rPr>
              <a:t>	</a:t>
            </a:r>
            <a:r>
              <a:rPr lang="en-US" b="1" u="sng" dirty="0" smtClean="0">
                <a:solidFill>
                  <a:schemeClr val="tx1"/>
                </a:solidFill>
                <a:latin typeface="Arial Narrow" panose="020B0606020202030204" pitchFamily="34" charset="0"/>
              </a:rPr>
              <a:t>AFTER ISSUANCE </a:t>
            </a:r>
            <a:r>
              <a:rPr lang="en-US" b="1" u="sng" dirty="0">
                <a:solidFill>
                  <a:schemeClr val="tx1"/>
                </a:solidFill>
                <a:latin typeface="Arial Narrow" panose="020B0606020202030204" pitchFamily="34" charset="0"/>
              </a:rPr>
              <a:t>OF </a:t>
            </a:r>
            <a:r>
              <a:rPr lang="en-US" b="1" u="sng" dirty="0" smtClean="0">
                <a:solidFill>
                  <a:schemeClr val="tx1"/>
                </a:solidFill>
                <a:latin typeface="Arial Narrow" panose="020B0606020202030204" pitchFamily="34" charset="0"/>
              </a:rPr>
              <a:t>NOTIFICATION OF ELECTIONS :</a:t>
            </a:r>
            <a:r>
              <a:rPr lang="en-US" b="1" dirty="0" smtClean="0">
                <a:latin typeface="Arial Narrow" panose="020B0606020202030204" pitchFamily="34" charset="0"/>
              </a:rPr>
              <a:t>–</a:t>
            </a:r>
          </a:p>
          <a:p>
            <a:pPr marL="0" indent="0" algn="just">
              <a:buNone/>
            </a:pPr>
            <a:endParaRPr lang="en-US" b="1" dirty="0" smtClean="0">
              <a:latin typeface="Arial Narrow" panose="020B0606020202030204" pitchFamily="34" charset="0"/>
            </a:endParaRPr>
          </a:p>
          <a:p>
            <a:pPr marL="688086" lvl="1" indent="-514350" algn="just">
              <a:buAutoNum type="romanLcPeriod" startAt="4"/>
            </a:pPr>
            <a:r>
              <a:rPr lang="en-US" sz="2000" b="1" dirty="0" smtClean="0">
                <a:latin typeface="Arial Narrow" panose="020B0606020202030204" pitchFamily="34" charset="0"/>
              </a:rPr>
              <a:t>Hold meeting with all Contesting Candidates / agents immediately after allotment of symbols 	and explain the legal  provisions of EEM and penalties for non-compliances. </a:t>
            </a:r>
            <a:r>
              <a:rPr lang="en-US" sz="2000" b="1" dirty="0" smtClean="0">
                <a:solidFill>
                  <a:srgbClr val="FF0000"/>
                </a:solidFill>
                <a:latin typeface="Arial Narrow" panose="020B0606020202030204" pitchFamily="34" charset="0"/>
              </a:rPr>
              <a:t>Sec 10 A of RPA 1951, failure to lodge accounts :  Disqualification for 3 </a:t>
            </a:r>
            <a:r>
              <a:rPr lang="en-US" sz="2000" b="1" dirty="0" err="1" smtClean="0">
                <a:solidFill>
                  <a:srgbClr val="FF0000"/>
                </a:solidFill>
                <a:latin typeface="Arial Narrow" panose="020B0606020202030204" pitchFamily="34" charset="0"/>
              </a:rPr>
              <a:t>yrs</a:t>
            </a:r>
            <a:r>
              <a:rPr lang="en-US" sz="2000" b="1" dirty="0" smtClean="0">
                <a:solidFill>
                  <a:srgbClr val="FF0000"/>
                </a:solidFill>
                <a:latin typeface="Arial Narrow" panose="020B0606020202030204" pitchFamily="34" charset="0"/>
              </a:rPr>
              <a:t> from the date of order of ECI.</a:t>
            </a:r>
          </a:p>
          <a:p>
            <a:pPr marL="0" indent="0" algn="just">
              <a:buNone/>
            </a:pPr>
            <a:r>
              <a:rPr lang="en-US" b="1" dirty="0" smtClean="0">
                <a:solidFill>
                  <a:schemeClr val="accent1"/>
                </a:solidFill>
                <a:latin typeface="Arial Narrow" panose="020B0606020202030204" pitchFamily="34" charset="0"/>
              </a:rPr>
              <a:t>v.</a:t>
            </a:r>
            <a:r>
              <a:rPr lang="en-US" b="1" dirty="0">
                <a:latin typeface="Arial Narrow" panose="020B0606020202030204" pitchFamily="34" charset="0"/>
              </a:rPr>
              <a:t>	</a:t>
            </a:r>
            <a:r>
              <a:rPr lang="en-US" b="1" dirty="0" smtClean="0">
                <a:latin typeface="Arial Narrow" panose="020B0606020202030204" pitchFamily="34" charset="0"/>
              </a:rPr>
              <a:t>Notify dates for inspection of accounts by the Expenditure Observer during campaign period 	and issue notice to the defaulting candidates as directed by EO.</a:t>
            </a:r>
          </a:p>
          <a:p>
            <a:pPr marL="0" indent="0" algn="just">
              <a:buNone/>
            </a:pPr>
            <a:r>
              <a:rPr lang="en-US" b="1" dirty="0" smtClean="0">
                <a:solidFill>
                  <a:schemeClr val="accent1"/>
                </a:solidFill>
                <a:latin typeface="Arial Narrow" panose="020B0606020202030204" pitchFamily="34" charset="0"/>
              </a:rPr>
              <a:t>vi.</a:t>
            </a:r>
            <a:r>
              <a:rPr lang="en-US" b="1" dirty="0" smtClean="0">
                <a:latin typeface="Arial Narrow" panose="020B0606020202030204" pitchFamily="34" charset="0"/>
              </a:rPr>
              <a:t>	Supervise complaint monitoring system and ensure enquiry within 24 hours.</a:t>
            </a:r>
          </a:p>
          <a:p>
            <a:pPr marL="0" indent="0" algn="just">
              <a:buNone/>
            </a:pPr>
            <a:r>
              <a:rPr lang="en-US" b="1" dirty="0" smtClean="0">
                <a:solidFill>
                  <a:schemeClr val="accent1"/>
                </a:solidFill>
                <a:latin typeface="Arial Narrow" panose="020B0606020202030204" pitchFamily="34" charset="0"/>
              </a:rPr>
              <a:t>vii.</a:t>
            </a:r>
            <a:r>
              <a:rPr lang="en-US" b="1" dirty="0" smtClean="0">
                <a:latin typeface="Arial Narrow" panose="020B0606020202030204" pitchFamily="34" charset="0"/>
              </a:rPr>
              <a:t>	Ensure availability of documents on the website and provide to requiring public on payment of 	prescribed fee.</a:t>
            </a:r>
          </a:p>
          <a:p>
            <a:pPr marL="0" indent="0" algn="just">
              <a:buNone/>
            </a:pPr>
            <a:r>
              <a:rPr lang="en-US" b="1" dirty="0" smtClean="0">
                <a:solidFill>
                  <a:schemeClr val="accent1"/>
                </a:solidFill>
                <a:latin typeface="Arial Narrow" panose="020B0606020202030204" pitchFamily="34" charset="0"/>
              </a:rPr>
              <a:t>viii.</a:t>
            </a:r>
            <a:r>
              <a:rPr lang="en-US" b="1" dirty="0" smtClean="0">
                <a:latin typeface="Arial Narrow" panose="020B0606020202030204" pitchFamily="34" charset="0"/>
              </a:rPr>
              <a:t>	Ensure filing  of FIR / Complaint promptly after seizure of vehicle/goods/cash etc.by the 	FS/SST, </a:t>
            </a:r>
          </a:p>
          <a:p>
            <a:pPr algn="just">
              <a:buFont typeface="Wingdings" panose="05000000000000000000" pitchFamily="2" charset="2"/>
              <a:buChar char="v"/>
            </a:pPr>
            <a:endParaRPr lang="en-US" b="1" dirty="0" smtClean="0">
              <a:latin typeface="Arial Narrow" panose="020B0606020202030204" pitchFamily="34" charset="0"/>
            </a:endParaRPr>
          </a:p>
        </p:txBody>
      </p:sp>
    </p:spTree>
    <p:extLst>
      <p:ext uri="{BB962C8B-B14F-4D97-AF65-F5344CB8AC3E}">
        <p14:creationId xmlns:p14="http://schemas.microsoft.com/office/powerpoint/2010/main" val="4130616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5B3F1C-1FA2-4FF7-B755-154029408D19}"/>
              </a:ext>
            </a:extLst>
          </p:cNvPr>
          <p:cNvGrpSpPr>
            <a:grpSpLocks/>
          </p:cNvGrpSpPr>
          <p:nvPr/>
        </p:nvGrpSpPr>
        <p:grpSpPr bwMode="auto">
          <a:xfrm>
            <a:off x="1233745" y="0"/>
            <a:ext cx="9467155" cy="5907444"/>
            <a:chOff x="5091" y="-1771"/>
            <a:chExt cx="80639" cy="76747"/>
          </a:xfrm>
        </p:grpSpPr>
        <p:sp>
          <p:nvSpPr>
            <p:cNvPr id="3" name="Oval 2">
              <a:extLst>
                <a:ext uri="{FF2B5EF4-FFF2-40B4-BE49-F238E27FC236}">
                  <a16:creationId xmlns:a16="http://schemas.microsoft.com/office/drawing/2014/main" id="{487C2DAD-DA1F-4F2E-AE45-A6AD3CAC7B41}"/>
                </a:ext>
              </a:extLst>
            </p:cNvPr>
            <p:cNvSpPr>
              <a:spLocks noChangeArrowheads="1"/>
            </p:cNvSpPr>
            <p:nvPr/>
          </p:nvSpPr>
          <p:spPr bwMode="auto">
            <a:xfrm>
              <a:off x="32038" y="30689"/>
              <a:ext cx="25923" cy="14402"/>
            </a:xfrm>
            <a:prstGeom prst="ellipse">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pPr algn="ctr"/>
              <a:r>
                <a:rPr lang="en-IN" sz="1200" b="1" dirty="0">
                  <a:solidFill>
                    <a:srgbClr val="FFFFFF"/>
                  </a:solidFill>
                  <a:latin typeface="Bookman Old Style" panose="02050604050505020204" pitchFamily="18" charset="0"/>
                  <a:ea typeface="Times New Roman" panose="02020603050405020304" pitchFamily="18" charset="0"/>
                  <a:cs typeface="Times New Roman" panose="02020603050405020304" pitchFamily="18" charset="0"/>
                </a:rPr>
                <a:t>Where do Candidates Spend Money?</a:t>
              </a:r>
              <a:endParaRPr lang="en-IN" sz="1200" dirty="0">
                <a:latin typeface="Bookman Old Style" panose="02050604050505020204" pitchFamily="18" charset="0"/>
                <a:ea typeface="Times New Roman" panose="02020603050405020304" pitchFamily="18" charset="0"/>
              </a:endParaRPr>
            </a:p>
          </p:txBody>
        </p:sp>
        <p:sp>
          <p:nvSpPr>
            <p:cNvPr id="4" name="Right Brace 3">
              <a:extLst>
                <a:ext uri="{FF2B5EF4-FFF2-40B4-BE49-F238E27FC236}">
                  <a16:creationId xmlns:a16="http://schemas.microsoft.com/office/drawing/2014/main" id="{21EDFD9B-7A06-4D7B-86B3-7BEC4C5F2A8F}"/>
                </a:ext>
              </a:extLst>
            </p:cNvPr>
            <p:cNvSpPr>
              <a:spLocks/>
            </p:cNvSpPr>
            <p:nvPr/>
          </p:nvSpPr>
          <p:spPr bwMode="auto">
            <a:xfrm rot="-2364561">
              <a:off x="68284" y="522"/>
              <a:ext cx="8625" cy="42415"/>
            </a:xfrm>
            <a:prstGeom prst="rightBrace">
              <a:avLst>
                <a:gd name="adj1" fmla="val 8333"/>
                <a:gd name="adj2" fmla="val 48139"/>
              </a:avLst>
            </a:prstGeom>
            <a:noFill/>
            <a:ln w="38100">
              <a:solidFill>
                <a:schemeClr val="accent2">
                  <a:lumMod val="100000"/>
                  <a:lumOff val="0"/>
                </a:schemeClr>
              </a:solidFill>
              <a:round/>
              <a:headEnd/>
              <a:tailEnd/>
            </a:ln>
            <a:effectLst>
              <a:outerShdw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IN">
                <a:latin typeface="Bookman Old Style" panose="02050604050505020204" pitchFamily="18" charset="0"/>
              </a:endParaRPr>
            </a:p>
          </p:txBody>
        </p:sp>
        <p:sp>
          <p:nvSpPr>
            <p:cNvPr id="5" name="TextBox 8">
              <a:extLst>
                <a:ext uri="{FF2B5EF4-FFF2-40B4-BE49-F238E27FC236}">
                  <a16:creationId xmlns:a16="http://schemas.microsoft.com/office/drawing/2014/main" id="{7EBB3927-DA07-482A-A94E-23C41ABAEDB7}"/>
                </a:ext>
              </a:extLst>
            </p:cNvPr>
            <p:cNvSpPr txBox="1">
              <a:spLocks noChangeArrowheads="1"/>
            </p:cNvSpPr>
            <p:nvPr/>
          </p:nvSpPr>
          <p:spPr bwMode="auto">
            <a:xfrm>
              <a:off x="67925" y="2863"/>
              <a:ext cx="17805" cy="1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IN" sz="3200" b="1" dirty="0" smtClean="0">
                  <a:solidFill>
                    <a:srgbClr val="FF0000"/>
                  </a:solidFill>
                  <a:latin typeface="Bookman Old Style" panose="02050604050505020204" pitchFamily="18" charset="0"/>
                  <a:ea typeface="Times New Roman" panose="02020603050405020304" pitchFamily="18" charset="0"/>
                  <a:cs typeface="Times New Roman" panose="02020603050405020304" pitchFamily="18" charset="0"/>
                </a:rPr>
                <a:t>ILLEGAL</a:t>
              </a:r>
              <a:endParaRPr lang="en-IN" sz="3200" b="1" dirty="0">
                <a:solidFill>
                  <a:srgbClr val="FF0000"/>
                </a:solidFill>
                <a:latin typeface="Bookman Old Style" panose="02050604050505020204" pitchFamily="18" charset="0"/>
                <a:ea typeface="Times New Roman" panose="02020603050405020304" pitchFamily="18" charset="0"/>
                <a:cs typeface="Times New Roman" panose="02020603050405020304" pitchFamily="18" charset="0"/>
              </a:endParaRPr>
            </a:p>
            <a:p>
              <a:r>
                <a:rPr lang="en-IN" sz="1400" b="1" dirty="0">
                  <a:solidFill>
                    <a:srgbClr val="C00000"/>
                  </a:solidFill>
                  <a:latin typeface="Bookman Old Style" panose="02050604050505020204" pitchFamily="18" charset="0"/>
                  <a:ea typeface="Times New Roman" panose="02020603050405020304" pitchFamily="18" charset="0"/>
                  <a:cs typeface="Times New Roman" panose="02020603050405020304" pitchFamily="18" charset="0"/>
                </a:rPr>
                <a:t>Ensure capture, Seizure and legal action </a:t>
              </a:r>
              <a:endParaRPr lang="en-IN" sz="1400" dirty="0">
                <a:latin typeface="Bookman Old Style" panose="020506040505050202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D7BEBC7F-F73B-4CA5-834B-7B10EC8EE3FC}"/>
                </a:ext>
              </a:extLst>
            </p:cNvPr>
            <p:cNvSpPr>
              <a:spLocks noChangeArrowheads="1"/>
            </p:cNvSpPr>
            <p:nvPr/>
          </p:nvSpPr>
          <p:spPr bwMode="auto">
            <a:xfrm>
              <a:off x="29878" y="17008"/>
              <a:ext cx="20878" cy="9378"/>
            </a:xfrm>
            <a:prstGeom prst="rect">
              <a:avLst/>
            </a:prstGeom>
            <a:gradFill rotWithShape="1">
              <a:gsLst>
                <a:gs pos="0">
                  <a:srgbClr val="FFA7D7"/>
                </a:gs>
                <a:gs pos="35001">
                  <a:srgbClr val="FFC1E2"/>
                </a:gs>
                <a:gs pos="100000">
                  <a:srgbClr val="FFE6F3"/>
                </a:gs>
              </a:gsLst>
              <a:lin ang="16200000" scaled="1"/>
            </a:gradFill>
            <a:ln w="9525">
              <a:solidFill>
                <a:schemeClr val="accent5">
                  <a:lumMod val="95000"/>
                  <a:lumOff val="0"/>
                </a:schemeClr>
              </a:solidFill>
              <a:miter lim="800000"/>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GB" sz="120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Surrogate advertisement, Paid News</a:t>
              </a:r>
              <a:endParaRPr lang="en-IN" sz="1200">
                <a:latin typeface="Bookman Old Style" panose="02050604050505020204" pitchFamily="18" charset="0"/>
                <a:ea typeface="Times New Roman" panose="02020603050405020304" pitchFamily="18" charset="0"/>
              </a:endParaRPr>
            </a:p>
          </p:txBody>
        </p:sp>
        <p:sp>
          <p:nvSpPr>
            <p:cNvPr id="7" name="TextBox 13">
              <a:extLst>
                <a:ext uri="{FF2B5EF4-FFF2-40B4-BE49-F238E27FC236}">
                  <a16:creationId xmlns:a16="http://schemas.microsoft.com/office/drawing/2014/main" id="{BFA17D9B-6D07-46AD-9C9C-093EE661001C}"/>
                </a:ext>
              </a:extLst>
            </p:cNvPr>
            <p:cNvSpPr txBox="1">
              <a:spLocks noChangeArrowheads="1"/>
            </p:cNvSpPr>
            <p:nvPr/>
          </p:nvSpPr>
          <p:spPr bwMode="auto">
            <a:xfrm>
              <a:off x="43559" y="55892"/>
              <a:ext cx="12967" cy="3797"/>
            </a:xfrm>
            <a:prstGeom prst="rect">
              <a:avLst/>
            </a:prstGeom>
            <a:gradFill rotWithShape="1">
              <a:gsLst>
                <a:gs pos="0">
                  <a:srgbClr val="B74712"/>
                </a:gs>
                <a:gs pos="80000">
                  <a:srgbClr val="EF601C"/>
                </a:gs>
                <a:gs pos="100000">
                  <a:srgbClr val="F55F18"/>
                </a:gs>
              </a:gsLst>
              <a:lin ang="16200000"/>
            </a:gradFill>
            <a:ln w="9525">
              <a:solidFill>
                <a:schemeClr val="accent3">
                  <a:lumMod val="95000"/>
                  <a:lumOff val="0"/>
                </a:schemeClr>
              </a:solidFill>
              <a:miter lim="800000"/>
              <a:headEnd/>
              <a:tailEnd/>
            </a:ln>
            <a:effectLst>
              <a:outerShdw dist="23000" dir="5400000" rotWithShape="0">
                <a:srgbClr val="000000">
                  <a:alpha val="34999"/>
                </a:srgbClr>
              </a:outerShdw>
            </a:effectLst>
          </p:spPr>
          <p:txBody>
            <a:bodyPr rot="0" vert="horz" wrap="square" lIns="91440" tIns="45720" rIns="91440" bIns="45720" anchor="t" anchorCtr="0" upright="1">
              <a:noAutofit/>
            </a:bodyPr>
            <a:lstStyle/>
            <a:p>
              <a:r>
                <a:rPr lang="en-IN" sz="1200">
                  <a:solidFill>
                    <a:srgbClr val="FFFFFF"/>
                  </a:solidFill>
                  <a:latin typeface="Bookman Old Style" panose="02050604050505020204" pitchFamily="18" charset="0"/>
                  <a:ea typeface="Times New Roman" panose="02020603050405020304" pitchFamily="18" charset="0"/>
                  <a:cs typeface="Times New Roman" panose="02020603050405020304" pitchFamily="18" charset="0"/>
                </a:rPr>
                <a:t>Personnel</a:t>
              </a:r>
              <a:endParaRPr lang="en-IN" sz="1200">
                <a:latin typeface="Bookman Old Style" panose="02050604050505020204" pitchFamily="18" charset="0"/>
                <a:ea typeface="Times New Roman" panose="02020603050405020304" pitchFamily="18" charset="0"/>
              </a:endParaRPr>
            </a:p>
          </p:txBody>
        </p:sp>
        <p:sp>
          <p:nvSpPr>
            <p:cNvPr id="8" name="TextBox 14">
              <a:extLst>
                <a:ext uri="{FF2B5EF4-FFF2-40B4-BE49-F238E27FC236}">
                  <a16:creationId xmlns:a16="http://schemas.microsoft.com/office/drawing/2014/main" id="{21788EA3-A600-446E-BE8B-3B5976136890}"/>
                </a:ext>
              </a:extLst>
            </p:cNvPr>
            <p:cNvSpPr txBox="1">
              <a:spLocks noChangeArrowheads="1"/>
            </p:cNvSpPr>
            <p:nvPr/>
          </p:nvSpPr>
          <p:spPr bwMode="auto">
            <a:xfrm>
              <a:off x="21237" y="46531"/>
              <a:ext cx="12242" cy="6591"/>
            </a:xfrm>
            <a:prstGeom prst="rect">
              <a:avLst/>
            </a:prstGeom>
            <a:gradFill rotWithShape="1">
              <a:gsLst>
                <a:gs pos="0">
                  <a:srgbClr val="FFE082"/>
                </a:gs>
                <a:gs pos="35001">
                  <a:srgbClr val="FFE8A7"/>
                </a:gs>
                <a:gs pos="100000">
                  <a:srgbClr val="FFF5DA"/>
                </a:gs>
              </a:gsLst>
              <a:lin ang="16200000" scaled="1"/>
            </a:gradFill>
            <a:ln w="9525">
              <a:solidFill>
                <a:schemeClr val="accent4">
                  <a:lumMod val="95000"/>
                  <a:lumOff val="0"/>
                </a:schemeClr>
              </a:solidFill>
              <a:miter lim="800000"/>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IN" sz="120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Travel and logistics</a:t>
              </a:r>
              <a:endParaRPr lang="en-IN" sz="1200">
                <a:latin typeface="Bookman Old Style" panose="02050604050505020204" pitchFamily="18" charset="0"/>
                <a:ea typeface="Times New Roman" panose="02020603050405020304" pitchFamily="18" charset="0"/>
              </a:endParaRPr>
            </a:p>
          </p:txBody>
        </p:sp>
        <p:sp>
          <p:nvSpPr>
            <p:cNvPr id="9" name="TextBox 17">
              <a:extLst>
                <a:ext uri="{FF2B5EF4-FFF2-40B4-BE49-F238E27FC236}">
                  <a16:creationId xmlns:a16="http://schemas.microsoft.com/office/drawing/2014/main" id="{E6F0AFF9-DBF6-4848-AC9D-40F25BCD462F}"/>
                </a:ext>
              </a:extLst>
            </p:cNvPr>
            <p:cNvSpPr txBox="1">
              <a:spLocks noChangeArrowheads="1"/>
            </p:cNvSpPr>
            <p:nvPr/>
          </p:nvSpPr>
          <p:spPr bwMode="auto">
            <a:xfrm>
              <a:off x="19076" y="37890"/>
              <a:ext cx="12243" cy="6591"/>
            </a:xfrm>
            <a:prstGeom prst="rect">
              <a:avLst/>
            </a:prstGeom>
            <a:gradFill rotWithShape="1">
              <a:gsLst>
                <a:gs pos="0">
                  <a:srgbClr val="FFB582"/>
                </a:gs>
                <a:gs pos="35001">
                  <a:srgbClr val="FFCAA8"/>
                </a:gs>
                <a:gs pos="100000">
                  <a:srgbClr val="FFE8DA"/>
                </a:gs>
              </a:gsLst>
              <a:lin ang="16200000" scaled="1"/>
            </a:gradFill>
            <a:ln w="9525">
              <a:solidFill>
                <a:schemeClr val="accent6">
                  <a:lumMod val="95000"/>
                  <a:lumOff val="0"/>
                </a:schemeClr>
              </a:solidFill>
              <a:miter lim="800000"/>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IN" sz="12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Public rallies</a:t>
              </a:r>
              <a:endParaRPr lang="en-IN" sz="1200" dirty="0">
                <a:latin typeface="Bookman Old Style" panose="02050604050505020204" pitchFamily="18" charset="0"/>
                <a:ea typeface="Times New Roman" panose="02020603050405020304" pitchFamily="18" charset="0"/>
              </a:endParaRPr>
            </a:p>
          </p:txBody>
        </p:sp>
        <p:sp>
          <p:nvSpPr>
            <p:cNvPr id="10" name="TextBox 22">
              <a:extLst>
                <a:ext uri="{FF2B5EF4-FFF2-40B4-BE49-F238E27FC236}">
                  <a16:creationId xmlns:a16="http://schemas.microsoft.com/office/drawing/2014/main" id="{D74E857B-2F63-4659-B5C4-255FC2A9CFBA}"/>
                </a:ext>
              </a:extLst>
            </p:cNvPr>
            <p:cNvSpPr txBox="1">
              <a:spLocks noChangeArrowheads="1"/>
            </p:cNvSpPr>
            <p:nvPr/>
          </p:nvSpPr>
          <p:spPr bwMode="auto">
            <a:xfrm>
              <a:off x="51480" y="19168"/>
              <a:ext cx="18720" cy="9379"/>
            </a:xfrm>
            <a:prstGeom prst="rect">
              <a:avLst/>
            </a:prstGeom>
            <a:gradFill rotWithShape="1">
              <a:gsLst>
                <a:gs pos="0">
                  <a:srgbClr val="BCBCBC"/>
                </a:gs>
                <a:gs pos="35001">
                  <a:srgbClr val="D0D0D0"/>
                </a:gs>
                <a:gs pos="100000">
                  <a:srgbClr val="EDEDED"/>
                </a:gs>
              </a:gsLst>
              <a:lin ang="16200000" scaled="1"/>
            </a:gradFill>
            <a:ln w="9525">
              <a:solidFill>
                <a:schemeClr val="dk1">
                  <a:lumMod val="95000"/>
                  <a:lumOff val="0"/>
                </a:schemeClr>
              </a:solidFill>
              <a:miter lim="800000"/>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IN" sz="12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Cash, gifts, liquor, food etc. for voters</a:t>
              </a:r>
              <a:endParaRPr lang="en-IN" sz="1200" dirty="0">
                <a:latin typeface="Bookman Old Style" panose="02050604050505020204" pitchFamily="18" charset="0"/>
                <a:ea typeface="Times New Roman" panose="02020603050405020304" pitchFamily="18" charset="0"/>
              </a:endParaRPr>
            </a:p>
          </p:txBody>
        </p:sp>
        <p:sp>
          <p:nvSpPr>
            <p:cNvPr id="11" name="Right Brace 10">
              <a:extLst>
                <a:ext uri="{FF2B5EF4-FFF2-40B4-BE49-F238E27FC236}">
                  <a16:creationId xmlns:a16="http://schemas.microsoft.com/office/drawing/2014/main" id="{08020958-A908-4277-AE54-C78A71B3E53E}"/>
                </a:ext>
              </a:extLst>
            </p:cNvPr>
            <p:cNvSpPr>
              <a:spLocks/>
            </p:cNvSpPr>
            <p:nvPr/>
          </p:nvSpPr>
          <p:spPr bwMode="auto">
            <a:xfrm rot="-5400000">
              <a:off x="38518" y="4767"/>
              <a:ext cx="4321" cy="18722"/>
            </a:xfrm>
            <a:prstGeom prst="rightBrace">
              <a:avLst>
                <a:gd name="adj1" fmla="val 8325"/>
                <a:gd name="adj2" fmla="val 50000"/>
              </a:avLst>
            </a:prstGeom>
            <a:noFill/>
            <a:ln w="38100">
              <a:solidFill>
                <a:schemeClr val="accent3">
                  <a:lumMod val="100000"/>
                  <a:lumOff val="0"/>
                </a:schemeClr>
              </a:solidFill>
              <a:round/>
              <a:headEnd/>
              <a:tailEnd/>
            </a:ln>
            <a:effectLst>
              <a:outerShdw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IN">
                <a:latin typeface="Bookman Old Style" panose="02050604050505020204" pitchFamily="18" charset="0"/>
              </a:endParaRPr>
            </a:p>
          </p:txBody>
        </p:sp>
        <p:sp>
          <p:nvSpPr>
            <p:cNvPr id="12" name="TextBox 29">
              <a:extLst>
                <a:ext uri="{FF2B5EF4-FFF2-40B4-BE49-F238E27FC236}">
                  <a16:creationId xmlns:a16="http://schemas.microsoft.com/office/drawing/2014/main" id="{0EFA28E2-EA68-4720-BA55-9594A47CE9EC}"/>
                </a:ext>
              </a:extLst>
            </p:cNvPr>
            <p:cNvSpPr txBox="1">
              <a:spLocks noChangeArrowheads="1"/>
            </p:cNvSpPr>
            <p:nvPr/>
          </p:nvSpPr>
          <p:spPr bwMode="auto">
            <a:xfrm>
              <a:off x="25653" y="-1771"/>
              <a:ext cx="27601" cy="1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IN" b="1" dirty="0">
                  <a:solidFill>
                    <a:srgbClr val="984204"/>
                  </a:solidFill>
                  <a:latin typeface="Bookman Old Style" panose="02050604050505020204" pitchFamily="18" charset="0"/>
                  <a:ea typeface="Times New Roman" panose="02020603050405020304" pitchFamily="18" charset="0"/>
                  <a:cs typeface="Times New Roman" panose="02020603050405020304" pitchFamily="18" charset="0"/>
                </a:rPr>
                <a:t>Ensure capture and inclusion in election expenses</a:t>
              </a:r>
              <a:endParaRPr lang="en-IN" dirty="0">
                <a:latin typeface="Bookman Old Style" panose="02050604050505020204" pitchFamily="18" charset="0"/>
                <a:ea typeface="Times New Roman" panose="02020603050405020304" pitchFamily="18" charset="0"/>
              </a:endParaRPr>
            </a:p>
          </p:txBody>
        </p:sp>
        <p:sp>
          <p:nvSpPr>
            <p:cNvPr id="13" name="TextBox 31">
              <a:extLst>
                <a:ext uri="{FF2B5EF4-FFF2-40B4-BE49-F238E27FC236}">
                  <a16:creationId xmlns:a16="http://schemas.microsoft.com/office/drawing/2014/main" id="{4CBF0DA0-E66A-4937-8EFB-2F0A2B399690}"/>
                </a:ext>
              </a:extLst>
            </p:cNvPr>
            <p:cNvSpPr txBox="1">
              <a:spLocks noChangeArrowheads="1"/>
            </p:cNvSpPr>
            <p:nvPr/>
          </p:nvSpPr>
          <p:spPr bwMode="auto">
            <a:xfrm>
              <a:off x="60121" y="29969"/>
              <a:ext cx="17278" cy="9379"/>
            </a:xfrm>
            <a:prstGeom prst="rect">
              <a:avLst/>
            </a:prstGeom>
            <a:gradFill rotWithShape="1">
              <a:gsLst>
                <a:gs pos="0">
                  <a:srgbClr val="BCBCBC"/>
                </a:gs>
                <a:gs pos="35001">
                  <a:srgbClr val="D0D0D0"/>
                </a:gs>
                <a:gs pos="100000">
                  <a:srgbClr val="EDEDED"/>
                </a:gs>
              </a:gsLst>
              <a:lin ang="16200000" scaled="1"/>
            </a:gradFill>
            <a:ln w="9525">
              <a:solidFill>
                <a:schemeClr val="dk1">
                  <a:lumMod val="95000"/>
                  <a:lumOff val="0"/>
                </a:schemeClr>
              </a:solidFill>
              <a:miter lim="800000"/>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IN" sz="120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Payments to agents offering votes in bulk</a:t>
              </a:r>
              <a:endParaRPr lang="en-IN" sz="1200">
                <a:latin typeface="Bookman Old Style" panose="02050604050505020204" pitchFamily="18" charset="0"/>
                <a:ea typeface="Times New Roman" panose="02020603050405020304" pitchFamily="18" charset="0"/>
              </a:endParaRPr>
            </a:p>
          </p:txBody>
        </p:sp>
        <p:sp>
          <p:nvSpPr>
            <p:cNvPr id="14" name="TextBox 33">
              <a:extLst>
                <a:ext uri="{FF2B5EF4-FFF2-40B4-BE49-F238E27FC236}">
                  <a16:creationId xmlns:a16="http://schemas.microsoft.com/office/drawing/2014/main" id="{66214C90-AE8C-4DEA-8FE1-CFD6E0D1F636}"/>
                </a:ext>
              </a:extLst>
            </p:cNvPr>
            <p:cNvSpPr txBox="1">
              <a:spLocks noChangeArrowheads="1"/>
            </p:cNvSpPr>
            <p:nvPr/>
          </p:nvSpPr>
          <p:spPr bwMode="auto">
            <a:xfrm>
              <a:off x="34198" y="48691"/>
              <a:ext cx="12960" cy="6591"/>
            </a:xfrm>
            <a:prstGeom prst="rect">
              <a:avLst/>
            </a:prstGeom>
            <a:gradFill rotWithShape="1">
              <a:gsLst>
                <a:gs pos="0">
                  <a:srgbClr val="B74712"/>
                </a:gs>
                <a:gs pos="80000">
                  <a:srgbClr val="EF601C"/>
                </a:gs>
                <a:gs pos="100000">
                  <a:srgbClr val="F55F18"/>
                </a:gs>
              </a:gsLst>
              <a:lin ang="16200000"/>
            </a:gradFill>
            <a:ln w="9525">
              <a:solidFill>
                <a:schemeClr val="accent3">
                  <a:lumMod val="95000"/>
                  <a:lumOff val="0"/>
                </a:schemeClr>
              </a:solidFill>
              <a:miter lim="800000"/>
              <a:headEnd/>
              <a:tailEnd/>
            </a:ln>
            <a:effectLst>
              <a:outerShdw dist="23000" dir="5400000" rotWithShape="0">
                <a:srgbClr val="000000">
                  <a:alpha val="34999"/>
                </a:srgbClr>
              </a:outerShdw>
            </a:effectLst>
          </p:spPr>
          <p:txBody>
            <a:bodyPr rot="0" vert="horz" wrap="square" lIns="91440" tIns="45720" rIns="91440" bIns="45720" anchor="t" anchorCtr="0" upright="1">
              <a:noAutofit/>
            </a:bodyPr>
            <a:lstStyle/>
            <a:p>
              <a:r>
                <a:rPr lang="en-IN" sz="1200" dirty="0">
                  <a:solidFill>
                    <a:srgbClr val="FFFFFF"/>
                  </a:solidFill>
                  <a:latin typeface="Bookman Old Style" panose="02050604050505020204" pitchFamily="18" charset="0"/>
                  <a:ea typeface="Times New Roman" panose="02020603050405020304" pitchFamily="18" charset="0"/>
                  <a:cs typeface="Times New Roman" panose="02020603050405020304" pitchFamily="18" charset="0"/>
                </a:rPr>
                <a:t>Campaign material</a:t>
              </a:r>
              <a:endParaRPr lang="en-IN" sz="1200" dirty="0">
                <a:latin typeface="Bookman Old Style" panose="02050604050505020204" pitchFamily="18" charset="0"/>
                <a:ea typeface="Times New Roman" panose="02020603050405020304" pitchFamily="18" charset="0"/>
              </a:endParaRPr>
            </a:p>
          </p:txBody>
        </p:sp>
        <p:sp>
          <p:nvSpPr>
            <p:cNvPr id="15" name="TextBox 34">
              <a:extLst>
                <a:ext uri="{FF2B5EF4-FFF2-40B4-BE49-F238E27FC236}">
                  <a16:creationId xmlns:a16="http://schemas.microsoft.com/office/drawing/2014/main" id="{875635F8-AABE-46A8-8C0D-ED284EA1BFF7}"/>
                </a:ext>
              </a:extLst>
            </p:cNvPr>
            <p:cNvSpPr txBox="1">
              <a:spLocks noChangeArrowheads="1"/>
            </p:cNvSpPr>
            <p:nvPr/>
          </p:nvSpPr>
          <p:spPr bwMode="auto">
            <a:xfrm>
              <a:off x="18356" y="32129"/>
              <a:ext cx="12967" cy="3797"/>
            </a:xfrm>
            <a:prstGeom prst="rect">
              <a:avLst/>
            </a:prstGeom>
            <a:gradFill rotWithShape="1">
              <a:gsLst>
                <a:gs pos="0">
                  <a:srgbClr val="FFB582"/>
                </a:gs>
                <a:gs pos="35001">
                  <a:srgbClr val="FFCAA8"/>
                </a:gs>
                <a:gs pos="100000">
                  <a:srgbClr val="FFE8DA"/>
                </a:gs>
              </a:gsLst>
              <a:lin ang="16200000" scaled="1"/>
            </a:gradFill>
            <a:ln w="9525">
              <a:solidFill>
                <a:schemeClr val="accent6">
                  <a:lumMod val="95000"/>
                  <a:lumOff val="0"/>
                </a:schemeClr>
              </a:solidFill>
              <a:miter lim="800000"/>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IN" sz="120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Advertising</a:t>
              </a:r>
              <a:endParaRPr lang="en-IN" sz="1200">
                <a:latin typeface="Bookman Old Style" panose="02050604050505020204" pitchFamily="18" charset="0"/>
                <a:ea typeface="Times New Roman" panose="02020603050405020304" pitchFamily="18" charset="0"/>
              </a:endParaRPr>
            </a:p>
          </p:txBody>
        </p:sp>
        <p:sp>
          <p:nvSpPr>
            <p:cNvPr id="16" name="Left Brace 15">
              <a:extLst>
                <a:ext uri="{FF2B5EF4-FFF2-40B4-BE49-F238E27FC236}">
                  <a16:creationId xmlns:a16="http://schemas.microsoft.com/office/drawing/2014/main" id="{501B80EB-B27C-4123-B762-B535D2496686}"/>
                </a:ext>
              </a:extLst>
            </p:cNvPr>
            <p:cNvSpPr>
              <a:spLocks/>
            </p:cNvSpPr>
            <p:nvPr/>
          </p:nvSpPr>
          <p:spPr bwMode="auto">
            <a:xfrm rot="-2612502">
              <a:off x="16764" y="32634"/>
              <a:ext cx="5761" cy="42342"/>
            </a:xfrm>
            <a:prstGeom prst="leftBrace">
              <a:avLst>
                <a:gd name="adj1" fmla="val 8337"/>
                <a:gd name="adj2" fmla="val 50000"/>
              </a:avLst>
            </a:prstGeom>
            <a:noFill/>
            <a:ln w="38100">
              <a:solidFill>
                <a:schemeClr val="accent5">
                  <a:lumMod val="100000"/>
                  <a:lumOff val="0"/>
                </a:schemeClr>
              </a:solidFill>
              <a:round/>
              <a:headEnd/>
              <a:tailEnd/>
            </a:ln>
            <a:effectLst>
              <a:outerShdw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IN">
                <a:latin typeface="Bookman Old Style" panose="02050604050505020204" pitchFamily="18" charset="0"/>
              </a:endParaRPr>
            </a:p>
          </p:txBody>
        </p:sp>
        <p:sp>
          <p:nvSpPr>
            <p:cNvPr id="17" name="TextBox 36">
              <a:extLst>
                <a:ext uri="{FF2B5EF4-FFF2-40B4-BE49-F238E27FC236}">
                  <a16:creationId xmlns:a16="http://schemas.microsoft.com/office/drawing/2014/main" id="{02BBD27F-9EB5-4007-A368-7C4D652DE4B2}"/>
                </a:ext>
              </a:extLst>
            </p:cNvPr>
            <p:cNvSpPr txBox="1">
              <a:spLocks noChangeArrowheads="1"/>
            </p:cNvSpPr>
            <p:nvPr/>
          </p:nvSpPr>
          <p:spPr bwMode="auto">
            <a:xfrm>
              <a:off x="5091" y="58531"/>
              <a:ext cx="17097" cy="1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IN" sz="1600" b="1" dirty="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Ensure accounting and adherence to expenditure </a:t>
              </a:r>
              <a:r>
                <a:rPr lang="en-IN" sz="1600" b="1" dirty="0" smtClean="0">
                  <a:solidFill>
                    <a:srgbClr val="0070C0"/>
                  </a:solidFill>
                  <a:latin typeface="Bookman Old Style" panose="02050604050505020204" pitchFamily="18" charset="0"/>
                  <a:ea typeface="Times New Roman" panose="02020603050405020304" pitchFamily="18" charset="0"/>
                  <a:cs typeface="Times New Roman" panose="02020603050405020304" pitchFamily="18" charset="0"/>
                </a:rPr>
                <a:t>limit</a:t>
              </a:r>
            </a:p>
            <a:p>
              <a:r>
                <a:rPr lang="en-IN" sz="2400" b="1" dirty="0" smtClean="0">
                  <a:solidFill>
                    <a:srgbClr val="00B050"/>
                  </a:solidFill>
                  <a:latin typeface="Bookman Old Style" panose="02050604050505020204" pitchFamily="18" charset="0"/>
                  <a:ea typeface="Times New Roman" panose="02020603050405020304" pitchFamily="18" charset="0"/>
                  <a:cs typeface="Times New Roman" panose="02020603050405020304" pitchFamily="18" charset="0"/>
                </a:rPr>
                <a:t>      LEGAL</a:t>
              </a:r>
              <a:endParaRPr lang="en-IN" sz="2400" dirty="0">
                <a:solidFill>
                  <a:srgbClr val="00B050"/>
                </a:solidFill>
                <a:latin typeface="Bookman Old Style" panose="02050604050505020204" pitchFamily="18" charset="0"/>
                <a:ea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4BC7A8B0-8656-47C6-9B0E-C244F223A780}"/>
                </a:ext>
              </a:extLst>
            </p:cNvPr>
            <p:cNvCxnSpPr>
              <a:cxnSpLocks noChangeShapeType="1"/>
            </p:cNvCxnSpPr>
            <p:nvPr/>
          </p:nvCxnSpPr>
          <p:spPr bwMode="auto">
            <a:xfrm>
              <a:off x="50760" y="45091"/>
              <a:ext cx="720" cy="8641"/>
            </a:xfrm>
            <a:prstGeom prst="straightConnector1">
              <a:avLst/>
            </a:prstGeom>
            <a:noFill/>
            <a:ln w="38100">
              <a:solidFill>
                <a:schemeClr val="accent3">
                  <a:lumMod val="100000"/>
                  <a:lumOff val="0"/>
                </a:schemeClr>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5ECBEED9-59FE-4664-ACBE-D78D69A6A557}"/>
                </a:ext>
              </a:extLst>
            </p:cNvPr>
            <p:cNvCxnSpPr>
              <a:cxnSpLocks noChangeShapeType="1"/>
            </p:cNvCxnSpPr>
            <p:nvPr/>
          </p:nvCxnSpPr>
          <p:spPr bwMode="auto">
            <a:xfrm>
              <a:off x="41399" y="45811"/>
              <a:ext cx="0" cy="2160"/>
            </a:xfrm>
            <a:prstGeom prst="straightConnector1">
              <a:avLst/>
            </a:prstGeom>
            <a:noFill/>
            <a:ln w="38100">
              <a:solidFill>
                <a:schemeClr val="accent3">
                  <a:lumMod val="100000"/>
                  <a:lumOff val="0"/>
                </a:schemeClr>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0E434FED-4B25-48C3-AD06-045FD7720FE8}"/>
                </a:ext>
              </a:extLst>
            </p:cNvPr>
            <p:cNvCxnSpPr>
              <a:cxnSpLocks noChangeShapeType="1"/>
            </p:cNvCxnSpPr>
            <p:nvPr/>
          </p:nvCxnSpPr>
          <p:spPr bwMode="auto">
            <a:xfrm flipH="1">
              <a:off x="33478" y="42982"/>
              <a:ext cx="2356" cy="2109"/>
            </a:xfrm>
            <a:prstGeom prst="straightConnector1">
              <a:avLst/>
            </a:prstGeom>
            <a:noFill/>
            <a:ln w="38100">
              <a:solidFill>
                <a:schemeClr val="accent3">
                  <a:lumMod val="100000"/>
                  <a:lumOff val="0"/>
                </a:schemeClr>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93264944-9D07-4EAE-8C99-B8AFDE910AE2}"/>
                </a:ext>
              </a:extLst>
            </p:cNvPr>
            <p:cNvCxnSpPr>
              <a:cxnSpLocks noChangeShapeType="1"/>
            </p:cNvCxnSpPr>
            <p:nvPr/>
          </p:nvCxnSpPr>
          <p:spPr bwMode="auto">
            <a:xfrm flipH="1">
              <a:off x="31318" y="40770"/>
              <a:ext cx="1440" cy="352"/>
            </a:xfrm>
            <a:prstGeom prst="straightConnector1">
              <a:avLst/>
            </a:prstGeom>
            <a:noFill/>
            <a:ln w="38100">
              <a:solidFill>
                <a:schemeClr val="accent3">
                  <a:lumMod val="100000"/>
                  <a:lumOff val="0"/>
                </a:schemeClr>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2" name="Straight Arrow Connector 21">
              <a:extLst>
                <a:ext uri="{FF2B5EF4-FFF2-40B4-BE49-F238E27FC236}">
                  <a16:creationId xmlns:a16="http://schemas.microsoft.com/office/drawing/2014/main" id="{4E0CFE07-B6CE-4273-B5D1-0C2A39BDD8B7}"/>
                </a:ext>
              </a:extLst>
            </p:cNvPr>
            <p:cNvCxnSpPr>
              <a:cxnSpLocks noChangeShapeType="1"/>
            </p:cNvCxnSpPr>
            <p:nvPr/>
          </p:nvCxnSpPr>
          <p:spPr bwMode="auto">
            <a:xfrm flipH="1" flipV="1">
              <a:off x="31318" y="33976"/>
              <a:ext cx="1440" cy="1034"/>
            </a:xfrm>
            <a:prstGeom prst="straightConnector1">
              <a:avLst/>
            </a:prstGeom>
            <a:noFill/>
            <a:ln w="38100">
              <a:solidFill>
                <a:schemeClr val="accent3">
                  <a:lumMod val="100000"/>
                  <a:lumOff val="0"/>
                </a:schemeClr>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6D8AA0C4-ADB6-4FA5-A706-4A2A2971BC65}"/>
                </a:ext>
              </a:extLst>
            </p:cNvPr>
            <p:cNvCxnSpPr>
              <a:cxnSpLocks noChangeShapeType="1"/>
            </p:cNvCxnSpPr>
            <p:nvPr/>
          </p:nvCxnSpPr>
          <p:spPr bwMode="auto">
            <a:xfrm flipH="1" flipV="1">
              <a:off x="42119" y="27089"/>
              <a:ext cx="1440" cy="2880"/>
            </a:xfrm>
            <a:prstGeom prst="straightConnector1">
              <a:avLst/>
            </a:prstGeom>
            <a:noFill/>
            <a:ln w="38100">
              <a:solidFill>
                <a:schemeClr val="accent4">
                  <a:lumMod val="100000"/>
                  <a:lumOff val="0"/>
                </a:schemeClr>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4" name="Straight Arrow Connector 23">
              <a:extLst>
                <a:ext uri="{FF2B5EF4-FFF2-40B4-BE49-F238E27FC236}">
                  <a16:creationId xmlns:a16="http://schemas.microsoft.com/office/drawing/2014/main" id="{916854C6-7AF7-42F6-A09E-B89556740B41}"/>
                </a:ext>
              </a:extLst>
            </p:cNvPr>
            <p:cNvCxnSpPr>
              <a:cxnSpLocks noChangeShapeType="1"/>
            </p:cNvCxnSpPr>
            <p:nvPr/>
          </p:nvCxnSpPr>
          <p:spPr bwMode="auto">
            <a:xfrm flipV="1">
              <a:off x="52920" y="28529"/>
              <a:ext cx="2881" cy="2880"/>
            </a:xfrm>
            <a:prstGeom prst="straightConnector1">
              <a:avLst/>
            </a:prstGeom>
            <a:noFill/>
            <a:ln w="38100">
              <a:solidFill>
                <a:schemeClr val="accent6">
                  <a:lumMod val="100000"/>
                  <a:lumOff val="0"/>
                </a:schemeClr>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5" name="Straight Arrow Connector 24">
              <a:extLst>
                <a:ext uri="{FF2B5EF4-FFF2-40B4-BE49-F238E27FC236}">
                  <a16:creationId xmlns:a16="http://schemas.microsoft.com/office/drawing/2014/main" id="{4B80932E-655B-4D46-89F8-C3A339CFDDAF}"/>
                </a:ext>
              </a:extLst>
            </p:cNvPr>
            <p:cNvCxnSpPr>
              <a:cxnSpLocks noChangeShapeType="1"/>
            </p:cNvCxnSpPr>
            <p:nvPr/>
          </p:nvCxnSpPr>
          <p:spPr bwMode="auto">
            <a:xfrm flipV="1">
              <a:off x="57241" y="32849"/>
              <a:ext cx="2160" cy="2161"/>
            </a:xfrm>
            <a:prstGeom prst="straightConnector1">
              <a:avLst/>
            </a:prstGeom>
            <a:noFill/>
            <a:ln w="38100">
              <a:solidFill>
                <a:schemeClr val="accent6">
                  <a:lumMod val="100000"/>
                  <a:lumOff val="0"/>
                </a:schemeClr>
              </a:solidFill>
              <a:round/>
              <a:headEnd/>
              <a:tailEnd type="arrow" w="med" len="med"/>
            </a:ln>
            <a:effectLst>
              <a:outerShdw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26" name="TextBox 56">
              <a:extLst>
                <a:ext uri="{FF2B5EF4-FFF2-40B4-BE49-F238E27FC236}">
                  <a16:creationId xmlns:a16="http://schemas.microsoft.com/office/drawing/2014/main" id="{D358D80F-0042-4A86-887A-141F31DF54F3}"/>
                </a:ext>
              </a:extLst>
            </p:cNvPr>
            <p:cNvSpPr txBox="1">
              <a:spLocks noChangeArrowheads="1"/>
            </p:cNvSpPr>
            <p:nvPr/>
          </p:nvSpPr>
          <p:spPr bwMode="auto">
            <a:xfrm>
              <a:off x="66825" y="64626"/>
              <a:ext cx="17999" cy="9378"/>
            </a:xfrm>
            <a:prstGeom prst="rect">
              <a:avLst/>
            </a:prstGeom>
            <a:solidFill>
              <a:schemeClr val="dk1">
                <a:lumMod val="100000"/>
                <a:lumOff val="0"/>
              </a:schemeClr>
            </a:solidFill>
            <a:ln w="25400">
              <a:solidFill>
                <a:schemeClr val="dk1">
                  <a:lumMod val="50000"/>
                  <a:lumOff val="0"/>
                </a:schemeClr>
              </a:solidFill>
              <a:miter lim="800000"/>
              <a:headEnd/>
              <a:tailEnd/>
            </a:ln>
          </p:spPr>
          <p:txBody>
            <a:bodyPr rot="0" vert="horz" wrap="square" lIns="91440" tIns="45720" rIns="91440" bIns="45720" anchor="t" anchorCtr="0" upright="1">
              <a:noAutofit/>
            </a:bodyPr>
            <a:lstStyle/>
            <a:p>
              <a:r>
                <a:rPr lang="en-IN" sz="1400" dirty="0">
                  <a:solidFill>
                    <a:srgbClr val="FFFFFF"/>
                  </a:solidFill>
                  <a:latin typeface="Bookman Old Style" panose="02050604050505020204" pitchFamily="18" charset="0"/>
                  <a:ea typeface="Times New Roman" panose="02020603050405020304" pitchFamily="18" charset="0"/>
                  <a:cs typeface="Times New Roman" panose="02020603050405020304" pitchFamily="18" charset="0"/>
                </a:rPr>
                <a:t>Election Expenditure Monitoring</a:t>
              </a:r>
              <a:endParaRPr lang="en-IN" sz="1200" dirty="0">
                <a:latin typeface="Bookman Old Style" panose="02050604050505020204" pitchFamily="18" charset="0"/>
                <a:ea typeface="Times New Roman" panose="02020603050405020304" pitchFamily="18" charset="0"/>
              </a:endParaRPr>
            </a:p>
          </p:txBody>
        </p:sp>
      </p:grpSp>
    </p:spTree>
    <p:extLst>
      <p:ext uri="{BB962C8B-B14F-4D97-AF65-F5344CB8AC3E}">
        <p14:creationId xmlns:p14="http://schemas.microsoft.com/office/powerpoint/2010/main" val="3213404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291072" cy="697674"/>
          </a:xfrm>
        </p:spPr>
        <p:txBody>
          <a:bodyPr>
            <a:normAutofit fontScale="90000"/>
          </a:bodyPr>
          <a:lstStyle/>
          <a:p>
            <a:r>
              <a:rPr lang="en-US" dirty="0"/>
              <a:t>CHECKLIST FOR </a:t>
            </a:r>
            <a:r>
              <a:rPr lang="en-US" dirty="0" smtClean="0"/>
              <a:t>RO -5</a:t>
            </a:r>
            <a:endParaRPr lang="en-US" dirty="0"/>
          </a:p>
        </p:txBody>
      </p:sp>
      <p:sp>
        <p:nvSpPr>
          <p:cNvPr id="3" name="Content Placeholder 2"/>
          <p:cNvSpPr>
            <a:spLocks noGrp="1"/>
          </p:cNvSpPr>
          <p:nvPr>
            <p:ph idx="1"/>
          </p:nvPr>
        </p:nvSpPr>
        <p:spPr>
          <a:xfrm>
            <a:off x="723331" y="1282890"/>
            <a:ext cx="10549719" cy="4926841"/>
          </a:xfrm>
          <a:ln>
            <a:solidFill>
              <a:srgbClr val="FF0000"/>
            </a:solidFill>
          </a:ln>
        </p:spPr>
        <p:txBody>
          <a:bodyPr>
            <a:normAutofit fontScale="25000" lnSpcReduction="20000"/>
          </a:bodyPr>
          <a:lstStyle/>
          <a:p>
            <a:pPr marL="0" indent="0" algn="just">
              <a:buNone/>
            </a:pPr>
            <a:r>
              <a:rPr lang="en-US" b="1" dirty="0">
                <a:latin typeface="Arial Narrow" panose="020B0606020202030204" pitchFamily="34" charset="0"/>
              </a:rPr>
              <a:t>	</a:t>
            </a:r>
            <a:endParaRPr lang="en-US" b="1" dirty="0" smtClean="0">
              <a:latin typeface="Arial Narrow" panose="020B0606020202030204" pitchFamily="34" charset="0"/>
            </a:endParaRPr>
          </a:p>
          <a:p>
            <a:pPr marL="0" indent="0" algn="just">
              <a:buNone/>
            </a:pPr>
            <a:r>
              <a:rPr lang="en-US" sz="7200" b="1" u="sng" dirty="0" smtClean="0">
                <a:latin typeface="Arial" panose="020B0604020202020204" pitchFamily="34" charset="0"/>
                <a:cs typeface="Arial" panose="020B0604020202020204" pitchFamily="34" charset="0"/>
              </a:rPr>
              <a:t>AFTER ISSUANCE </a:t>
            </a:r>
            <a:r>
              <a:rPr lang="en-US" sz="7200" b="1" u="sng" dirty="0">
                <a:latin typeface="Arial" panose="020B0604020202020204" pitchFamily="34" charset="0"/>
                <a:cs typeface="Arial" panose="020B0604020202020204" pitchFamily="34" charset="0"/>
              </a:rPr>
              <a:t>OF </a:t>
            </a:r>
            <a:r>
              <a:rPr lang="en-US" sz="7200" b="1" u="sng" dirty="0" smtClean="0">
                <a:latin typeface="Arial" panose="020B0604020202020204" pitchFamily="34" charset="0"/>
                <a:cs typeface="Arial" panose="020B0604020202020204" pitchFamily="34" charset="0"/>
              </a:rPr>
              <a:t>NOTIFICATION OF ELECTIONS :</a:t>
            </a:r>
          </a:p>
          <a:p>
            <a:pPr marL="0" indent="0">
              <a:buNone/>
            </a:pPr>
            <a:r>
              <a:rPr lang="en-US" sz="8000" b="1" dirty="0" smtClean="0">
                <a:solidFill>
                  <a:schemeClr val="accent1"/>
                </a:solidFill>
                <a:latin typeface="Arial" panose="020B0604020202020204" pitchFamily="34" charset="0"/>
                <a:cs typeface="Arial" panose="020B0604020202020204" pitchFamily="34" charset="0"/>
              </a:rPr>
              <a:t>ix.</a:t>
            </a:r>
            <a:r>
              <a:rPr lang="en-US" sz="4300" b="1" dirty="0" smtClean="0">
                <a:latin typeface="Arial" panose="020B0604020202020204" pitchFamily="34" charset="0"/>
                <a:cs typeface="Arial" panose="020B0604020202020204" pitchFamily="34" charset="0"/>
              </a:rPr>
              <a:t>	</a:t>
            </a:r>
            <a:r>
              <a:rPr lang="en-US" sz="8000" dirty="0" smtClean="0">
                <a:latin typeface="Arial" panose="020B0604020202020204" pitchFamily="34" charset="0"/>
                <a:cs typeface="Arial" panose="020B0604020202020204" pitchFamily="34" charset="0"/>
              </a:rPr>
              <a:t>Interact with EO/AEOs and ensure smooth functioning of the teamwork.</a:t>
            </a:r>
          </a:p>
          <a:p>
            <a:pPr marL="0" indent="0">
              <a:buNone/>
            </a:pPr>
            <a:r>
              <a:rPr lang="en-US" sz="8000" dirty="0" smtClean="0">
                <a:solidFill>
                  <a:schemeClr val="accent1"/>
                </a:solidFill>
                <a:latin typeface="Arial" panose="020B0604020202020204" pitchFamily="34" charset="0"/>
                <a:cs typeface="Arial" panose="020B0604020202020204" pitchFamily="34" charset="0"/>
              </a:rPr>
              <a:t>x.</a:t>
            </a:r>
            <a:r>
              <a:rPr lang="en-US" sz="8000" dirty="0" smtClean="0">
                <a:latin typeface="Arial" panose="020B0604020202020204" pitchFamily="34" charset="0"/>
                <a:cs typeface="Arial" panose="020B0604020202020204" pitchFamily="34" charset="0"/>
              </a:rPr>
              <a:t>	Issue notice to candidate in case of complaints/defaults pointed out by the EO/DEO 	and receive replies from candidates / agents.  </a:t>
            </a:r>
          </a:p>
          <a:p>
            <a:pPr marL="0" indent="0">
              <a:buNone/>
            </a:pPr>
            <a:r>
              <a:rPr lang="en-US" sz="8000" dirty="0" smtClean="0">
                <a:solidFill>
                  <a:schemeClr val="accent1"/>
                </a:solidFill>
                <a:latin typeface="Arial" panose="020B0604020202020204" pitchFamily="34" charset="0"/>
                <a:cs typeface="Arial" panose="020B0604020202020204" pitchFamily="34" charset="0"/>
              </a:rPr>
              <a:t>xi.</a:t>
            </a:r>
            <a:r>
              <a:rPr lang="en-US" sz="8000" dirty="0" smtClean="0">
                <a:latin typeface="Arial" panose="020B0604020202020204" pitchFamily="34" charset="0"/>
                <a:cs typeface="Arial" panose="020B0604020202020204" pitchFamily="34" charset="0"/>
              </a:rPr>
              <a:t>	Notice within 24 </a:t>
            </a:r>
            <a:r>
              <a:rPr lang="en-US" sz="8000" dirty="0" err="1" smtClean="0">
                <a:latin typeface="Arial" panose="020B0604020202020204" pitchFamily="34" charset="0"/>
                <a:cs typeface="Arial" panose="020B0604020202020204" pitchFamily="34" charset="0"/>
              </a:rPr>
              <a:t>hrs</a:t>
            </a:r>
            <a:r>
              <a:rPr lang="en-US" sz="8000" dirty="0" smtClean="0">
                <a:latin typeface="Arial" panose="020B0604020202020204" pitchFamily="34" charset="0"/>
                <a:cs typeface="Arial" panose="020B0604020202020204" pitchFamily="34" charset="0"/>
              </a:rPr>
              <a:t> of receiving complaint or default by candidate for non-	compliance as per date line .</a:t>
            </a:r>
          </a:p>
          <a:p>
            <a:pPr marL="0" indent="0">
              <a:buNone/>
            </a:pPr>
            <a:r>
              <a:rPr lang="en-US" sz="8000" dirty="0" smtClean="0">
                <a:solidFill>
                  <a:schemeClr val="accent1"/>
                </a:solidFill>
                <a:latin typeface="Arial" panose="020B0604020202020204" pitchFamily="34" charset="0"/>
                <a:cs typeface="Arial" panose="020B0604020202020204" pitchFamily="34" charset="0"/>
              </a:rPr>
              <a:t>xii.</a:t>
            </a:r>
            <a:r>
              <a:rPr lang="en-US" sz="8000" dirty="0" smtClean="0">
                <a:latin typeface="Arial" panose="020B0604020202020204" pitchFamily="34" charset="0"/>
                <a:cs typeface="Arial" panose="020B0604020202020204" pitchFamily="34" charset="0"/>
              </a:rPr>
              <a:t>	Ensure receipt of reply from candidates within 48 </a:t>
            </a:r>
            <a:r>
              <a:rPr lang="en-US" sz="8000" dirty="0" err="1" smtClean="0">
                <a:latin typeface="Arial" panose="020B0604020202020204" pitchFamily="34" charset="0"/>
                <a:cs typeface="Arial" panose="020B0604020202020204" pitchFamily="34" charset="0"/>
              </a:rPr>
              <a:t>hrs</a:t>
            </a:r>
            <a:r>
              <a:rPr lang="en-US" sz="8000" dirty="0" smtClean="0">
                <a:latin typeface="Arial" panose="020B0604020202020204" pitchFamily="34" charset="0"/>
                <a:cs typeface="Arial" panose="020B0604020202020204" pitchFamily="34" charset="0"/>
              </a:rPr>
              <a:t>- Withdraw the  Campaign 	Vehicles </a:t>
            </a:r>
            <a:r>
              <a:rPr lang="en-US" sz="8000" dirty="0">
                <a:latin typeface="Arial" panose="020B0604020202020204" pitchFamily="34" charset="0"/>
                <a:cs typeface="Arial" panose="020B0604020202020204" pitchFamily="34" charset="0"/>
              </a:rPr>
              <a:t> </a:t>
            </a:r>
            <a:r>
              <a:rPr lang="en-US" sz="8000" dirty="0" smtClean="0">
                <a:latin typeface="Arial" panose="020B0604020202020204" pitchFamily="34" charset="0"/>
                <a:cs typeface="Arial" panose="020B0604020202020204" pitchFamily="34" charset="0"/>
              </a:rPr>
              <a:t>in case of repeated default . </a:t>
            </a:r>
          </a:p>
          <a:p>
            <a:pPr marL="0" indent="0">
              <a:buNone/>
            </a:pPr>
            <a:endParaRPr lang="en-US" sz="8000" dirty="0" smtClean="0">
              <a:latin typeface="Arial" panose="020B0604020202020204" pitchFamily="34" charset="0"/>
              <a:cs typeface="Arial" panose="020B0604020202020204" pitchFamily="34" charset="0"/>
            </a:endParaRPr>
          </a:p>
          <a:p>
            <a:pPr marL="0" indent="0">
              <a:lnSpc>
                <a:spcPct val="120000"/>
              </a:lnSpc>
              <a:buNone/>
            </a:pPr>
            <a:r>
              <a:rPr lang="en-US" sz="8000" dirty="0" smtClean="0">
                <a:solidFill>
                  <a:schemeClr val="accent1"/>
                </a:solidFill>
                <a:latin typeface="Arial" panose="020B0604020202020204" pitchFamily="34" charset="0"/>
                <a:cs typeface="Arial" panose="020B0604020202020204" pitchFamily="34" charset="0"/>
              </a:rPr>
              <a:t>xiii.</a:t>
            </a:r>
            <a:r>
              <a:rPr lang="en-US" sz="8000" dirty="0" smtClean="0">
                <a:latin typeface="Arial" panose="020B0604020202020204" pitchFamily="34" charset="0"/>
                <a:cs typeface="Arial" panose="020B0604020202020204" pitchFamily="34" charset="0"/>
              </a:rPr>
              <a:t>	Ensure submission of information </a:t>
            </a:r>
            <a:r>
              <a:rPr lang="en-US" sz="8000" dirty="0">
                <a:solidFill>
                  <a:srgbClr val="FF0000"/>
                </a:solidFill>
                <a:latin typeface="Arial" panose="020B0604020202020204" pitchFamily="34" charset="0"/>
                <a:cs typeface="Arial" panose="020B0604020202020204" pitchFamily="34" charset="0"/>
              </a:rPr>
              <a:t>in Format </a:t>
            </a:r>
            <a:r>
              <a:rPr lang="en-US" sz="8000" dirty="0" smtClean="0">
                <a:solidFill>
                  <a:srgbClr val="FF0000"/>
                </a:solidFill>
                <a:latin typeface="Arial" panose="020B0604020202020204" pitchFamily="34" charset="0"/>
                <a:cs typeface="Arial" panose="020B0604020202020204" pitchFamily="34" charset="0"/>
              </a:rPr>
              <a:t>CA </a:t>
            </a:r>
            <a:r>
              <a:rPr lang="en-US" sz="8000" dirty="0">
                <a:latin typeface="Arial" panose="020B0604020202020204" pitchFamily="34" charset="0"/>
                <a:cs typeface="Arial" panose="020B0604020202020204" pitchFamily="34" charset="0"/>
              </a:rPr>
              <a:t>to CEO </a:t>
            </a:r>
            <a:r>
              <a:rPr lang="en-US" sz="8000" dirty="0" smtClean="0">
                <a:solidFill>
                  <a:srgbClr val="FF0000"/>
                </a:solidFill>
                <a:latin typeface="Arial" panose="020B0604020202020204" pitchFamily="34" charset="0"/>
                <a:cs typeface="Arial" panose="020B0604020202020204" pitchFamily="34" charset="0"/>
              </a:rPr>
              <a:t> </a:t>
            </a:r>
            <a:r>
              <a:rPr lang="en-US" sz="8000" dirty="0">
                <a:latin typeface="Arial" panose="020B0604020202020204" pitchFamily="34" charset="0"/>
                <a:cs typeface="Arial" panose="020B0604020202020204" pitchFamily="34" charset="0"/>
              </a:rPr>
              <a:t>( </a:t>
            </a:r>
            <a:r>
              <a:rPr lang="en-US" sz="8000" dirty="0">
                <a:solidFill>
                  <a:schemeClr val="tx1"/>
                </a:solidFill>
                <a:latin typeface="Arial" panose="020B0604020202020204" pitchFamily="34" charset="0"/>
                <a:cs typeface="Arial" panose="020B0604020202020204" pitchFamily="34" charset="0"/>
              </a:rPr>
              <a:t>Annexure- I- 6 </a:t>
            </a:r>
            <a:r>
              <a:rPr lang="en-US" sz="8000" dirty="0">
                <a:latin typeface="Arial" panose="020B0604020202020204" pitchFamily="34" charset="0"/>
                <a:cs typeface="Arial" panose="020B0604020202020204" pitchFamily="34" charset="0"/>
              </a:rPr>
              <a:t>) </a:t>
            </a:r>
            <a:r>
              <a:rPr lang="en-US" sz="8000" dirty="0" smtClean="0">
                <a:latin typeface="Arial" panose="020B0604020202020204" pitchFamily="34" charset="0"/>
                <a:cs typeface="Arial" panose="020B0604020202020204" pitchFamily="34" charset="0"/>
              </a:rPr>
              <a:t>	instructions </a:t>
            </a:r>
            <a:r>
              <a:rPr lang="en-US" sz="8000" dirty="0">
                <a:latin typeface="Arial" panose="020B0604020202020204" pitchFamily="34" charset="0"/>
                <a:cs typeface="Arial" panose="020B0604020202020204" pitchFamily="34" charset="0"/>
              </a:rPr>
              <a:t>of </a:t>
            </a:r>
            <a:r>
              <a:rPr lang="en-US" sz="8000" dirty="0" smtClean="0">
                <a:latin typeface="Arial" panose="020B0604020202020204" pitchFamily="34" charset="0"/>
                <a:cs typeface="Arial" panose="020B0604020202020204" pitchFamily="34" charset="0"/>
              </a:rPr>
              <a:t>   ECI Dated 19</a:t>
            </a:r>
            <a:r>
              <a:rPr lang="en-US" sz="8000" baseline="30000" dirty="0" smtClean="0">
                <a:latin typeface="Arial" panose="020B0604020202020204" pitchFamily="34" charset="0"/>
                <a:cs typeface="Arial" panose="020B0604020202020204" pitchFamily="34" charset="0"/>
              </a:rPr>
              <a:t>th</a:t>
            </a:r>
            <a:r>
              <a:rPr lang="en-US" sz="8000" dirty="0" smtClean="0">
                <a:latin typeface="Arial" panose="020B0604020202020204" pitchFamily="34" charset="0"/>
                <a:cs typeface="Arial" panose="020B0604020202020204" pitchFamily="34" charset="0"/>
              </a:rPr>
              <a:t> 	March </a:t>
            </a:r>
            <a:r>
              <a:rPr lang="en-US" sz="8000" dirty="0">
                <a:latin typeface="Arial" panose="020B0604020202020204" pitchFamily="34" charset="0"/>
                <a:cs typeface="Arial" panose="020B0604020202020204" pitchFamily="34" charset="0"/>
              </a:rPr>
              <a:t>2020 </a:t>
            </a:r>
            <a:r>
              <a:rPr lang="en-US" sz="8000" dirty="0" smtClean="0">
                <a:latin typeface="Arial" panose="020B0604020202020204" pitchFamily="34" charset="0"/>
                <a:cs typeface="Arial" panose="020B0604020202020204" pitchFamily="34" charset="0"/>
              </a:rPr>
              <a:t>regarding  Criminal </a:t>
            </a:r>
            <a:r>
              <a:rPr lang="en-US" sz="8000" dirty="0">
                <a:latin typeface="Arial" panose="020B0604020202020204" pitchFamily="34" charset="0"/>
                <a:cs typeface="Arial" panose="020B0604020202020204" pitchFamily="34" charset="0"/>
              </a:rPr>
              <a:t>Antecedents </a:t>
            </a:r>
            <a:r>
              <a:rPr lang="en-US" sz="8000" dirty="0" smtClean="0">
                <a:latin typeface="Arial" panose="020B0604020202020204" pitchFamily="34" charset="0"/>
                <a:cs typeface="Arial" panose="020B0604020202020204" pitchFamily="34" charset="0"/>
              </a:rPr>
              <a:t>of the 	candidates sponsored by Political Parties as declared in 	item no.5 &amp; 6, 6A of  the 	</a:t>
            </a:r>
            <a:r>
              <a:rPr lang="en-US" sz="8000" dirty="0" smtClean="0">
                <a:solidFill>
                  <a:schemeClr val="tx1"/>
                </a:solidFill>
                <a:latin typeface="Arial" panose="020B0604020202020204" pitchFamily="34" charset="0"/>
                <a:cs typeface="Arial" panose="020B0604020202020204" pitchFamily="34" charset="0"/>
              </a:rPr>
              <a:t>Amended Form 26 Affidavit.</a:t>
            </a:r>
          </a:p>
          <a:p>
            <a:pPr marL="0" indent="0">
              <a:buNone/>
            </a:pPr>
            <a:r>
              <a:rPr lang="en-US" sz="8000" dirty="0" smtClean="0">
                <a:solidFill>
                  <a:schemeClr val="tx1"/>
                </a:solidFill>
                <a:latin typeface="Arial" panose="020B0604020202020204" pitchFamily="34" charset="0"/>
                <a:cs typeface="Arial" panose="020B0604020202020204" pitchFamily="34" charset="0"/>
              </a:rPr>
              <a:t>                                                                          </a:t>
            </a:r>
            <a:r>
              <a:rPr lang="en-US" sz="8000" b="1" dirty="0" smtClean="0">
                <a:solidFill>
                  <a:schemeClr val="tx1"/>
                </a:solidFill>
                <a:latin typeface="Arial" panose="020B0604020202020204" pitchFamily="34" charset="0"/>
                <a:cs typeface="Arial" panose="020B0604020202020204" pitchFamily="34" charset="0"/>
              </a:rPr>
              <a:t>*****</a:t>
            </a:r>
            <a:endParaRPr lang="en-US" sz="8000" b="1" dirty="0">
              <a:solidFill>
                <a:schemeClr val="tx1"/>
              </a:solidFill>
              <a:latin typeface="Arial" panose="020B0604020202020204" pitchFamily="34" charset="0"/>
              <a:cs typeface="Arial" panose="020B0604020202020204" pitchFamily="34" charset="0"/>
            </a:endParaRPr>
          </a:p>
          <a:p>
            <a:pPr marL="0" indent="0">
              <a:buNone/>
            </a:pPr>
            <a:r>
              <a:rPr lang="en-US" sz="8000" dirty="0" smtClean="0">
                <a:latin typeface="Arial" panose="020B0604020202020204" pitchFamily="34" charset="0"/>
                <a:cs typeface="Arial" panose="020B0604020202020204" pitchFamily="34" charset="0"/>
              </a:rPr>
              <a:t>				</a:t>
            </a:r>
            <a:r>
              <a:rPr lang="en-US" sz="8000" b="1" dirty="0" smtClean="0">
                <a:latin typeface="Arial" panose="020B0604020202020204" pitchFamily="34" charset="0"/>
                <a:cs typeface="Arial" panose="020B0604020202020204" pitchFamily="34" charset="0"/>
              </a:rPr>
              <a:t>						</a:t>
            </a:r>
          </a:p>
          <a:p>
            <a:pPr marL="0" indent="0" algn="just">
              <a:buNone/>
            </a:pPr>
            <a:endParaRPr lang="en-US" sz="8000" b="1" dirty="0">
              <a:latin typeface="Arial" panose="020B0604020202020204" pitchFamily="34" charset="0"/>
              <a:cs typeface="Arial" panose="020B0604020202020204" pitchFamily="34" charset="0"/>
            </a:endParaRPr>
          </a:p>
          <a:p>
            <a:pPr marL="0" indent="0" algn="just">
              <a:buNone/>
            </a:pPr>
            <a:r>
              <a:rPr lang="en-US" sz="7400" b="1" dirty="0" smtClean="0">
                <a:latin typeface="Arial" panose="020B0604020202020204" pitchFamily="34" charset="0"/>
                <a:cs typeface="Arial" panose="020B0604020202020204" pitchFamily="34" charset="0"/>
              </a:rPr>
              <a:t>	</a:t>
            </a:r>
            <a:r>
              <a:rPr lang="en-US" sz="3400" b="1" dirty="0" smtClean="0">
                <a:latin typeface="Arial Narrow" panose="020B0606020202030204" pitchFamily="34" charset="0"/>
              </a:rPr>
              <a:t>				</a:t>
            </a:r>
            <a:r>
              <a:rPr lang="en-US" sz="3400" b="1" dirty="0">
                <a:latin typeface="Arial Narrow" panose="020B0606020202030204" pitchFamily="34" charset="0"/>
              </a:rPr>
              <a:t> </a:t>
            </a:r>
            <a:r>
              <a:rPr lang="en-US" sz="3400" b="1" dirty="0" smtClean="0">
                <a:latin typeface="Arial Narrow" panose="020B0606020202030204" pitchFamily="34" charset="0"/>
              </a:rPr>
              <a:t>            </a:t>
            </a:r>
            <a:endParaRPr lang="en-US" sz="3400" b="1" dirty="0" smtClean="0">
              <a:solidFill>
                <a:schemeClr val="tx1"/>
              </a:solidFill>
              <a:latin typeface="Arial Narrow" panose="020B0606020202030204" pitchFamily="34" charset="0"/>
            </a:endParaRPr>
          </a:p>
          <a:p>
            <a:pPr algn="just">
              <a:buFont typeface="Wingdings" panose="05000000000000000000" pitchFamily="2" charset="2"/>
              <a:buChar char="v"/>
            </a:pPr>
            <a:endParaRPr lang="en-US" b="1" dirty="0" smtClean="0">
              <a:latin typeface="Arial Narrow" panose="020B0606020202030204" pitchFamily="34" charset="0"/>
            </a:endParaRPr>
          </a:p>
          <a:p>
            <a:pPr algn="just">
              <a:buFont typeface="Wingdings" panose="05000000000000000000" pitchFamily="2" charset="2"/>
              <a:buChar char="v"/>
            </a:pPr>
            <a:endParaRPr lang="en-US" b="1" dirty="0" smtClean="0">
              <a:latin typeface="Arial Narrow" panose="020B0606020202030204" pitchFamily="34" charset="0"/>
            </a:endParaRPr>
          </a:p>
        </p:txBody>
      </p:sp>
    </p:spTree>
    <p:extLst>
      <p:ext uri="{BB962C8B-B14F-4D97-AF65-F5344CB8AC3E}">
        <p14:creationId xmlns:p14="http://schemas.microsoft.com/office/powerpoint/2010/main" val="3901893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76818" y="174470"/>
            <a:ext cx="9887803" cy="5905608"/>
          </a:xfrm>
          <a:prstGeom prst="rect">
            <a:avLst/>
          </a:prstGeom>
          <a:ln>
            <a:solidFill>
              <a:srgbClr val="C00000"/>
            </a:solidFill>
          </a:ln>
        </p:spPr>
      </p:pic>
      <p:sp>
        <p:nvSpPr>
          <p:cNvPr id="6" name="TextBox 5"/>
          <p:cNvSpPr txBox="1"/>
          <p:nvPr/>
        </p:nvSpPr>
        <p:spPr>
          <a:xfrm>
            <a:off x="307076" y="4312693"/>
            <a:ext cx="1665026" cy="1767385"/>
          </a:xfrm>
          <a:prstGeom prst="rect">
            <a:avLst/>
          </a:prstGeom>
          <a:noFill/>
          <a:ln>
            <a:solidFill>
              <a:schemeClr val="tx2"/>
            </a:solidFill>
          </a:ln>
        </p:spPr>
        <p:txBody>
          <a:bodyPr wrap="square" rtlCol="0">
            <a:spAutoFit/>
          </a:bodyPr>
          <a:lstStyle/>
          <a:p>
            <a:pPr algn="ctr"/>
            <a:r>
              <a:rPr lang="en-US" dirty="0" smtClean="0">
                <a:solidFill>
                  <a:srgbClr val="FF0000"/>
                </a:solidFill>
              </a:rPr>
              <a:t>Please See </a:t>
            </a:r>
          </a:p>
          <a:p>
            <a:pPr algn="ctr"/>
            <a:r>
              <a:rPr lang="en-US" b="1" dirty="0" smtClean="0"/>
              <a:t>page</a:t>
            </a:r>
          </a:p>
          <a:p>
            <a:pPr algn="ctr"/>
            <a:r>
              <a:rPr lang="en-US" b="1" dirty="0" smtClean="0"/>
              <a:t>340</a:t>
            </a:r>
          </a:p>
          <a:p>
            <a:pPr algn="ctr"/>
            <a:r>
              <a:rPr lang="en-US" dirty="0" smtClean="0"/>
              <a:t> </a:t>
            </a:r>
            <a:r>
              <a:rPr lang="en-US" dirty="0" smtClean="0">
                <a:solidFill>
                  <a:srgbClr val="FF0000"/>
                </a:solidFill>
              </a:rPr>
              <a:t>of EEM</a:t>
            </a:r>
          </a:p>
          <a:p>
            <a:pPr algn="ctr"/>
            <a:r>
              <a:rPr lang="en-US" dirty="0" smtClean="0">
                <a:solidFill>
                  <a:srgbClr val="FF0000"/>
                </a:solidFill>
              </a:rPr>
              <a:t>Compendium,</a:t>
            </a:r>
          </a:p>
          <a:p>
            <a:pPr algn="ctr"/>
            <a:r>
              <a:rPr lang="en-US" dirty="0" smtClean="0">
                <a:solidFill>
                  <a:srgbClr val="FF0000"/>
                </a:solidFill>
              </a:rPr>
              <a:t>Aug 2020</a:t>
            </a:r>
            <a:endParaRPr lang="en-US" dirty="0">
              <a:solidFill>
                <a:srgbClr val="FF0000"/>
              </a:solidFill>
            </a:endParaRPr>
          </a:p>
        </p:txBody>
      </p:sp>
      <p:sp>
        <p:nvSpPr>
          <p:cNvPr id="7" name="TextBox 6"/>
          <p:cNvSpPr txBox="1"/>
          <p:nvPr/>
        </p:nvSpPr>
        <p:spPr>
          <a:xfrm>
            <a:off x="614151" y="1910687"/>
            <a:ext cx="1460309" cy="369332"/>
          </a:xfrm>
          <a:prstGeom prst="rect">
            <a:avLst/>
          </a:prstGeom>
          <a:noFill/>
          <a:ln>
            <a:solidFill>
              <a:srgbClr val="C00000"/>
            </a:solidFill>
          </a:ln>
        </p:spPr>
        <p:txBody>
          <a:bodyPr wrap="square" rtlCol="0">
            <a:spAutoFit/>
          </a:bodyPr>
          <a:lstStyle/>
          <a:p>
            <a:r>
              <a:rPr lang="en-US" b="1" dirty="0" smtClean="0"/>
              <a:t>Format - CA</a:t>
            </a:r>
            <a:endParaRPr lang="en-US" b="1" dirty="0"/>
          </a:p>
        </p:txBody>
      </p:sp>
    </p:spTree>
    <p:extLst>
      <p:ext uri="{BB962C8B-B14F-4D97-AF65-F5344CB8AC3E}">
        <p14:creationId xmlns:p14="http://schemas.microsoft.com/office/powerpoint/2010/main" val="139272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723900"/>
            <a:ext cx="6324601" cy="1130299"/>
          </a:xfrm>
          <a:solidFill>
            <a:srgbClr val="FFFF00"/>
          </a:solidFill>
        </p:spPr>
        <p:txBody>
          <a:bodyPr>
            <a:normAutofit/>
          </a:bodyPr>
          <a:lstStyle/>
          <a:p>
            <a:r>
              <a:rPr lang="en-IN" sz="3600" b="1" dirty="0" smtClean="0">
                <a:solidFill>
                  <a:srgbClr val="C00000"/>
                </a:solidFill>
                <a:latin typeface="Times New Roman" panose="02020603050405020304" pitchFamily="18" charset="0"/>
                <a:cs typeface="Times New Roman" panose="02020603050405020304" pitchFamily="18" charset="0"/>
              </a:rPr>
              <a:t>Grievance </a:t>
            </a:r>
            <a:r>
              <a:rPr lang="en-IN" sz="3600" b="1" dirty="0" err="1" smtClean="0">
                <a:solidFill>
                  <a:srgbClr val="C00000"/>
                </a:solidFill>
                <a:latin typeface="Times New Roman" panose="02020603050405020304" pitchFamily="18" charset="0"/>
                <a:cs typeface="Times New Roman" panose="02020603050405020304" pitchFamily="18" charset="0"/>
              </a:rPr>
              <a:t>Redressal</a:t>
            </a:r>
            <a:r>
              <a:rPr lang="en-IN" sz="3600" b="1" dirty="0" smtClean="0">
                <a:solidFill>
                  <a:srgbClr val="C00000"/>
                </a:solidFill>
                <a:latin typeface="Times New Roman" panose="02020603050405020304" pitchFamily="18" charset="0"/>
                <a:cs typeface="Times New Roman" panose="02020603050405020304" pitchFamily="18" charset="0"/>
              </a:rPr>
              <a:t>:</a:t>
            </a:r>
            <a:endParaRPr lang="en-IN" sz="36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0099" y="1952632"/>
            <a:ext cx="11102197" cy="4248832"/>
          </a:xfrm>
          <a:ln>
            <a:solidFill>
              <a:srgbClr val="0070C0"/>
            </a:solidFill>
          </a:ln>
        </p:spPr>
        <p:txBody>
          <a:bodyPr>
            <a:normAutofit fontScale="85000" lnSpcReduction="20000"/>
          </a:bodyPr>
          <a:lstStyle/>
          <a:p>
            <a:pPr>
              <a:buFont typeface="Courier New" panose="02070309020205020404" pitchFamily="49" charset="0"/>
              <a:buChar char="o"/>
            </a:pPr>
            <a:r>
              <a:rPr lang="en-IN" sz="3100" dirty="0" smtClean="0">
                <a:latin typeface="Times New Roman" panose="02020603050405020304" pitchFamily="18" charset="0"/>
                <a:cs typeface="Times New Roman" panose="02020603050405020304" pitchFamily="18" charset="0"/>
              </a:rPr>
              <a:t>Dy</a:t>
            </a:r>
            <a:r>
              <a:rPr lang="en-IN" sz="3100" dirty="0">
                <a:latin typeface="Times New Roman" panose="02020603050405020304" pitchFamily="18" charset="0"/>
                <a:cs typeface="Times New Roman" panose="02020603050405020304" pitchFamily="18" charset="0"/>
              </a:rPr>
              <a:t>. DEO to look into all grievances regarding misconduct of or harassment by FS or SST.</a:t>
            </a:r>
          </a:p>
          <a:p>
            <a:pPr>
              <a:buFont typeface="Courier New" panose="02070309020205020404" pitchFamily="49" charset="0"/>
              <a:buChar char="o"/>
            </a:pPr>
            <a:r>
              <a:rPr lang="en-IN" sz="3100" dirty="0">
                <a:latin typeface="Times New Roman" panose="02020603050405020304" pitchFamily="18" charset="0"/>
                <a:cs typeface="Times New Roman" panose="02020603050405020304" pitchFamily="18" charset="0"/>
              </a:rPr>
              <a:t>Release of cash/goods etc.- Committee – (</a:t>
            </a:r>
            <a:r>
              <a:rPr lang="en-IN" sz="3100" dirty="0" err="1">
                <a:latin typeface="Times New Roman" panose="02020603050405020304" pitchFamily="18" charset="0"/>
                <a:cs typeface="Times New Roman" panose="02020603050405020304" pitchFamily="18" charset="0"/>
              </a:rPr>
              <a:t>i</a:t>
            </a:r>
            <a:r>
              <a:rPr lang="en-IN" sz="3100" dirty="0">
                <a:latin typeface="Times New Roman" panose="02020603050405020304" pitchFamily="18" charset="0"/>
                <a:cs typeface="Times New Roman" panose="02020603050405020304" pitchFamily="18" charset="0"/>
              </a:rPr>
              <a:t>) CEO, </a:t>
            </a:r>
            <a:r>
              <a:rPr lang="en-IN" sz="3100" dirty="0" err="1">
                <a:latin typeface="Times New Roman" panose="02020603050405020304" pitchFamily="18" charset="0"/>
                <a:cs typeface="Times New Roman" panose="02020603050405020304" pitchFamily="18" charset="0"/>
              </a:rPr>
              <a:t>Zila</a:t>
            </a:r>
            <a:r>
              <a:rPr lang="en-IN" sz="3100" dirty="0">
                <a:latin typeface="Times New Roman" panose="02020603050405020304" pitchFamily="18" charset="0"/>
                <a:cs typeface="Times New Roman" panose="02020603050405020304" pitchFamily="18" charset="0"/>
              </a:rPr>
              <a:t> </a:t>
            </a:r>
            <a:r>
              <a:rPr lang="en-IN" sz="3100" dirty="0" err="1">
                <a:latin typeface="Times New Roman" panose="02020603050405020304" pitchFamily="18" charset="0"/>
                <a:cs typeface="Times New Roman" panose="02020603050405020304" pitchFamily="18" charset="0"/>
              </a:rPr>
              <a:t>Parishad</a:t>
            </a:r>
            <a:r>
              <a:rPr lang="en-IN" sz="3100" dirty="0">
                <a:latin typeface="Times New Roman" panose="02020603050405020304" pitchFamily="18" charset="0"/>
                <a:cs typeface="Times New Roman" panose="02020603050405020304" pitchFamily="18" charset="0"/>
              </a:rPr>
              <a:t>/CDO/PD, DRDA (ii) Nodal Officer of EEM, o/o DEO(Convener) (iii)Dist. Treasury Officer- wide publicity</a:t>
            </a:r>
          </a:p>
          <a:p>
            <a:pPr>
              <a:buFont typeface="Courier New" panose="02070309020205020404" pitchFamily="49" charset="0"/>
              <a:buChar char="o"/>
            </a:pPr>
            <a:r>
              <a:rPr lang="en-IN" sz="3100" dirty="0" err="1">
                <a:latin typeface="Times New Roman" panose="02020603050405020304" pitchFamily="18" charset="0"/>
                <a:cs typeface="Times New Roman" panose="02020603050405020304" pitchFamily="18" charset="0"/>
              </a:rPr>
              <a:t>Suo-motu</a:t>
            </a:r>
            <a:r>
              <a:rPr lang="en-IN" sz="3100" dirty="0">
                <a:latin typeface="Times New Roman" panose="02020603050405020304" pitchFamily="18" charset="0"/>
                <a:cs typeface="Times New Roman" panose="02020603050405020304" pitchFamily="18" charset="0"/>
              </a:rPr>
              <a:t> examination of each case</a:t>
            </a:r>
          </a:p>
          <a:p>
            <a:pPr>
              <a:buFont typeface="Courier New" panose="02070309020205020404" pitchFamily="49" charset="0"/>
              <a:buChar char="o"/>
            </a:pPr>
            <a:r>
              <a:rPr lang="en-IN" sz="3100" dirty="0">
                <a:latin typeface="Times New Roman" panose="02020603050405020304" pitchFamily="18" charset="0"/>
                <a:cs typeface="Times New Roman" panose="02020603050405020304" pitchFamily="18" charset="0"/>
              </a:rPr>
              <a:t>Procedure of appeal to be mentioned in seizure document and informed</a:t>
            </a:r>
          </a:p>
          <a:p>
            <a:pPr>
              <a:buFont typeface="Courier New" panose="02070309020205020404" pitchFamily="49" charset="0"/>
              <a:buChar char="o"/>
            </a:pPr>
            <a:r>
              <a:rPr lang="en-IN" sz="3100" dirty="0">
                <a:latin typeface="Times New Roman" panose="02020603050405020304" pitchFamily="18" charset="0"/>
                <a:cs typeface="Times New Roman" panose="02020603050405020304" pitchFamily="18" charset="0"/>
              </a:rPr>
              <a:t>Information reg. release of cash etc to be kept by Nodal Officer</a:t>
            </a:r>
          </a:p>
          <a:p>
            <a:pPr>
              <a:buFont typeface="Courier New" panose="02070309020205020404" pitchFamily="49" charset="0"/>
              <a:buChar char="o"/>
            </a:pPr>
            <a:r>
              <a:rPr lang="en-IN" sz="3100" dirty="0">
                <a:solidFill>
                  <a:srgbClr val="FF0000"/>
                </a:solidFill>
                <a:latin typeface="Times New Roman" panose="02020603050405020304" pitchFamily="18" charset="0"/>
                <a:cs typeface="Times New Roman" panose="02020603050405020304" pitchFamily="18" charset="0"/>
              </a:rPr>
              <a:t>Release of Rs.10 Lakhs and more to be informed to the IT Dept.</a:t>
            </a:r>
          </a:p>
          <a:p>
            <a:pPr>
              <a:buFont typeface="Courier New" panose="02070309020205020404" pitchFamily="49" charset="0"/>
              <a:buChar char="o"/>
            </a:pPr>
            <a:r>
              <a:rPr lang="en-IN" sz="3100" dirty="0">
                <a:latin typeface="Times New Roman" panose="02020603050405020304" pitchFamily="18" charset="0"/>
                <a:cs typeface="Times New Roman" panose="02020603050405020304" pitchFamily="18" charset="0"/>
              </a:rPr>
              <a:t>In no case shall seized cash/goods be kept beyond 7 days after date of poll, unless FIR/complaint filed (responsibility of DEO)</a:t>
            </a:r>
          </a:p>
          <a:p>
            <a:pPr>
              <a:buFont typeface="Courier New" panose="02070309020205020404" pitchFamily="49" charset="0"/>
              <a:buChar char="o"/>
            </a:pPr>
            <a:endParaRPr lang="en-IN" dirty="0"/>
          </a:p>
          <a:p>
            <a:pPr>
              <a:buFont typeface="Wingdings" pitchFamily="2" charset="2"/>
              <a:buChar char="v"/>
            </a:pPr>
            <a:endParaRPr lang="en-IN" dirty="0"/>
          </a:p>
          <a:p>
            <a:pPr>
              <a:buFont typeface="Wingdings" pitchFamily="2" charset="2"/>
              <a:buChar char="v"/>
            </a:pPr>
            <a:endParaRPr lang="en-IN" dirty="0"/>
          </a:p>
          <a:p>
            <a:pPr>
              <a:buFont typeface="Wingdings" pitchFamily="2" charset="2"/>
              <a:buChar char="v"/>
            </a:pPr>
            <a:endParaRPr lang="en-IN" dirty="0"/>
          </a:p>
        </p:txBody>
      </p:sp>
      <p:sp>
        <p:nvSpPr>
          <p:cNvPr id="5" name="Slide Number Placeholder 4"/>
          <p:cNvSpPr>
            <a:spLocks noGrp="1"/>
          </p:cNvSpPr>
          <p:nvPr>
            <p:ph type="sldNum" sz="quarter" idx="12"/>
          </p:nvPr>
        </p:nvSpPr>
        <p:spPr/>
        <p:txBody>
          <a:bodyPr>
            <a:normAutofit/>
          </a:bodyPr>
          <a:lstStyle/>
          <a:p>
            <a:fld id="{F0553030-F3DC-48C8-93CF-7F217552C1CC}" type="slidenum">
              <a:rPr lang="en-US" smtClean="0"/>
              <a:pPr/>
              <a:t>52</a:t>
            </a:fld>
            <a:endParaRPr lang="en-US"/>
          </a:p>
        </p:txBody>
      </p:sp>
    </p:spTree>
    <p:extLst>
      <p:ext uri="{BB962C8B-B14F-4D97-AF65-F5344CB8AC3E}">
        <p14:creationId xmlns:p14="http://schemas.microsoft.com/office/powerpoint/2010/main" val="552080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277" y="159798"/>
            <a:ext cx="1651247" cy="612559"/>
          </a:xfrm>
          <a:solidFill>
            <a:srgbClr val="FFFF00"/>
          </a:solidFill>
        </p:spPr>
        <p:txBody>
          <a:bodyPr>
            <a:normAutofit fontScale="90000"/>
          </a:bodyPr>
          <a:lstStyle/>
          <a:p>
            <a:r>
              <a:rPr lang="en-US" dirty="0" smtClean="0"/>
              <a:t>RECAP</a:t>
            </a:r>
            <a:endParaRPr lang="en-US" dirty="0"/>
          </a:p>
        </p:txBody>
      </p:sp>
      <p:sp>
        <p:nvSpPr>
          <p:cNvPr id="3" name="Content Placeholder 2"/>
          <p:cNvSpPr>
            <a:spLocks noGrp="1"/>
          </p:cNvSpPr>
          <p:nvPr>
            <p:ph idx="1"/>
          </p:nvPr>
        </p:nvSpPr>
        <p:spPr>
          <a:xfrm>
            <a:off x="558800" y="887767"/>
            <a:ext cx="11099800" cy="5299969"/>
          </a:xfrm>
          <a:ln>
            <a:solidFill>
              <a:srgbClr val="FF0000"/>
            </a:solidFill>
          </a:ln>
        </p:spPr>
        <p:txBody>
          <a:bodyPr>
            <a:normAutofit/>
          </a:bodyPr>
          <a:lstStyle/>
          <a:p>
            <a:pPr marL="457200" indent="-457200">
              <a:buFont typeface="+mj-lt"/>
              <a:buAutoNum type="arabicPeriod"/>
            </a:pPr>
            <a:endParaRPr lang="en-US" dirty="0" smtClean="0"/>
          </a:p>
          <a:p>
            <a:pPr marL="457200" indent="-457200">
              <a:buFont typeface="+mj-lt"/>
              <a:buAutoNum type="arabicPeriod"/>
            </a:pPr>
            <a:r>
              <a:rPr lang="en-US" dirty="0" smtClean="0"/>
              <a:t>Number of visits made by EO ? Number of inspections made by EO during campaign period ?</a:t>
            </a:r>
          </a:p>
          <a:p>
            <a:pPr marL="457200" indent="-457200">
              <a:buFont typeface="+mj-lt"/>
              <a:buAutoNum type="arabicPeriod"/>
            </a:pPr>
            <a:r>
              <a:rPr lang="en-US" dirty="0" smtClean="0"/>
              <a:t>SOR  &amp; FE ?</a:t>
            </a:r>
          </a:p>
          <a:p>
            <a:pPr marL="457200" indent="-457200">
              <a:buFont typeface="+mj-lt"/>
              <a:buAutoNum type="arabicPeriod"/>
            </a:pPr>
            <a:r>
              <a:rPr lang="en-US" dirty="0" smtClean="0"/>
              <a:t>Amended Form 26 – why so important ?</a:t>
            </a:r>
          </a:p>
          <a:p>
            <a:pPr marL="457200" indent="-457200">
              <a:buFont typeface="+mj-lt"/>
              <a:buAutoNum type="arabicPeriod"/>
            </a:pPr>
            <a:r>
              <a:rPr lang="en-US" dirty="0" smtClean="0"/>
              <a:t>Order dated 13</a:t>
            </a:r>
            <a:r>
              <a:rPr lang="en-US" baseline="30000" dirty="0" smtClean="0"/>
              <a:t>th</a:t>
            </a:r>
            <a:r>
              <a:rPr lang="en-US" dirty="0" smtClean="0"/>
              <a:t> February , 2020 of Hon’ble </a:t>
            </a:r>
            <a:r>
              <a:rPr lang="en-US" dirty="0"/>
              <a:t>Supreme Court </a:t>
            </a:r>
            <a:r>
              <a:rPr lang="en-US" dirty="0" smtClean="0"/>
              <a:t> in Contempt petition No.2192 of 2018 </a:t>
            </a:r>
            <a:r>
              <a:rPr lang="en-US" dirty="0"/>
              <a:t> </a:t>
            </a:r>
            <a:r>
              <a:rPr lang="en-US" dirty="0" smtClean="0"/>
              <a:t>?</a:t>
            </a:r>
          </a:p>
          <a:p>
            <a:pPr marL="457200" indent="-457200">
              <a:buFont typeface="+mj-lt"/>
              <a:buAutoNum type="arabicPeriod"/>
            </a:pPr>
            <a:r>
              <a:rPr lang="en-US" dirty="0" smtClean="0"/>
              <a:t>Separate Bank Account to be opened by candidate ; when , where, how , with whom ?</a:t>
            </a:r>
          </a:p>
          <a:p>
            <a:pPr marL="457200" indent="-457200">
              <a:buFont typeface="+mj-lt"/>
              <a:buAutoNum type="arabicPeriod"/>
            </a:pPr>
            <a:r>
              <a:rPr lang="en-US" dirty="0" smtClean="0"/>
              <a:t>Is mention of PAN Number mandatory in Form 26 ?</a:t>
            </a:r>
          </a:p>
          <a:p>
            <a:pPr marL="457200" indent="-457200">
              <a:buFont typeface="+mj-lt"/>
              <a:buAutoNum type="arabicPeriod"/>
            </a:pPr>
            <a:r>
              <a:rPr lang="en-US" dirty="0" smtClean="0"/>
              <a:t>Shall the seized cash be shown as Election Expenditure of the candidate and entered in SOR ? (</a:t>
            </a:r>
            <a:r>
              <a:rPr lang="en-US" sz="1400" dirty="0" smtClean="0">
                <a:solidFill>
                  <a:schemeClr val="tx1"/>
                </a:solidFill>
              </a:rPr>
              <a:t>Hint.P.277 EEM Aug 2020 Annex-G4)</a:t>
            </a:r>
          </a:p>
          <a:p>
            <a:pPr marL="342900" indent="-342900">
              <a:buFont typeface="+mj-lt"/>
              <a:buAutoNum type="arabicPeriod"/>
            </a:pPr>
            <a:r>
              <a:rPr lang="en-US" sz="1400" b="1" dirty="0" smtClean="0">
                <a:solidFill>
                  <a:srgbClr val="C00000"/>
                </a:solidFill>
              </a:rPr>
              <a:t>SOP for seizure and release of cash and other  items- Conduct and caution for the teams ( instruction of ECI dt.29</a:t>
            </a:r>
            <a:r>
              <a:rPr lang="en-US" sz="1400" b="1" baseline="30000" dirty="0" smtClean="0">
                <a:solidFill>
                  <a:srgbClr val="C00000"/>
                </a:solidFill>
              </a:rPr>
              <a:t>th</a:t>
            </a:r>
            <a:r>
              <a:rPr lang="en-US" sz="1400" b="1" dirty="0" smtClean="0">
                <a:solidFill>
                  <a:srgbClr val="C00000"/>
                </a:solidFill>
              </a:rPr>
              <a:t> May 2015 - Annex-G7 pg.282-288 )</a:t>
            </a:r>
          </a:p>
          <a:p>
            <a:pPr marL="457200" indent="-457200">
              <a:buFont typeface="+mj-lt"/>
              <a:buAutoNum type="arabicPeriod"/>
            </a:pPr>
            <a:r>
              <a:rPr lang="en-US" dirty="0"/>
              <a:t>Composition of DLC and grievance </a:t>
            </a:r>
            <a:r>
              <a:rPr lang="en-US" dirty="0" err="1"/>
              <a:t>redressal</a:t>
            </a:r>
            <a:r>
              <a:rPr lang="en-US" dirty="0"/>
              <a:t> mechanism  in EEM?</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643150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771" y="480645"/>
            <a:ext cx="6951215" cy="56049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7868" y="763480"/>
            <a:ext cx="3355759" cy="923330"/>
          </a:xfrm>
          <a:prstGeom prst="rect">
            <a:avLst/>
          </a:prstGeom>
          <a:solidFill>
            <a:srgbClr val="FFFF00"/>
          </a:solidFill>
          <a:ln>
            <a:solidFill>
              <a:srgbClr val="FF0000"/>
            </a:solidFill>
          </a:ln>
        </p:spPr>
        <p:txBody>
          <a:bodyPr wrap="square" rtlCol="0">
            <a:spAutoFit/>
          </a:bodyPr>
          <a:lstStyle/>
          <a:p>
            <a:r>
              <a:rPr lang="en-US" b="1" dirty="0" smtClean="0"/>
              <a:t>AMENDED FORM-26</a:t>
            </a:r>
          </a:p>
          <a:p>
            <a:r>
              <a:rPr lang="en-US" dirty="0" smtClean="0"/>
              <a:t>Affidavit to be filed by Candidates</a:t>
            </a:r>
          </a:p>
          <a:p>
            <a:r>
              <a:rPr lang="en-US" b="1" dirty="0" err="1" smtClean="0"/>
              <a:t>w.e.f</a:t>
            </a:r>
            <a:r>
              <a:rPr lang="en-US" b="1" dirty="0" smtClean="0"/>
              <a:t>. 28 Feb 2019</a:t>
            </a:r>
            <a:endParaRPr lang="en-IN" b="1" dirty="0"/>
          </a:p>
        </p:txBody>
      </p:sp>
    </p:spTree>
    <p:extLst>
      <p:ext uri="{BB962C8B-B14F-4D97-AF65-F5344CB8AC3E}">
        <p14:creationId xmlns:p14="http://schemas.microsoft.com/office/powerpoint/2010/main" val="715806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72" y="932788"/>
            <a:ext cx="5335479" cy="53082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002" y="904662"/>
            <a:ext cx="5166804" cy="53363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4804" y="461639"/>
            <a:ext cx="4500979" cy="369332"/>
          </a:xfrm>
          <a:prstGeom prst="rect">
            <a:avLst/>
          </a:prstGeom>
          <a:solidFill>
            <a:srgbClr val="FFFF00"/>
          </a:solidFill>
          <a:ln>
            <a:solidFill>
              <a:srgbClr val="FF0000"/>
            </a:solidFill>
          </a:ln>
        </p:spPr>
        <p:txBody>
          <a:bodyPr wrap="square" rtlCol="0">
            <a:spAutoFit/>
          </a:bodyPr>
          <a:lstStyle/>
          <a:p>
            <a:r>
              <a:rPr lang="en-US" b="1" dirty="0" smtClean="0"/>
              <a:t>Social Media A/C to be made public</a:t>
            </a:r>
            <a:endParaRPr lang="en-IN" b="1" dirty="0"/>
          </a:p>
        </p:txBody>
      </p:sp>
      <p:sp>
        <p:nvSpPr>
          <p:cNvPr id="4" name="Right Arrow 3"/>
          <p:cNvSpPr/>
          <p:nvPr/>
        </p:nvSpPr>
        <p:spPr>
          <a:xfrm>
            <a:off x="692458" y="5610687"/>
            <a:ext cx="284085" cy="24231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6329778" y="461639"/>
            <a:ext cx="2272683" cy="369332"/>
          </a:xfrm>
          <a:prstGeom prst="rect">
            <a:avLst/>
          </a:prstGeom>
          <a:solidFill>
            <a:srgbClr val="FFFF00"/>
          </a:solidFill>
          <a:ln>
            <a:solidFill>
              <a:srgbClr val="FF0000"/>
            </a:solidFill>
          </a:ln>
        </p:spPr>
        <p:txBody>
          <a:bodyPr wrap="square" rtlCol="0">
            <a:spAutoFit/>
          </a:bodyPr>
          <a:lstStyle/>
          <a:p>
            <a:r>
              <a:rPr lang="en-US" b="1" dirty="0" smtClean="0"/>
              <a:t>PAN Mandatory</a:t>
            </a:r>
            <a:endParaRPr lang="en-IN" b="1" dirty="0"/>
          </a:p>
        </p:txBody>
      </p:sp>
      <p:sp>
        <p:nvSpPr>
          <p:cNvPr id="8" name="Left Arrow 7"/>
          <p:cNvSpPr/>
          <p:nvPr/>
        </p:nvSpPr>
        <p:spPr>
          <a:xfrm>
            <a:off x="8140823" y="6076765"/>
            <a:ext cx="461639" cy="16423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54962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79" y="1020932"/>
            <a:ext cx="4927106" cy="52822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23279" y="303580"/>
            <a:ext cx="3346880" cy="646331"/>
          </a:xfrm>
          <a:prstGeom prst="rect">
            <a:avLst/>
          </a:prstGeom>
          <a:solidFill>
            <a:srgbClr val="FFFF00"/>
          </a:solidFill>
          <a:ln>
            <a:solidFill>
              <a:srgbClr val="FF0000"/>
            </a:solidFill>
          </a:ln>
        </p:spPr>
        <p:txBody>
          <a:bodyPr wrap="square" rtlCol="0">
            <a:spAutoFit/>
          </a:bodyPr>
          <a:lstStyle/>
          <a:p>
            <a:r>
              <a:rPr lang="en-US" b="1" dirty="0" smtClean="0"/>
              <a:t>Declaration on Pending Criminal Cases ; Col.5</a:t>
            </a:r>
            <a:endParaRPr lang="en-IN" b="1" dirty="0"/>
          </a:p>
        </p:txBody>
      </p:sp>
      <p:sp>
        <p:nvSpPr>
          <p:cNvPr id="3" name="Down Arrow 2"/>
          <p:cNvSpPr/>
          <p:nvPr/>
        </p:nvSpPr>
        <p:spPr>
          <a:xfrm>
            <a:off x="4390008" y="417250"/>
            <a:ext cx="377302" cy="53266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382" y="417250"/>
            <a:ext cx="5438775" cy="2581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382" y="3286032"/>
            <a:ext cx="5536568" cy="2954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72327" y="2978255"/>
            <a:ext cx="4607510" cy="307777"/>
          </a:xfrm>
          <a:prstGeom prst="rect">
            <a:avLst/>
          </a:prstGeom>
          <a:noFill/>
          <a:ln>
            <a:noFill/>
          </a:ln>
        </p:spPr>
        <p:txBody>
          <a:bodyPr wrap="square" rtlCol="0">
            <a:spAutoFit/>
          </a:bodyPr>
          <a:lstStyle/>
          <a:p>
            <a:r>
              <a:rPr lang="en-US" sz="1400" b="1" dirty="0" err="1" smtClean="0">
                <a:solidFill>
                  <a:srgbClr val="FF0000"/>
                </a:solidFill>
              </a:rPr>
              <a:t>Pol.Party</a:t>
            </a:r>
            <a:r>
              <a:rPr lang="en-US" sz="1400" b="1" dirty="0" smtClean="0">
                <a:solidFill>
                  <a:srgbClr val="FF0000"/>
                </a:solidFill>
              </a:rPr>
              <a:t> Candidates to intimate Party :</a:t>
            </a:r>
            <a:endParaRPr lang="en-IN" sz="1400" b="1" dirty="0">
              <a:solidFill>
                <a:srgbClr val="FF0000"/>
              </a:solidFill>
            </a:endParaRPr>
          </a:p>
        </p:txBody>
      </p:sp>
    </p:spTree>
    <p:extLst>
      <p:ext uri="{BB962C8B-B14F-4D97-AF65-F5344CB8AC3E}">
        <p14:creationId xmlns:p14="http://schemas.microsoft.com/office/powerpoint/2010/main" val="3199922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4" y="967666"/>
            <a:ext cx="5160757" cy="53443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337" y="967666"/>
            <a:ext cx="5391150" cy="4981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29305" y="417250"/>
            <a:ext cx="6613863" cy="369332"/>
          </a:xfrm>
          <a:prstGeom prst="rect">
            <a:avLst/>
          </a:prstGeom>
          <a:solidFill>
            <a:srgbClr val="FFFF00"/>
          </a:solidFill>
          <a:ln>
            <a:solidFill>
              <a:srgbClr val="FF0000"/>
            </a:solidFill>
          </a:ln>
        </p:spPr>
        <p:txBody>
          <a:bodyPr wrap="square" rtlCol="0">
            <a:spAutoFit/>
          </a:bodyPr>
          <a:lstStyle/>
          <a:p>
            <a:r>
              <a:rPr lang="en-US" b="1" dirty="0" smtClean="0"/>
              <a:t>Abstract of all 11 points of  the Part A of the Affidavit :  in Part B</a:t>
            </a:r>
            <a:endParaRPr lang="en-IN" b="1" dirty="0"/>
          </a:p>
        </p:txBody>
      </p:sp>
    </p:spTree>
    <p:extLst>
      <p:ext uri="{BB962C8B-B14F-4D97-AF65-F5344CB8AC3E}">
        <p14:creationId xmlns:p14="http://schemas.microsoft.com/office/powerpoint/2010/main" val="4291187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092" y="1487606"/>
            <a:ext cx="10822675" cy="4431983"/>
          </a:xfrm>
          <a:prstGeom prst="rect">
            <a:avLst/>
          </a:prstGeom>
          <a:noFill/>
        </p:spPr>
        <p:txBody>
          <a:bodyPr wrap="square" rtlCol="0">
            <a:spAutoFit/>
          </a:bodyPr>
          <a:lstStyle/>
          <a:p>
            <a:r>
              <a:rPr lang="en-US" sz="13800" dirty="0" smtClean="0">
                <a:solidFill>
                  <a:srgbClr val="C00000"/>
                </a:solidFill>
              </a:rPr>
              <a:t>		</a:t>
            </a:r>
            <a:r>
              <a:rPr lang="en-US" sz="13800" dirty="0" smtClean="0">
                <a:solidFill>
                  <a:srgbClr val="FF0000"/>
                </a:solidFill>
              </a:rPr>
              <a:t>THANKS</a:t>
            </a:r>
          </a:p>
          <a:p>
            <a:endParaRPr lang="en-US" dirty="0"/>
          </a:p>
          <a:p>
            <a:endParaRPr lang="en-US" dirty="0" smtClean="0">
              <a:solidFill>
                <a:srgbClr val="C00000"/>
              </a:solidFill>
            </a:endParaRPr>
          </a:p>
          <a:p>
            <a:endParaRPr lang="en-US" dirty="0">
              <a:solidFill>
                <a:srgbClr val="C00000"/>
              </a:solidFill>
            </a:endParaRPr>
          </a:p>
          <a:p>
            <a:endParaRPr lang="en-US" dirty="0" smtClean="0">
              <a:solidFill>
                <a:srgbClr val="C00000"/>
              </a:solidFill>
            </a:endParaRPr>
          </a:p>
          <a:p>
            <a:r>
              <a:rPr lang="en-US" smtClean="0">
                <a:solidFill>
                  <a:srgbClr val="C00000"/>
                </a:solidFill>
              </a:rPr>
              <a:t>DISCLAIMER </a:t>
            </a:r>
            <a:r>
              <a:rPr lang="en-US" dirty="0" smtClean="0">
                <a:solidFill>
                  <a:srgbClr val="C00000"/>
                </a:solidFill>
              </a:rPr>
              <a:t>:</a:t>
            </a:r>
          </a:p>
          <a:p>
            <a:r>
              <a:rPr lang="en-US" dirty="0" smtClean="0"/>
              <a:t>THE PPT PRESENTATION IS ONLY FOR FACILITATING THE TRAINING . PLEASE REFER </a:t>
            </a:r>
            <a:r>
              <a:rPr lang="en-US" b="1" dirty="0" smtClean="0"/>
              <a:t>THE MANUAL ON ELECTION EXPENDITURE MONITORING ,  AUGUST 2020 EDN </a:t>
            </a:r>
            <a:r>
              <a:rPr lang="en-US" dirty="0" smtClean="0"/>
              <a:t>OF ECI AND LATEST INSTRUCTIONS OF COMMISSION  ISSUED FROM TIME TO TIME IN CASE OF ANY DOUBT.</a:t>
            </a:r>
            <a:endParaRPr lang="en-US" dirty="0"/>
          </a:p>
        </p:txBody>
      </p:sp>
    </p:spTree>
    <p:extLst>
      <p:ext uri="{BB962C8B-B14F-4D97-AF65-F5344CB8AC3E}">
        <p14:creationId xmlns:p14="http://schemas.microsoft.com/office/powerpoint/2010/main" val="3936947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law.jpeg" descr="law.jpeg"/>
          <p:cNvPicPr>
            <a:picLocks noChangeAspect="1"/>
          </p:cNvPicPr>
          <p:nvPr/>
        </p:nvPicPr>
        <p:blipFill>
          <a:blip r:embed="rId2" cstate="print">
            <a:extLst/>
          </a:blip>
          <a:stretch>
            <a:fillRect/>
          </a:stretch>
        </p:blipFill>
        <p:spPr>
          <a:xfrm>
            <a:off x="7467600" y="1525260"/>
            <a:ext cx="2571768" cy="3081339"/>
          </a:xfrm>
          <a:prstGeom prst="rect">
            <a:avLst/>
          </a:prstGeom>
          <a:ln w="12700">
            <a:miter lim="400000"/>
          </a:ln>
        </p:spPr>
      </p:pic>
      <p:sp>
        <p:nvSpPr>
          <p:cNvPr id="7" name="Slide Number Placeholder 6"/>
          <p:cNvSpPr>
            <a:spLocks noGrp="1"/>
          </p:cNvSpPr>
          <p:nvPr>
            <p:ph type="sldNum" sz="quarter" idx="2"/>
          </p:nvPr>
        </p:nvSpPr>
        <p:spPr/>
        <p:txBody>
          <a:bodyPr/>
          <a:lstStyle/>
          <a:p>
            <a:fld id="{86CB4B4D-7CA3-9044-876B-883B54F8677D}" type="slidenum">
              <a:rPr lang="en-IN" smtClean="0"/>
              <a:pPr/>
              <a:t>6</a:t>
            </a:fld>
            <a:endParaRPr lang="en-IN"/>
          </a:p>
        </p:txBody>
      </p:sp>
      <p:sp>
        <p:nvSpPr>
          <p:cNvPr id="82" name="LEGAL PROVISIONS"/>
          <p:cNvSpPr txBox="1">
            <a:spLocks noGrp="1"/>
          </p:cNvSpPr>
          <p:nvPr>
            <p:ph type="title" idx="4294967295"/>
          </p:nvPr>
        </p:nvSpPr>
        <p:spPr>
          <a:xfrm>
            <a:off x="0" y="255588"/>
            <a:ext cx="6731000" cy="1004887"/>
          </a:xfrm>
          <a:prstGeom prst="rect">
            <a:avLst/>
          </a:prstGeom>
          <a:solidFill>
            <a:srgbClr val="FFFF00"/>
          </a:solidFill>
        </p:spPr>
        <p:txBody>
          <a:bodyPr>
            <a:normAutofit/>
          </a:bodyPr>
          <a:lstStyle/>
          <a:p>
            <a:pPr algn="ctr" defTabSz="685800">
              <a:defRPr sz="2700">
                <a:solidFill>
                  <a:srgbClr val="000000"/>
                </a:solidFill>
                <a:latin typeface="Times New Roman"/>
                <a:ea typeface="Times New Roman"/>
                <a:cs typeface="Times New Roman"/>
                <a:sym typeface="Times New Roman"/>
              </a:defRPr>
            </a:pPr>
            <a:r>
              <a:rPr dirty="0"/>
              <a:t/>
            </a:r>
            <a:br>
              <a:rPr dirty="0"/>
            </a:br>
            <a:r>
              <a:rPr sz="3600" b="1" dirty="0">
                <a:solidFill>
                  <a:srgbClr val="FF0000"/>
                </a:solidFill>
              </a:rPr>
              <a:t>LEGAL PROVISIONS</a:t>
            </a:r>
          </a:p>
        </p:txBody>
      </p:sp>
      <p:sp>
        <p:nvSpPr>
          <p:cNvPr id="83" name="The Representation of the People Act, 1951…"/>
          <p:cNvSpPr txBox="1">
            <a:spLocks noGrp="1"/>
          </p:cNvSpPr>
          <p:nvPr>
            <p:ph type="body" idx="4294967295"/>
          </p:nvPr>
        </p:nvSpPr>
        <p:spPr>
          <a:xfrm>
            <a:off x="0" y="1268413"/>
            <a:ext cx="6480175" cy="4681537"/>
          </a:xfrm>
          <a:prstGeom prst="rect">
            <a:avLst/>
          </a:prstGeom>
        </p:spPr>
        <p:txBody>
          <a:bodyPr>
            <a:normAutofit/>
          </a:bodyPr>
          <a:lstStyle/>
          <a:p>
            <a:pPr marL="0" indent="0">
              <a:buChar char="○"/>
              <a:defRPr sz="2800" b="1"/>
            </a:pPr>
            <a:endParaRPr dirty="0"/>
          </a:p>
          <a:p>
            <a:pPr marL="0" indent="0">
              <a:buNone/>
              <a:defRPr sz="2800" b="1"/>
            </a:pPr>
            <a:endParaRPr dirty="0"/>
          </a:p>
          <a:p>
            <a:pPr marL="514350" indent="-514350">
              <a:buFont typeface="+mj-lt"/>
              <a:buAutoNum type="arabicPeriod"/>
              <a:defRPr sz="2800" b="1"/>
            </a:pPr>
            <a:r>
              <a:rPr dirty="0"/>
              <a:t> </a:t>
            </a:r>
            <a:r>
              <a:rPr b="0" dirty="0">
                <a:latin typeface="Times New Roman" pitchFamily="18" charset="0"/>
                <a:cs typeface="Times New Roman" pitchFamily="18" charset="0"/>
              </a:rPr>
              <a:t>Representation of the </a:t>
            </a:r>
            <a:r>
              <a:rPr lang="en-IN" dirty="0" smtClean="0">
                <a:latin typeface="Times New Roman" pitchFamily="18" charset="0"/>
                <a:cs typeface="Times New Roman" pitchFamily="18" charset="0"/>
              </a:rPr>
              <a:t>P</a:t>
            </a:r>
            <a:r>
              <a:rPr b="0" dirty="0" err="1" smtClean="0">
                <a:latin typeface="Times New Roman" pitchFamily="18" charset="0"/>
                <a:cs typeface="Times New Roman" pitchFamily="18" charset="0"/>
              </a:rPr>
              <a:t>eople</a:t>
            </a:r>
            <a:r>
              <a:rPr b="0" dirty="0" smtClean="0">
                <a:latin typeface="Times New Roman" pitchFamily="18" charset="0"/>
                <a:cs typeface="Times New Roman" pitchFamily="18" charset="0"/>
              </a:rPr>
              <a:t> </a:t>
            </a:r>
            <a:r>
              <a:rPr b="0" dirty="0">
                <a:latin typeface="Times New Roman" pitchFamily="18" charset="0"/>
                <a:cs typeface="Times New Roman" pitchFamily="18" charset="0"/>
              </a:rPr>
              <a:t>Act, 1951</a:t>
            </a:r>
          </a:p>
          <a:p>
            <a:pPr marL="514350" indent="-514350">
              <a:buFont typeface="+mj-lt"/>
              <a:buAutoNum type="arabicPeriod"/>
              <a:defRPr sz="2800"/>
            </a:pPr>
            <a:r>
              <a:rPr dirty="0">
                <a:latin typeface="Times New Roman" pitchFamily="18" charset="0"/>
                <a:cs typeface="Times New Roman" pitchFamily="18" charset="0"/>
              </a:rPr>
              <a:t> Conduct of </a:t>
            </a:r>
            <a:r>
              <a:rPr lang="en-IN" dirty="0">
                <a:latin typeface="Times New Roman" pitchFamily="18" charset="0"/>
                <a:cs typeface="Times New Roman" pitchFamily="18" charset="0"/>
              </a:rPr>
              <a:t>E</a:t>
            </a:r>
            <a:r>
              <a:rPr dirty="0">
                <a:latin typeface="Times New Roman" pitchFamily="18" charset="0"/>
                <a:cs typeface="Times New Roman" pitchFamily="18" charset="0"/>
              </a:rPr>
              <a:t>lections Rules, 1961</a:t>
            </a:r>
          </a:p>
          <a:p>
            <a:pPr marL="514350" indent="-514350">
              <a:buFont typeface="+mj-lt"/>
              <a:buAutoNum type="arabicPeriod"/>
              <a:defRPr sz="2800"/>
            </a:pPr>
            <a:r>
              <a:rPr lang="en-IN" dirty="0">
                <a:latin typeface="Times New Roman" pitchFamily="18" charset="0"/>
                <a:cs typeface="Times New Roman" pitchFamily="18" charset="0"/>
              </a:rPr>
              <a:t> </a:t>
            </a:r>
            <a:r>
              <a:rPr dirty="0">
                <a:latin typeface="Times New Roman" pitchFamily="18" charset="0"/>
                <a:cs typeface="Times New Roman" pitchFamily="18" charset="0"/>
              </a:rPr>
              <a:t>Instructions of the ECI</a:t>
            </a:r>
          </a:p>
          <a:p>
            <a:pPr marL="514350" indent="-514350">
              <a:buFont typeface="+mj-lt"/>
              <a:buAutoNum type="arabicPeriod"/>
              <a:defRPr sz="2800"/>
            </a:pPr>
            <a:r>
              <a:rPr lang="en-IN" dirty="0">
                <a:latin typeface="Times New Roman" pitchFamily="18" charset="0"/>
                <a:cs typeface="Times New Roman" pitchFamily="18" charset="0"/>
              </a:rPr>
              <a:t> </a:t>
            </a:r>
            <a:r>
              <a:rPr dirty="0">
                <a:latin typeface="Times New Roman" pitchFamily="18" charset="0"/>
                <a:cs typeface="Times New Roman" pitchFamily="18" charset="0"/>
              </a:rPr>
              <a:t>Indian Penal Code, 1860</a:t>
            </a:r>
          </a:p>
          <a:p>
            <a:pPr marL="514350" indent="-514350">
              <a:buFont typeface="+mj-lt"/>
              <a:buAutoNum type="arabicPeriod"/>
              <a:defRPr sz="2800"/>
            </a:pPr>
            <a:r>
              <a:rPr lang="en-IN" dirty="0">
                <a:latin typeface="Times New Roman" pitchFamily="18" charset="0"/>
                <a:cs typeface="Times New Roman" pitchFamily="18" charset="0"/>
              </a:rPr>
              <a:t> </a:t>
            </a:r>
            <a:r>
              <a:rPr dirty="0">
                <a:latin typeface="Times New Roman" pitchFamily="18" charset="0"/>
                <a:cs typeface="Times New Roman" pitchFamily="18" charset="0"/>
              </a:rPr>
              <a:t>Income Tax laws</a:t>
            </a:r>
          </a:p>
        </p:txBody>
      </p:sp>
    </p:spTree>
    <p:extLst>
      <p:ext uri="{BB962C8B-B14F-4D97-AF65-F5344CB8AC3E}">
        <p14:creationId xmlns:p14="http://schemas.microsoft.com/office/powerpoint/2010/main" val="2573338976"/>
      </p:ext>
    </p:extLst>
  </p:cSld>
  <p:clrMapOvr>
    <a:masterClrMapping/>
  </p:clrMapOvr>
  <p:transition advClick="0"/>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iterate>
                                    <p:tmAbs val="0"/>
                                  </p:iterate>
                                  <p:childTnLst>
                                    <p:set>
                                      <p:cBhvr>
                                        <p:cTn id="6" fill="hold"/>
                                        <p:tgtEl>
                                          <p:spTgt spid="81"/>
                                        </p:tgtEl>
                                        <p:attrNameLst>
                                          <p:attrName>style.visibility</p:attrName>
                                        </p:attrNameLst>
                                      </p:cBhvr>
                                      <p:to>
                                        <p:strVal val="visible"/>
                                      </p:to>
                                    </p:set>
                                    <p:animEffect transition="in" filter="strips(downLeft)">
                                      <p:cBhvr>
                                        <p:cTn id="7"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
          </p:nvPr>
        </p:nvSpPr>
        <p:spPr/>
        <p:txBody>
          <a:bodyPr/>
          <a:lstStyle/>
          <a:p>
            <a:fld id="{86CB4B4D-7CA3-9044-876B-883B54F8677D}" type="slidenum">
              <a:rPr lang="en-IN" smtClean="0"/>
              <a:pPr/>
              <a:t>7</a:t>
            </a:fld>
            <a:endParaRPr lang="en-IN"/>
          </a:p>
        </p:txBody>
      </p:sp>
      <p:sp>
        <p:nvSpPr>
          <p:cNvPr id="112" name="MAJOR LEGAL PROVISIONS RELATED TO ELECTION EXPENDITURE MONITORING"/>
          <p:cNvSpPr txBox="1">
            <a:spLocks noGrp="1"/>
          </p:cNvSpPr>
          <p:nvPr>
            <p:ph type="title" idx="4294967295"/>
          </p:nvPr>
        </p:nvSpPr>
        <p:spPr>
          <a:xfrm>
            <a:off x="0" y="150813"/>
            <a:ext cx="8021638" cy="736600"/>
          </a:xfrm>
          <a:prstGeom prst="rect">
            <a:avLst/>
          </a:prstGeom>
          <a:solidFill>
            <a:srgbClr val="FFFF00"/>
          </a:solidFill>
        </p:spPr>
        <p:txBody>
          <a:bodyPr>
            <a:normAutofit/>
          </a:bodyPr>
          <a:lstStyle>
            <a:lvl1pPr algn="ctr">
              <a:defRPr sz="2800" b="1">
                <a:solidFill>
                  <a:srgbClr val="000000"/>
                </a:solidFill>
                <a:latin typeface="Times New Roman"/>
                <a:ea typeface="Times New Roman"/>
                <a:cs typeface="Times New Roman"/>
                <a:sym typeface="Times New Roman"/>
              </a:defRPr>
            </a:lvl1pPr>
          </a:lstStyle>
          <a:p>
            <a:r>
              <a:rPr dirty="0">
                <a:solidFill>
                  <a:srgbClr val="FF0000"/>
                </a:solidFill>
              </a:rPr>
              <a:t>MAJOR LEGAL PROVISIONS</a:t>
            </a:r>
            <a:r>
              <a:rPr lang="en-IN" dirty="0">
                <a:solidFill>
                  <a:srgbClr val="FF0000"/>
                </a:solidFill>
              </a:rPr>
              <a:t>- RP Act, 1951</a:t>
            </a:r>
            <a:endParaRPr dirty="0">
              <a:solidFill>
                <a:srgbClr val="FF0000"/>
              </a:solidFill>
            </a:endParaRPr>
          </a:p>
        </p:txBody>
      </p:sp>
      <p:pic>
        <p:nvPicPr>
          <p:cNvPr id="113" name="image.png" descr="image.png"/>
          <p:cNvPicPr>
            <a:picLocks noChangeAspect="1"/>
          </p:cNvPicPr>
          <p:nvPr/>
        </p:nvPicPr>
        <p:blipFill>
          <a:blip r:embed="rId2" cstate="print">
            <a:extLst/>
          </a:blip>
          <a:stretch>
            <a:fillRect/>
          </a:stretch>
        </p:blipFill>
        <p:spPr>
          <a:xfrm>
            <a:off x="945871" y="839695"/>
            <a:ext cx="10750259" cy="5631009"/>
          </a:xfrm>
          <a:prstGeom prst="rect">
            <a:avLst/>
          </a:prstGeom>
          <a:ln w="12700">
            <a:solidFill>
              <a:srgbClr val="002060"/>
            </a:solidFill>
            <a:miter lim="400000"/>
          </a:ln>
        </p:spPr>
      </p:pic>
    </p:spTree>
    <p:extLst>
      <p:ext uri="{BB962C8B-B14F-4D97-AF65-F5344CB8AC3E}">
        <p14:creationId xmlns:p14="http://schemas.microsoft.com/office/powerpoint/2010/main" val="1346237403"/>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
          </p:nvPr>
        </p:nvSpPr>
        <p:spPr/>
        <p:txBody>
          <a:bodyPr/>
          <a:lstStyle/>
          <a:p>
            <a:fld id="{86CB4B4D-7CA3-9044-876B-883B54F8677D}" type="slidenum">
              <a:rPr lang="en-IN" smtClean="0"/>
              <a:pPr/>
              <a:t>8</a:t>
            </a:fld>
            <a:endParaRPr lang="en-IN"/>
          </a:p>
        </p:txBody>
      </p:sp>
      <p:sp>
        <p:nvSpPr>
          <p:cNvPr id="117" name="MAJOR LEGAL PROVISIONS RELATED TO ELECTION EXPENDITURE MONITORING"/>
          <p:cNvSpPr txBox="1">
            <a:spLocks noGrp="1"/>
          </p:cNvSpPr>
          <p:nvPr>
            <p:ph type="title" idx="4294967295"/>
          </p:nvPr>
        </p:nvSpPr>
        <p:spPr>
          <a:xfrm>
            <a:off x="0" y="382588"/>
            <a:ext cx="7775575" cy="568325"/>
          </a:xfrm>
          <a:prstGeom prst="rect">
            <a:avLst/>
          </a:prstGeom>
          <a:solidFill>
            <a:srgbClr val="FFFF00"/>
          </a:solidFill>
        </p:spPr>
        <p:txBody>
          <a:bodyPr>
            <a:normAutofit/>
          </a:bodyPr>
          <a:lstStyle>
            <a:lvl1pPr algn="ctr">
              <a:defRPr sz="2800" b="1">
                <a:solidFill>
                  <a:srgbClr val="000000"/>
                </a:solidFill>
                <a:latin typeface="Times New Roman"/>
                <a:ea typeface="Times New Roman"/>
                <a:cs typeface="Times New Roman"/>
                <a:sym typeface="Times New Roman"/>
              </a:defRPr>
            </a:lvl1pPr>
          </a:lstStyle>
          <a:p>
            <a:r>
              <a:rPr dirty="0">
                <a:solidFill>
                  <a:srgbClr val="FF0000"/>
                </a:solidFill>
              </a:rPr>
              <a:t>MAJOR LEGAL PROVISIONS</a:t>
            </a:r>
            <a:r>
              <a:rPr lang="en-IN" dirty="0">
                <a:solidFill>
                  <a:srgbClr val="FF0000"/>
                </a:solidFill>
              </a:rPr>
              <a:t> - RP Act,1951</a:t>
            </a:r>
            <a:endParaRPr dirty="0">
              <a:solidFill>
                <a:srgbClr val="FF0000"/>
              </a:solidFill>
            </a:endParaRPr>
          </a:p>
        </p:txBody>
      </p:sp>
      <p:pic>
        <p:nvPicPr>
          <p:cNvPr id="118" name="image.png" descr="image.png"/>
          <p:cNvPicPr>
            <a:picLocks noChangeAspect="1"/>
          </p:cNvPicPr>
          <p:nvPr/>
        </p:nvPicPr>
        <p:blipFill>
          <a:blip r:embed="rId2" cstate="print">
            <a:extLst/>
          </a:blip>
          <a:stretch>
            <a:fillRect/>
          </a:stretch>
        </p:blipFill>
        <p:spPr>
          <a:xfrm>
            <a:off x="753786" y="950914"/>
            <a:ext cx="10778572" cy="5870577"/>
          </a:xfrm>
          <a:prstGeom prst="rect">
            <a:avLst/>
          </a:prstGeom>
          <a:ln w="12700">
            <a:solidFill>
              <a:srgbClr val="002060"/>
            </a:solidFill>
            <a:miter lim="400000"/>
          </a:ln>
        </p:spPr>
      </p:pic>
    </p:spTree>
    <p:extLst>
      <p:ext uri="{BB962C8B-B14F-4D97-AF65-F5344CB8AC3E}">
        <p14:creationId xmlns:p14="http://schemas.microsoft.com/office/powerpoint/2010/main" val="305952894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2"/>
          </p:nvPr>
        </p:nvSpPr>
        <p:spPr/>
        <p:txBody>
          <a:bodyPr>
            <a:normAutofit/>
          </a:bodyPr>
          <a:lstStyle/>
          <a:p>
            <a:fld id="{86CB4B4D-7CA3-9044-876B-883B54F8677D}" type="slidenum">
              <a:rPr lang="en-IN" smtClean="0"/>
              <a:pPr/>
              <a:t>9</a:t>
            </a:fld>
            <a:endParaRPr lang="en-IN"/>
          </a:p>
        </p:txBody>
      </p:sp>
      <p:sp>
        <p:nvSpPr>
          <p:cNvPr id="153" name="THE LEGAL PROVISIONS RELATED TO ELECTION EXPENDITURE MONITORING"/>
          <p:cNvSpPr txBox="1">
            <a:spLocks noGrp="1"/>
          </p:cNvSpPr>
          <p:nvPr>
            <p:ph type="title" idx="4294967295"/>
          </p:nvPr>
        </p:nvSpPr>
        <p:spPr>
          <a:xfrm>
            <a:off x="0" y="242888"/>
            <a:ext cx="7596188" cy="895350"/>
          </a:xfrm>
          <a:prstGeom prst="rect">
            <a:avLst/>
          </a:prstGeom>
          <a:solidFill>
            <a:srgbClr val="FFFF00"/>
          </a:solidFill>
        </p:spPr>
        <p:txBody>
          <a:bodyPr>
            <a:normAutofit/>
          </a:bodyPr>
          <a:lstStyle>
            <a:lvl1pPr algn="ctr" defTabSz="841247">
              <a:defRPr sz="2500" b="1">
                <a:solidFill>
                  <a:srgbClr val="000000"/>
                </a:solidFill>
              </a:defRPr>
            </a:lvl1pPr>
          </a:lstStyle>
          <a:p>
            <a:r>
              <a:rPr lang="en-IN" dirty="0">
                <a:solidFill>
                  <a:srgbClr val="FF0000"/>
                </a:solidFill>
                <a:latin typeface="Times New Roman" pitchFamily="18" charset="0"/>
                <a:cs typeface="Times New Roman" pitchFamily="18" charset="0"/>
              </a:rPr>
              <a:t>MAJOR</a:t>
            </a:r>
            <a:r>
              <a:rPr dirty="0">
                <a:solidFill>
                  <a:srgbClr val="FF0000"/>
                </a:solidFill>
                <a:latin typeface="Times New Roman" pitchFamily="18" charset="0"/>
                <a:cs typeface="Times New Roman" pitchFamily="18" charset="0"/>
              </a:rPr>
              <a:t> LEGAL PROVISIONS</a:t>
            </a:r>
            <a:r>
              <a:rPr lang="en-IN" dirty="0">
                <a:solidFill>
                  <a:srgbClr val="FF0000"/>
                </a:solidFill>
                <a:latin typeface="Times New Roman" pitchFamily="18" charset="0"/>
                <a:cs typeface="Times New Roman" pitchFamily="18" charset="0"/>
              </a:rPr>
              <a:t>- RP Act, 1951</a:t>
            </a:r>
            <a:endParaRPr dirty="0">
              <a:solidFill>
                <a:srgbClr val="FF0000"/>
              </a:solidFill>
              <a:latin typeface="Times New Roman" pitchFamily="18" charset="0"/>
              <a:cs typeface="Times New Roman" pitchFamily="18" charset="0"/>
            </a:endParaRPr>
          </a:p>
        </p:txBody>
      </p:sp>
      <p:pic>
        <p:nvPicPr>
          <p:cNvPr id="156" name="image.png" descr="image.png"/>
          <p:cNvPicPr>
            <a:picLocks noChangeAspect="1"/>
          </p:cNvPicPr>
          <p:nvPr/>
        </p:nvPicPr>
        <p:blipFill>
          <a:blip r:embed="rId2" cstate="print">
            <a:extLst/>
          </a:blip>
          <a:stretch>
            <a:fillRect/>
          </a:stretch>
        </p:blipFill>
        <p:spPr>
          <a:xfrm>
            <a:off x="5614396" y="1042105"/>
            <a:ext cx="3887941" cy="5432425"/>
          </a:xfrm>
          <a:prstGeom prst="rect">
            <a:avLst/>
          </a:prstGeom>
          <a:ln w="12700">
            <a:miter lim="400000"/>
          </a:ln>
        </p:spPr>
      </p:pic>
      <p:pic>
        <p:nvPicPr>
          <p:cNvPr id="157" name="image.png" descr="image.png"/>
          <p:cNvPicPr>
            <a:picLocks noChangeAspect="1"/>
          </p:cNvPicPr>
          <p:nvPr/>
        </p:nvPicPr>
        <p:blipFill>
          <a:blip r:embed="rId3" cstate="print">
            <a:extLst/>
          </a:blip>
          <a:stretch>
            <a:fillRect/>
          </a:stretch>
        </p:blipFill>
        <p:spPr>
          <a:xfrm>
            <a:off x="774440" y="1451904"/>
            <a:ext cx="10889500" cy="5155960"/>
          </a:xfrm>
          <a:prstGeom prst="rect">
            <a:avLst/>
          </a:prstGeom>
          <a:ln w="12700">
            <a:solidFill>
              <a:srgbClr val="0070C0"/>
            </a:solidFill>
            <a:miter lim="400000"/>
          </a:ln>
        </p:spPr>
      </p:pic>
    </p:spTree>
    <p:extLst>
      <p:ext uri="{BB962C8B-B14F-4D97-AF65-F5344CB8AC3E}">
        <p14:creationId xmlns:p14="http://schemas.microsoft.com/office/powerpoint/2010/main" val="1395183453"/>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1279</TotalTime>
  <Words>2673</Words>
  <Application>Microsoft Office PowerPoint</Application>
  <PresentationFormat>Widescreen</PresentationFormat>
  <Paragraphs>345</Paragraphs>
  <Slides>58</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Arial</vt:lpstr>
      <vt:lpstr>Arial Narrow</vt:lpstr>
      <vt:lpstr>Arrial narrow</vt:lpstr>
      <vt:lpstr>Bookman Old Style</vt:lpstr>
      <vt:lpstr>Calibri</vt:lpstr>
      <vt:lpstr>Calibri Light</vt:lpstr>
      <vt:lpstr>Cambria</vt:lpstr>
      <vt:lpstr>Century Schoolbook</vt:lpstr>
      <vt:lpstr>Courier New</vt:lpstr>
      <vt:lpstr>Times New Roman</vt:lpstr>
      <vt:lpstr>Wingdings</vt:lpstr>
      <vt:lpstr>Retrospect</vt:lpstr>
      <vt:lpstr>PowerPoint Presentation</vt:lpstr>
      <vt:lpstr>Democracy is something that gives the weak the same chance as strong .                                                                                                         * Mahatma Gandhi   </vt:lpstr>
      <vt:lpstr>PowerPoint Presentation</vt:lpstr>
      <vt:lpstr>PowerPoint Presentation</vt:lpstr>
      <vt:lpstr>PowerPoint Presentation</vt:lpstr>
      <vt:lpstr> LEGAL PROVISIONS</vt:lpstr>
      <vt:lpstr>MAJOR LEGAL PROVISIONS- RP Act, 1951</vt:lpstr>
      <vt:lpstr>MAJOR LEGAL PROVISIONS - RP Act,1951</vt:lpstr>
      <vt:lpstr>MAJOR LEGAL PROVISIONS- RP Act, 1951</vt:lpstr>
      <vt:lpstr>LEGAL PROVISIONS- CoE Rules, 1961</vt:lpstr>
      <vt:lpstr> MAJOR LEGAL PROVISIONS - CoE Rules, 1961</vt:lpstr>
      <vt:lpstr>MAJOR LEGAL PROVISIONS- CoE Rules, 1961</vt:lpstr>
      <vt:lpstr>MAJOR LEGAL PROVISIONS- CoE Rules, 1961</vt:lpstr>
      <vt:lpstr>MAJOR LEGAL PROVISIONS- CoE Rules, 1961</vt:lpstr>
      <vt:lpstr>    INDIAN PENAL CODE, 1860</vt:lpstr>
      <vt:lpstr>                                                                                     INDIAN PENAL CODE, 1860                                                                                          </vt:lpstr>
      <vt:lpstr>ELECTION EXPENDITURE: CASE LAWS</vt:lpstr>
      <vt:lpstr>PowerPoint Presentation</vt:lpstr>
      <vt:lpstr>Monitoring Measures-1 Separate Bank Account by candidate</vt:lpstr>
      <vt:lpstr>       </vt:lpstr>
      <vt:lpstr>Monitoring Measures -3 Inspection Of Accounts of the candidate</vt:lpstr>
      <vt:lpstr>PowerPoint Presentation</vt:lpstr>
      <vt:lpstr>PowerPoint Presentation</vt:lpstr>
      <vt:lpstr>PowerPoint Presentation</vt:lpstr>
      <vt:lpstr>INSPECTION OF ACCOUNTS…contd</vt:lpstr>
      <vt:lpstr>PowerPoint Presentation</vt:lpstr>
      <vt:lpstr>EXPENDITURE MONITORING MACHINERY</vt:lpstr>
      <vt:lpstr>EXPENDITURE OBSERVER (EO)</vt:lpstr>
      <vt:lpstr>ASSISTANT EXPENDITURE OBSERVER (AEO)</vt:lpstr>
      <vt:lpstr>PowerPoint Presentation</vt:lpstr>
      <vt:lpstr>Flying Squads (FS) and Static Surveillance Teams (SST)</vt:lpstr>
      <vt:lpstr>PowerPoint Presentation</vt:lpstr>
      <vt:lpstr>  Flying Squad</vt:lpstr>
      <vt:lpstr>SOPS  for Flying Squads and Static Surveillance Teams </vt:lpstr>
      <vt:lpstr>SOPs …contd </vt:lpstr>
      <vt:lpstr>PowerPoint Presentation</vt:lpstr>
      <vt:lpstr>Video surveillance team</vt:lpstr>
      <vt:lpstr>PowerPoint Presentation</vt:lpstr>
      <vt:lpstr>PowerPoint Presentation</vt:lpstr>
      <vt:lpstr>PowerPoint Presentation</vt:lpstr>
      <vt:lpstr>SHADOW OBSERVATION REGISTER (SOR)  &amp; FOLDER OF EVIDENCE (FoE) </vt:lpstr>
      <vt:lpstr>PowerPoint Presentation</vt:lpstr>
      <vt:lpstr>Excise Team  MONITORING PRODUCTION, STORAGE AND DISTRIBUTION OF LIQUOR</vt:lpstr>
      <vt:lpstr>PowerPoint Presentation</vt:lpstr>
      <vt:lpstr>PowerPoint Presentation</vt:lpstr>
      <vt:lpstr>CHECKLIST FOR RO -1</vt:lpstr>
      <vt:lpstr>CHECKLIST FOR RO -2</vt:lpstr>
      <vt:lpstr>CHECKLIST FOR RO -3</vt:lpstr>
      <vt:lpstr>CHECKLIST FOR RO -4</vt:lpstr>
      <vt:lpstr>CHECKLIST FOR RO -5</vt:lpstr>
      <vt:lpstr>PowerPoint Presentation</vt:lpstr>
      <vt:lpstr>Grievance Redressal:</vt:lpstr>
      <vt:lpstr>RECAP</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CEO Manipur</cp:lastModifiedBy>
  <cp:revision>131</cp:revision>
  <dcterms:created xsi:type="dcterms:W3CDTF">2021-01-22T02:08:50Z</dcterms:created>
  <dcterms:modified xsi:type="dcterms:W3CDTF">2021-11-11T06:17:55Z</dcterms:modified>
</cp:coreProperties>
</file>