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2"/>
  </p:notesMasterIdLst>
  <p:sldIdLst>
    <p:sldId id="337" r:id="rId3"/>
    <p:sldId id="381" r:id="rId4"/>
    <p:sldId id="339" r:id="rId5"/>
    <p:sldId id="340" r:id="rId6"/>
    <p:sldId id="380" r:id="rId7"/>
    <p:sldId id="258" r:id="rId8"/>
    <p:sldId id="259" r:id="rId9"/>
    <p:sldId id="379" r:id="rId10"/>
    <p:sldId id="261" r:id="rId11"/>
    <p:sldId id="262" r:id="rId12"/>
    <p:sldId id="263" r:id="rId13"/>
    <p:sldId id="265" r:id="rId14"/>
    <p:sldId id="266" r:id="rId15"/>
    <p:sldId id="382" r:id="rId16"/>
    <p:sldId id="268" r:id="rId17"/>
    <p:sldId id="424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6" r:id="rId27"/>
    <p:sldId id="333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18288000" cy="10287000"/>
  <p:notesSz cx="6858000" cy="9144000"/>
  <p:embeddedFontLs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Lucida Sans" panose="020B0602030504020204" pitchFamily="34" charset="0"/>
      <p:regular r:id="rId47"/>
      <p:bold r:id="rId48"/>
      <p:italic r:id="rId49"/>
      <p:boldItalic r:id="rId50"/>
    </p:embeddedFont>
    <p:embeddedFont>
      <p:font typeface="PMingLiU-ExtB" panose="02020500000000000000" pitchFamily="18" charset="-120"/>
      <p:regular r:id="rId51"/>
    </p:embeddedFont>
    <p:embeddedFont>
      <p:font typeface="SimSun" panose="02010600030101010101" pitchFamily="2" charset="-122"/>
      <p:regular r:id="rId52"/>
    </p:embeddedFont>
    <p:embeddedFont>
      <p:font typeface="Yu Gothic UI Semibold" panose="020B0700000000000000" pitchFamily="34" charset="-128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Arimo" panose="020B0604020202020204" charset="0"/>
      <p:regular r:id="rId58"/>
      <p:bold r:id="rId59"/>
      <p:italic r:id="rId60"/>
      <p:boldItalic r:id="rId61"/>
    </p:embeddedFont>
    <p:embeddedFont>
      <p:font typeface="Roboto Black" panose="020B0604020202020204" charset="0"/>
      <p:regular r:id="rId62"/>
      <p:bold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217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54" y="36"/>
      </p:cViewPr>
      <p:guideLst>
        <p:guide orient="horz" pos="2217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dfd33658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dfd33658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9d4d9282d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7" name="Google Shape;467;g9d4d9282d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9d4d9282d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7" name="Google Shape;467;g9d4d9282d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4" name="Google Shape;47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0" name="Google Shape;48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8" name="Google Shape;48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6" name="Google Shape;4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4" name="Google Shape;50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2" name="Google Shape;512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9ddac333a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9ddac333a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a482cd85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a482cd85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a482cd852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a482cd852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a482cd85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a482cd85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a482cd852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a482cd852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a482cd852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a482cd852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1" name="Google Shape;57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8310226" cy="1030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95626" y="2552700"/>
            <a:ext cx="13817600" cy="1624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95626" y="4391025"/>
            <a:ext cx="13827124" cy="26289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285750"/>
            <a:ext cx="4114800" cy="8905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85750"/>
            <a:ext cx="12039600" cy="8905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8310226" cy="1030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95626" y="2552700"/>
            <a:ext cx="13817600" cy="1624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95626" y="4391025"/>
            <a:ext cx="13827124" cy="26289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/>
            </a:lvl1pPr>
            <a:lvl2pPr marL="685800" indent="0">
              <a:buNone/>
              <a:defRPr sz="3000"/>
            </a:lvl2pPr>
            <a:lvl3pPr marL="1371600" indent="0">
              <a:buNone/>
              <a:defRPr sz="27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2125"/>
            <a:ext cx="8077200" cy="742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762125"/>
            <a:ext cx="8077200" cy="742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6" y="2521745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6" y="3757613"/>
            <a:ext cx="7737474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6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6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6" y="1481138"/>
            <a:ext cx="9258300" cy="731043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6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285750"/>
            <a:ext cx="4114800" cy="8905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85750"/>
            <a:ext cx="12039600" cy="8905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/>
            </a:lvl1pPr>
            <a:lvl2pPr marL="685800" indent="0">
              <a:buNone/>
              <a:defRPr sz="3000"/>
            </a:lvl2pPr>
            <a:lvl3pPr marL="1371600" indent="0">
              <a:buNone/>
              <a:defRPr sz="27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2125"/>
            <a:ext cx="8077200" cy="742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762125"/>
            <a:ext cx="8077200" cy="742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6" y="2521745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6" y="3757613"/>
            <a:ext cx="7737474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6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6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6" y="1481138"/>
            <a:ext cx="9258300" cy="731043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6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285750"/>
            <a:ext cx="16459200" cy="8739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762125"/>
            <a:ext cx="16459200" cy="74295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100"/>
            </a:lvl1pPr>
          </a:lstStyle>
          <a:p>
            <a:endParaRPr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2100"/>
            </a:lvl1pPr>
          </a:lstStyle>
          <a:p>
            <a:endParaRPr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21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514350" indent="-514350" algn="l" rtl="0" fontAlgn="base">
        <a:spcBef>
          <a:spcPct val="30000"/>
        </a:spcBef>
        <a:spcAft>
          <a:spcPct val="0"/>
        </a:spcAft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fontAlgn="base">
        <a:spcBef>
          <a:spcPct val="3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spcBef>
          <a:spcPct val="3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spcBef>
          <a:spcPct val="3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spcBef>
          <a:spcPct val="30000"/>
        </a:spcBef>
        <a:spcAft>
          <a:spcPct val="0"/>
        </a:spcAft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285750"/>
            <a:ext cx="16459200" cy="8739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762125"/>
            <a:ext cx="16459200" cy="74295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100"/>
            </a:lvl1pPr>
          </a:lstStyle>
          <a:p>
            <a:endParaRPr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2100"/>
            </a:lvl1pPr>
          </a:lstStyle>
          <a:p>
            <a:endParaRPr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21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514350" indent="-514350" algn="l" rtl="0" fontAlgn="base">
        <a:spcBef>
          <a:spcPct val="30000"/>
        </a:spcBef>
        <a:spcAft>
          <a:spcPct val="0"/>
        </a:spcAft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fontAlgn="base">
        <a:spcBef>
          <a:spcPct val="3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spcBef>
          <a:spcPct val="3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spcBef>
          <a:spcPct val="3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spcBef>
          <a:spcPct val="30000"/>
        </a:spcBef>
        <a:spcAft>
          <a:spcPct val="0"/>
        </a:spcAft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core.eci.gov.i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/>
        </p:nvSpPr>
        <p:spPr>
          <a:xfrm>
            <a:off x="6634480" y="1657985"/>
            <a:ext cx="10579735" cy="198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 panose="020B0604020202020204"/>
              <a:buNone/>
            </a:pPr>
            <a:r>
              <a:rPr lang="en-US" sz="13000" b="1" i="0" u="none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BOOTH APP</a:t>
            </a:r>
            <a:r>
              <a:rPr lang="en-US" sz="15000" b="1" i="0" u="none" strike="noStrike" cap="none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/>
            </a:r>
            <a:br>
              <a:rPr lang="en-US" sz="15000" b="1" i="0" u="none" strike="noStrike" cap="none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</a:br>
            <a:endParaRPr lang="en-US" sz="2800" b="1" i="0" u="none" strike="noStrike" cap="none">
              <a:solidFill>
                <a:schemeClr val="tx1"/>
              </a:solidFill>
              <a:highlight>
                <a:srgbClr val="FFFFFF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Picture 3" descr="3-30963_mobile-png-with-hand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174115" y="397510"/>
            <a:ext cx="8411845" cy="1034859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019925" y="3862070"/>
            <a:ext cx="9944100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 reduces the queue, helps in faster polling and allows error-free recording of poll turnout without manual intervention</a:t>
            </a: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895" y="8946515"/>
            <a:ext cx="3507105" cy="1447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917" y="1209366"/>
            <a:ext cx="3457258" cy="7034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/>
        </p:nvSpPr>
        <p:spPr>
          <a:xfrm>
            <a:off x="995900" y="1711810"/>
            <a:ext cx="16782899" cy="81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600" b="1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Polling Party Account Management</a:t>
            </a:r>
            <a:endParaRPr sz="3600" b="1" i="0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Wingdings" panose="05000000000000000000" charset="0"/>
              <a:buChar char="Ø"/>
            </a:pP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Create account in Encore (</a:t>
            </a:r>
            <a:r>
              <a:rPr lang="en-US" sz="3600" b="0" i="0" u="sng" strike="noStrike" cap="none" dirty="0">
                <a:solidFill>
                  <a:schemeClr val="hlink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  <a:hlinkClick r:id="rId3"/>
              </a:rPr>
              <a:t>https://encore.eci.gov.in</a:t>
            </a: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) for Booth App by entering </a:t>
            </a:r>
            <a:r>
              <a:rPr lang="en-US" sz="3600" b="1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Name &amp; Mobile number.</a:t>
            </a: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After third randomization against the assigned polling station.</a:t>
            </a:r>
            <a:endParaRPr sz="3600" b="0" i="0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Wingdings" panose="05000000000000000000" charset="0"/>
              <a:buChar char="Ø"/>
            </a:pP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More than one user can be added based on requirement, but at a time only one user can do the transaction at polling party.</a:t>
            </a:r>
            <a:endParaRPr sz="3600" b="0" i="0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charset="0"/>
              <a:buChar char="Ø"/>
            </a:pPr>
            <a:r>
              <a:rPr lang="en-US" sz="3600" b="1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Training and Handholding</a:t>
            </a:r>
            <a:endParaRPr sz="3600" b="0" i="0" u="none" strike="noStrike" cap="none" dirty="0">
              <a:solidFill>
                <a:srgbClr val="251E20"/>
              </a:solidFill>
              <a:highlight>
                <a:srgbClr val="FFFF00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Wingdings" panose="05000000000000000000" charset="0"/>
              <a:buChar char="Ø"/>
            </a:pP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Full end to end training </a:t>
            </a:r>
            <a:r>
              <a:rPr lang="en-US" sz="3600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&amp; </a:t>
            </a: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process flow to each Polling Party officer</a:t>
            </a:r>
            <a:r>
              <a:rPr lang="en-US" sz="3600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(PO-1/ PO-2) </a:t>
            </a:r>
            <a:endParaRPr sz="3600" b="0" i="0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charset="0"/>
              <a:buChar char="Ø"/>
            </a:pPr>
            <a:endParaRPr sz="3600" b="0" i="1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charset="0"/>
              <a:buChar char="Ø"/>
            </a:pPr>
            <a:endParaRPr sz="3600" b="1" i="1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endParaRPr sz="3600" b="1" i="1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0" i="1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970145" y="25019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Prerequisites for RO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/>
        </p:nvSpPr>
        <p:spPr>
          <a:xfrm>
            <a:off x="1338550" y="2176500"/>
            <a:ext cx="15740400" cy="44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3600" b="1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Poll Day Monitoring</a:t>
            </a:r>
            <a:endParaRPr sz="3600" b="1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457200" marR="0" lvl="0" indent="-4572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Roboto" panose="02000000000000000000"/>
              <a:buChar char="●"/>
            </a:pPr>
            <a:r>
              <a:rPr lang="en-US" sz="36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Ensure </a:t>
            </a:r>
            <a:r>
              <a:rPr lang="en-US" sz="3600" b="1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100% scan</a:t>
            </a:r>
            <a:r>
              <a:rPr lang="en-US" sz="36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and/or data entry through app.</a:t>
            </a:r>
            <a:endParaRPr sz="36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457200" marR="0" lvl="0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Roboto" panose="02000000000000000000"/>
              <a:buChar char="●"/>
            </a:pPr>
            <a:r>
              <a:rPr lang="en-US" sz="360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Involve</a:t>
            </a:r>
            <a:r>
              <a:rPr lang="en-US" sz="36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US" sz="360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SLMT / DLMT’s</a:t>
            </a:r>
            <a:r>
              <a:rPr lang="en-US" sz="36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for </a:t>
            </a:r>
            <a:r>
              <a:rPr lang="en-US" sz="360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hands on training and troubleshooting</a:t>
            </a:r>
            <a:r>
              <a:rPr lang="en-US" sz="36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.</a:t>
            </a:r>
            <a:endParaRPr sz="36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1" i="1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1" i="1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0" i="1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970145" y="25019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Prerequisites for RO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/>
        </p:nvSpPr>
        <p:spPr>
          <a:xfrm>
            <a:off x="362585" y="1943100"/>
            <a:ext cx="8162925" cy="53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Presentation of </a:t>
            </a:r>
            <a:r>
              <a:rPr lang="en-US" sz="3600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Voter </a:t>
            </a:r>
            <a:r>
              <a:rPr lang="en-US" sz="3600" b="0" i="0" u="none" strike="noStrike" cap="none" dirty="0" smtClean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Slip</a:t>
            </a:r>
            <a:endParaRPr sz="3600" b="0" i="0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59690" y="344170"/>
            <a:ext cx="2440940" cy="76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 panose="020B0604020202020204"/>
              <a:buNone/>
            </a:pPr>
            <a:r>
              <a:rPr lang="en-US" sz="5500" b="1" i="0" u="none" strike="noStrike" cap="none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Step 1</a:t>
            </a:r>
            <a:endParaRPr sz="5500" b="1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70" name="Google Shape;270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2580394" y="1702428"/>
            <a:ext cx="6254542" cy="625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11530" y="4113530"/>
            <a:ext cx="3625215" cy="315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3668674" y="5560749"/>
            <a:ext cx="4079081" cy="407908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4"/>
          <p:cNvSpPr txBox="1"/>
          <p:nvPr/>
        </p:nvSpPr>
        <p:spPr>
          <a:xfrm>
            <a:off x="13830709" y="6460201"/>
            <a:ext cx="40791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74" name="Google Shape;274;p34"/>
          <p:cNvSpPr txBox="1"/>
          <p:nvPr/>
        </p:nvSpPr>
        <p:spPr>
          <a:xfrm>
            <a:off x="1870075" y="6791325"/>
            <a:ext cx="272986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2800" dirty="0"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Voter Slip 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2800" dirty="0"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with 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2800" dirty="0"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Serial Number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14602460" y="8956040"/>
            <a:ext cx="2331085" cy="53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en-US" sz="2500" b="1"/>
              <a:t>PO-1/PO-2</a:t>
            </a:r>
            <a:endParaRPr lang="en-US" sz="25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2548045" y="5041854"/>
            <a:ext cx="834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8"/>
              <a:buFont typeface="Arial" panose="020B0604020202020204"/>
              <a:buNone/>
            </a:pPr>
            <a:r>
              <a:rPr lang="en-US" sz="1620" b="0" i="0" u="none" strike="noStrike" cap="none" dirty="0">
                <a:solidFill>
                  <a:srgbClr val="000000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1122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78" name="Google Shape;278;p3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428957" y="4466050"/>
            <a:ext cx="3424828" cy="34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1280160" y="1490980"/>
            <a:ext cx="16204565" cy="456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71500" lvl="0" indent="-571500" algn="just">
              <a:lnSpc>
                <a:spcPct val="131000"/>
              </a:lnSpc>
              <a:spcBef>
                <a:spcPts val="1000"/>
              </a:spcBef>
              <a:spcAft>
                <a:spcPts val="100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Polling officials should search the elector through serial number in part/Name/Epic </a:t>
            </a:r>
            <a:r>
              <a:rPr lang="en-US" sz="3700" dirty="0" smtClean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Number</a:t>
            </a:r>
          </a:p>
          <a:p>
            <a:pPr marL="571500" lvl="0" indent="-571500" algn="just">
              <a:lnSpc>
                <a:spcPct val="131000"/>
              </a:lnSpc>
              <a:spcBef>
                <a:spcPts val="1000"/>
              </a:spcBef>
              <a:spcAft>
                <a:spcPts val="100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Verify </a:t>
            </a:r>
            <a:r>
              <a:rPr lang="en-US" sz="3700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the voter details through Booth App.</a:t>
            </a:r>
            <a:endParaRPr sz="3700" b="0" i="0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69" name="Google Shape;269;p34"/>
          <p:cNvSpPr txBox="1"/>
          <p:nvPr/>
        </p:nvSpPr>
        <p:spPr>
          <a:xfrm>
            <a:off x="59690" y="344170"/>
            <a:ext cx="2440940" cy="76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 panose="020B0604020202020204"/>
              <a:buNone/>
            </a:pPr>
            <a:r>
              <a:rPr lang="en-US" sz="5500" b="1" i="0" u="none" strike="noStrike" cap="none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Step 2</a:t>
            </a:r>
            <a:endParaRPr sz="5500" b="1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2583815" y="196215"/>
            <a:ext cx="1542859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Responsibilities of Polling Officer 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3" name="Picture 2" descr="four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5" y="870585"/>
            <a:ext cx="17525365" cy="98577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/>
          <p:nvPr/>
        </p:nvSpPr>
        <p:spPr>
          <a:xfrm>
            <a:off x="1273810" y="2764155"/>
            <a:ext cx="15740380" cy="474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marR="0" lvl="0" indent="-685800" algn="l" rtl="0">
              <a:lnSpc>
                <a:spcPct val="131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5000"/>
              <a:buFont typeface="Wingdings" panose="05000000000000000000" charset="0"/>
              <a:buChar char="Ø"/>
            </a:pPr>
            <a:r>
              <a:rPr lang="en-US" sz="50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Account creation (</a:t>
            </a:r>
            <a:r>
              <a:rPr lang="en-US" sz="500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PO-1</a:t>
            </a:r>
            <a:r>
              <a:rPr lang="en-US" sz="50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)</a:t>
            </a:r>
            <a:endParaRPr sz="50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685800" marR="0" lvl="0" indent="-68580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251E20"/>
              </a:buClr>
              <a:buSzPts val="5000"/>
              <a:buFont typeface="Wingdings" panose="05000000000000000000" charset="0"/>
              <a:buChar char="Ø"/>
            </a:pPr>
            <a:r>
              <a:rPr lang="en-US" sz="50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Alternate number can be registered (as PO-2) in case if the primary doesn’t work. </a:t>
            </a:r>
            <a:endParaRPr sz="50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685800" marR="0" lvl="0" indent="-68580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251E20"/>
              </a:buClr>
              <a:buSzPts val="5000"/>
              <a:buFont typeface="Wingdings" panose="05000000000000000000" charset="0"/>
              <a:buChar char="Ø"/>
            </a:pPr>
            <a:r>
              <a:rPr lang="en-US" sz="50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Pre-poll and Poll day Monitoring through dashboard</a:t>
            </a:r>
            <a:endParaRPr sz="50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charset="0"/>
              <a:buChar char="Ø"/>
            </a:pPr>
            <a:endParaRPr sz="3600" b="0" i="1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3635375" y="301625"/>
            <a:ext cx="1295908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RO’s Responsibilities in ENCORE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0" name="Google Shape;360;p45"/>
          <p:cNvCxnSpPr/>
          <p:nvPr/>
        </p:nvCxnSpPr>
        <p:spPr>
          <a:xfrm rot="10800000" flipH="1">
            <a:off x="5458350" y="610457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1" name="Google Shape;361;p45"/>
          <p:cNvCxnSpPr/>
          <p:nvPr/>
        </p:nvCxnSpPr>
        <p:spPr>
          <a:xfrm rot="10800000" flipH="1">
            <a:off x="11325750" y="610457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62" name="Google Shape;362;p45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12866275" y="1552000"/>
            <a:ext cx="42821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5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1282491" y="1729763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5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7119066" y="1621420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93835"/>
            <a:ext cx="3173730" cy="1309370"/>
          </a:xfrm>
          <a:prstGeom prst="rect">
            <a:avLst/>
          </a:prstGeom>
        </p:spPr>
      </p:pic>
      <p:sp>
        <p:nvSpPr>
          <p:cNvPr id="2" name="Google Shape;221;p28"/>
          <p:cNvSpPr txBox="1"/>
          <p:nvPr/>
        </p:nvSpPr>
        <p:spPr>
          <a:xfrm>
            <a:off x="4970145" y="25019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Choose Language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3" name="Picture 2" descr="WhatsApp Image 2021-03-20 at 3.12.26 PM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100" y="2256790"/>
            <a:ext cx="3642995" cy="6456680"/>
          </a:xfrm>
          <a:prstGeom prst="rect">
            <a:avLst/>
          </a:prstGeom>
        </p:spPr>
      </p:pic>
      <p:pic>
        <p:nvPicPr>
          <p:cNvPr id="4" name="Picture 3" descr="WhatsApp Image 2021-03-20 at 3.12.26 PM (1)"/>
          <p:cNvPicPr>
            <a:picLocks noChangeAspect="1"/>
          </p:cNvPicPr>
          <p:nvPr/>
        </p:nvPicPr>
        <p:blipFill>
          <a:blip r:embed="rId6"/>
          <a:srcRect b="5716"/>
          <a:stretch>
            <a:fillRect/>
          </a:stretch>
        </p:blipFill>
        <p:spPr>
          <a:xfrm>
            <a:off x="7306945" y="2112645"/>
            <a:ext cx="3573145" cy="6601460"/>
          </a:xfrm>
          <a:prstGeom prst="rect">
            <a:avLst/>
          </a:prstGeom>
        </p:spPr>
      </p:pic>
      <p:pic>
        <p:nvPicPr>
          <p:cNvPr id="5" name="Picture 4" descr="WhatsApp Image 2021-03-20 at 3.12.26 PM"/>
          <p:cNvPicPr>
            <a:picLocks noChangeAspect="1"/>
          </p:cNvPicPr>
          <p:nvPr/>
        </p:nvPicPr>
        <p:blipFill>
          <a:blip r:embed="rId7"/>
          <a:srcRect b="5762"/>
          <a:stretch>
            <a:fillRect/>
          </a:stretch>
        </p:blipFill>
        <p:spPr>
          <a:xfrm>
            <a:off x="12998450" y="2112645"/>
            <a:ext cx="3860165" cy="66008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0" name="Google Shape;360;p45"/>
          <p:cNvCxnSpPr/>
          <p:nvPr/>
        </p:nvCxnSpPr>
        <p:spPr>
          <a:xfrm rot="10800000" flipH="1">
            <a:off x="5458350" y="610457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1" name="Google Shape;361;p45"/>
          <p:cNvCxnSpPr/>
          <p:nvPr/>
        </p:nvCxnSpPr>
        <p:spPr>
          <a:xfrm rot="10800000" flipH="1">
            <a:off x="11325750" y="610457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62" name="Google Shape;362;p45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12866275" y="1552000"/>
            <a:ext cx="42821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5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1282491" y="1729763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5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7119066" y="1621420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449425" y="2320500"/>
            <a:ext cx="3604125" cy="63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273956" y="2223025"/>
            <a:ext cx="3604125" cy="64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3073394" y="2146214"/>
            <a:ext cx="3747306" cy="64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093835"/>
            <a:ext cx="3173730" cy="1309370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970145" y="25019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How to Login?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6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2730291" y="1805963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6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10426491" y="1805963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29275" y="2302975"/>
            <a:ext cx="3543700" cy="661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0600425" y="2302975"/>
            <a:ext cx="3543700" cy="661430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6"/>
          <p:cNvSpPr/>
          <p:nvPr/>
        </p:nvSpPr>
        <p:spPr>
          <a:xfrm>
            <a:off x="13207450" y="7758850"/>
            <a:ext cx="2593500" cy="588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021445"/>
            <a:ext cx="3348990" cy="1381760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970145" y="25019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Compatibility Check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361" name="Google Shape;361;p45"/>
          <p:cNvCxnSpPr/>
          <p:nvPr/>
        </p:nvCxnSpPr>
        <p:spPr>
          <a:xfrm rot="10800000" flipH="1">
            <a:off x="8096140" y="5599750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7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1122471" y="1794533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7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13287801" y="1882163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18245" y="2353508"/>
            <a:ext cx="3623000" cy="65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3444409" y="2493429"/>
            <a:ext cx="3623000" cy="635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192895"/>
            <a:ext cx="2933065" cy="1210310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970145" y="25019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Pre-Poll Activity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" name="Google Shape;386;p47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7325151" y="1793898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1-03-07 at 12.08.10 P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685" y="2345055"/>
            <a:ext cx="3565525" cy="6376035"/>
          </a:xfrm>
          <a:prstGeom prst="rect">
            <a:avLst/>
          </a:prstGeom>
        </p:spPr>
      </p:pic>
      <p:cxnSp>
        <p:nvCxnSpPr>
          <p:cNvPr id="361" name="Google Shape;361;p45"/>
          <p:cNvCxnSpPr/>
          <p:nvPr/>
        </p:nvCxnSpPr>
        <p:spPr>
          <a:xfrm rot="10800000" flipH="1">
            <a:off x="5655200" y="565753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" name="Google Shape;361;p45"/>
          <p:cNvCxnSpPr/>
          <p:nvPr/>
        </p:nvCxnSpPr>
        <p:spPr>
          <a:xfrm rot="10800000" flipH="1">
            <a:off x="11586100" y="565753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44320" y="3009900"/>
            <a:ext cx="15836900" cy="43242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en-US" sz="5500" i="1" dirty="0">
                <a:solidFill>
                  <a:srgbClr val="251E20"/>
                </a:solidFill>
                <a:latin typeface="Calibri" panose="020F0502020204030204" charset="0"/>
                <a:ea typeface="PMingLiU-ExtB" panose="02020500000000000000" charset="-120"/>
                <a:cs typeface="Calibri" panose="020F0502020204030204" charset="0"/>
                <a:sym typeface="Roboto" panose="02000000000000000000"/>
              </a:rPr>
              <a:t>“It facilitates in faster </a:t>
            </a:r>
            <a:r>
              <a:rPr lang="en-US" sz="5500" b="1" i="1" dirty="0">
                <a:solidFill>
                  <a:srgbClr val="251E20"/>
                </a:solidFill>
                <a:latin typeface="Calibri" panose="020F0502020204030204" charset="0"/>
                <a:ea typeface="PMingLiU-ExtB" panose="02020500000000000000" charset="-120"/>
                <a:cs typeface="Calibri" panose="020F0502020204030204" charset="0"/>
                <a:sym typeface="Roboto" panose="02000000000000000000"/>
              </a:rPr>
              <a:t>identification</a:t>
            </a:r>
            <a:r>
              <a:rPr lang="en-US" sz="5500" i="1" dirty="0">
                <a:solidFill>
                  <a:srgbClr val="251E20"/>
                </a:solidFill>
                <a:latin typeface="Calibri" panose="020F0502020204030204" charset="0"/>
                <a:ea typeface="PMingLiU-ExtB" panose="02020500000000000000" charset="-120"/>
                <a:cs typeface="Calibri" panose="020F0502020204030204" charset="0"/>
                <a:sym typeface="Roboto" panose="02000000000000000000"/>
              </a:rPr>
              <a:t> of voter Serial number of part from the digital marked copy of the electors. This reduces the queue, helps in faster polling and allows error-free recording of poll turnout without manual intervention.” </a:t>
            </a:r>
            <a:endParaRPr lang="en-US" sz="5500" i="1" dirty="0">
              <a:latin typeface="Calibri" panose="020F0502020204030204" charset="0"/>
              <a:ea typeface="PMingLiU-ExtB" panose="02020500000000000000" charset="-120"/>
              <a:cs typeface="Calibri" panose="020F0502020204030204" charset="0"/>
            </a:endParaRPr>
          </a:p>
        </p:txBody>
      </p:sp>
      <p:pic>
        <p:nvPicPr>
          <p:cNvPr id="4" name="Picture 3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8255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5613400" y="250190"/>
            <a:ext cx="817435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Why it is known for ?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Google Shape;395;p48"/>
          <p:cNvCxnSpPr/>
          <p:nvPr/>
        </p:nvCxnSpPr>
        <p:spPr>
          <a:xfrm rot="10800000" flipH="1">
            <a:off x="8548500" y="5133300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96" name="Google Shape;396;p48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3187491" y="1729763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85756" y="2325475"/>
            <a:ext cx="3554900" cy="64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8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11264691" y="1729763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1460575" y="2238275"/>
            <a:ext cx="3554900" cy="64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3506470" y="250190"/>
            <a:ext cx="1181163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Start Poll And Confirmation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6" name="Google Shape;406;p49"/>
          <p:cNvCxnSpPr/>
          <p:nvPr/>
        </p:nvCxnSpPr>
        <p:spPr>
          <a:xfrm rot="10800000" flipH="1">
            <a:off x="6490225" y="537305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07" name="Google Shape;407;p49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2436921" y="1743098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9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7680751" y="1743098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2596515" y="250190"/>
            <a:ext cx="1419733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 dirty="0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Verify Voter By </a:t>
            </a:r>
            <a:r>
              <a:rPr lang="en-US" sz="6500" dirty="0" smtClean="0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Quick search</a:t>
            </a:r>
            <a:endParaRPr sz="6500" i="0" u="none" strike="noStrike" cap="none" dirty="0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2" name="Google Shape;406;p49"/>
          <p:cNvCxnSpPr/>
          <p:nvPr/>
        </p:nvCxnSpPr>
        <p:spPr>
          <a:xfrm rot="10800000" flipH="1">
            <a:off x="11734055" y="537305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" name="Google Shape;409;p49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12924581" y="1743733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shot_2021-03-20-14-24-18-46"/>
          <p:cNvPicPr>
            <a:picLocks noChangeAspect="1"/>
          </p:cNvPicPr>
          <p:nvPr/>
        </p:nvPicPr>
        <p:blipFill>
          <a:blip r:embed="rId5"/>
          <a:srcRect b="5637"/>
          <a:stretch>
            <a:fillRect/>
          </a:stretch>
        </p:blipFill>
        <p:spPr>
          <a:xfrm>
            <a:off x="2587625" y="2295525"/>
            <a:ext cx="3618230" cy="6435090"/>
          </a:xfrm>
          <a:prstGeom prst="rect">
            <a:avLst/>
          </a:prstGeom>
        </p:spPr>
      </p:pic>
      <p:pic>
        <p:nvPicPr>
          <p:cNvPr id="7" name="Picture 6" descr="WhatsApp Image 2021-03-20 at 2.43.14 PM"/>
          <p:cNvPicPr>
            <a:picLocks noChangeAspect="1"/>
          </p:cNvPicPr>
          <p:nvPr/>
        </p:nvPicPr>
        <p:blipFill>
          <a:blip r:embed="rId6"/>
          <a:srcRect b="6100"/>
          <a:stretch>
            <a:fillRect/>
          </a:stretch>
        </p:blipFill>
        <p:spPr>
          <a:xfrm>
            <a:off x="7836535" y="2295525"/>
            <a:ext cx="3642995" cy="6435725"/>
          </a:xfrm>
          <a:prstGeom prst="rect">
            <a:avLst/>
          </a:prstGeom>
        </p:spPr>
      </p:pic>
      <p:sp>
        <p:nvSpPr>
          <p:cNvPr id="423" name="Google Shape;423;p50"/>
          <p:cNvSpPr/>
          <p:nvPr/>
        </p:nvSpPr>
        <p:spPr>
          <a:xfrm>
            <a:off x="7836535" y="3443605"/>
            <a:ext cx="2179955" cy="504825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WhatsApp Image 2021-03-20 at 2.43.14 PM (1)"/>
          <p:cNvPicPr>
            <a:picLocks noChangeAspect="1"/>
          </p:cNvPicPr>
          <p:nvPr/>
        </p:nvPicPr>
        <p:blipFill>
          <a:blip r:embed="rId7"/>
          <a:srcRect b="6295"/>
          <a:stretch>
            <a:fillRect/>
          </a:stretch>
        </p:blipFill>
        <p:spPr>
          <a:xfrm>
            <a:off x="13086080" y="2295525"/>
            <a:ext cx="3620135" cy="6435090"/>
          </a:xfrm>
          <a:prstGeom prst="rect">
            <a:avLst/>
          </a:prstGeom>
        </p:spPr>
      </p:pic>
      <p:sp>
        <p:nvSpPr>
          <p:cNvPr id="6" name="Google Shape;423;p50"/>
          <p:cNvSpPr/>
          <p:nvPr/>
        </p:nvSpPr>
        <p:spPr>
          <a:xfrm>
            <a:off x="13086080" y="3443605"/>
            <a:ext cx="1949450" cy="504825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" name="Google Shape;430;p51"/>
          <p:cNvCxnSpPr/>
          <p:nvPr/>
        </p:nvCxnSpPr>
        <p:spPr>
          <a:xfrm rot="10800000" flipH="1">
            <a:off x="8420550" y="490842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31" name="Google Shape;431;p51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2806491" y="1729763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1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11264691" y="1805963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3722370" y="250190"/>
            <a:ext cx="1112520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Attendance Marked Already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5" name="Picture 4" descr="Screenshot_2021-03-20-14-24-18-46"/>
          <p:cNvPicPr>
            <a:picLocks noChangeAspect="1"/>
          </p:cNvPicPr>
          <p:nvPr/>
        </p:nvPicPr>
        <p:blipFill>
          <a:blip r:embed="rId5"/>
          <a:srcRect b="5637"/>
          <a:stretch>
            <a:fillRect/>
          </a:stretch>
        </p:blipFill>
        <p:spPr>
          <a:xfrm>
            <a:off x="2961005" y="2295525"/>
            <a:ext cx="3618230" cy="6435090"/>
          </a:xfrm>
          <a:prstGeom prst="rect">
            <a:avLst/>
          </a:prstGeom>
        </p:spPr>
      </p:pic>
      <p:pic>
        <p:nvPicPr>
          <p:cNvPr id="3" name="Picture 2" descr="WhatsApp Image 2021-03-20 at 2.43.14 PM (2)"/>
          <p:cNvPicPr>
            <a:picLocks noChangeAspect="1"/>
          </p:cNvPicPr>
          <p:nvPr/>
        </p:nvPicPr>
        <p:blipFill>
          <a:blip r:embed="rId6"/>
          <a:srcRect b="6277"/>
          <a:stretch>
            <a:fillRect/>
          </a:stretch>
        </p:blipFill>
        <p:spPr>
          <a:xfrm>
            <a:off x="11401425" y="2359025"/>
            <a:ext cx="3658870" cy="6597015"/>
          </a:xfrm>
          <a:prstGeom prst="rect">
            <a:avLst/>
          </a:prstGeom>
        </p:spPr>
      </p:pic>
      <p:sp>
        <p:nvSpPr>
          <p:cNvPr id="423" name="Google Shape;423;p50"/>
          <p:cNvSpPr/>
          <p:nvPr/>
        </p:nvSpPr>
        <p:spPr>
          <a:xfrm>
            <a:off x="11456035" y="3538220"/>
            <a:ext cx="2179955" cy="504825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1" name="Google Shape;441;p52"/>
          <p:cNvCxnSpPr/>
          <p:nvPr/>
        </p:nvCxnSpPr>
        <p:spPr>
          <a:xfrm rot="10800000" flipH="1">
            <a:off x="8201550" y="557117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42" name="Google Shape;442;p52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3002641" y="1642585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2"/>
          <p:cNvPicPr preferRelativeResize="0"/>
          <p:nvPr/>
        </p:nvPicPr>
        <p:blipFill rotWithShape="1">
          <a:blip r:embed="rId3"/>
          <a:srcRect r="-2976"/>
          <a:stretch>
            <a:fillRect/>
          </a:stretch>
        </p:blipFill>
        <p:spPr>
          <a:xfrm>
            <a:off x="10546441" y="1642585"/>
            <a:ext cx="4053525" cy="77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970145" y="25019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End of Poll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" name="Picture 1" descr="WhatsApp Image 2021-03-20 at 2.53.56 PM (2)"/>
          <p:cNvPicPr>
            <a:picLocks noChangeAspect="1"/>
          </p:cNvPicPr>
          <p:nvPr/>
        </p:nvPicPr>
        <p:blipFill>
          <a:blip r:embed="rId5"/>
          <a:srcRect b="5669"/>
          <a:stretch>
            <a:fillRect/>
          </a:stretch>
        </p:blipFill>
        <p:spPr>
          <a:xfrm>
            <a:off x="3167380" y="2247900"/>
            <a:ext cx="3613150" cy="6517640"/>
          </a:xfrm>
          <a:prstGeom prst="rect">
            <a:avLst/>
          </a:prstGeom>
        </p:spPr>
      </p:pic>
      <p:pic>
        <p:nvPicPr>
          <p:cNvPr id="3" name="Picture 2" descr="WhatsApp Image 2021-03-20 at 2.54.37 PM"/>
          <p:cNvPicPr>
            <a:picLocks noChangeAspect="1"/>
          </p:cNvPicPr>
          <p:nvPr/>
        </p:nvPicPr>
        <p:blipFill>
          <a:blip r:embed="rId6"/>
          <a:srcRect b="5392"/>
          <a:stretch>
            <a:fillRect/>
          </a:stretch>
        </p:blipFill>
        <p:spPr>
          <a:xfrm>
            <a:off x="10713085" y="2247900"/>
            <a:ext cx="3599815" cy="65170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2" name="Google Shape;452;p53"/>
          <p:cNvCxnSpPr/>
          <p:nvPr/>
        </p:nvCxnSpPr>
        <p:spPr>
          <a:xfrm rot="10800000" flipH="1">
            <a:off x="11987025" y="498564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970145" y="25019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End Poll &amp; Dashboard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2" name="Google Shape;452;p53"/>
          <p:cNvCxnSpPr/>
          <p:nvPr/>
        </p:nvCxnSpPr>
        <p:spPr>
          <a:xfrm rot="10800000" flipH="1">
            <a:off x="5247770" y="4985645"/>
            <a:ext cx="1191000" cy="20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33" name="Google Shape;433;p51"/>
          <p:cNvPicPr preferRelativeResize="0"/>
          <p:nvPr/>
        </p:nvPicPr>
        <p:blipFill rotWithShape="1">
          <a:blip r:embed="rId4"/>
          <a:srcRect r="-2976"/>
          <a:stretch>
            <a:fillRect/>
          </a:stretch>
        </p:blipFill>
        <p:spPr>
          <a:xfrm>
            <a:off x="1014730" y="1804670"/>
            <a:ext cx="3719830" cy="747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33;p51"/>
          <p:cNvPicPr preferRelativeResize="0"/>
          <p:nvPr/>
        </p:nvPicPr>
        <p:blipFill rotWithShape="1">
          <a:blip r:embed="rId4"/>
          <a:srcRect r="-2976"/>
          <a:stretch>
            <a:fillRect/>
          </a:stretch>
        </p:blipFill>
        <p:spPr>
          <a:xfrm>
            <a:off x="7359015" y="1805305"/>
            <a:ext cx="3719830" cy="747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33;p51"/>
          <p:cNvPicPr preferRelativeResize="0"/>
          <p:nvPr/>
        </p:nvPicPr>
        <p:blipFill rotWithShape="1">
          <a:blip r:embed="rId4"/>
          <a:srcRect r="-2976"/>
          <a:stretch>
            <a:fillRect/>
          </a:stretch>
        </p:blipFill>
        <p:spPr>
          <a:xfrm>
            <a:off x="14022705" y="1805940"/>
            <a:ext cx="3719830" cy="747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hatsApp Image 2021-03-07 at 12.17.02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2250" y="2282825"/>
            <a:ext cx="3249930" cy="6370955"/>
          </a:xfrm>
          <a:prstGeom prst="rect">
            <a:avLst/>
          </a:prstGeom>
        </p:spPr>
      </p:pic>
      <p:pic>
        <p:nvPicPr>
          <p:cNvPr id="9" name="Picture 8" descr="WhatsApp Image 2021-03-20 at 2.53.56 PM"/>
          <p:cNvPicPr>
            <a:picLocks noChangeAspect="1"/>
          </p:cNvPicPr>
          <p:nvPr/>
        </p:nvPicPr>
        <p:blipFill>
          <a:blip r:embed="rId6"/>
          <a:srcRect b="5637"/>
          <a:stretch>
            <a:fillRect/>
          </a:stretch>
        </p:blipFill>
        <p:spPr>
          <a:xfrm>
            <a:off x="1122045" y="2405380"/>
            <a:ext cx="3368040" cy="6359525"/>
          </a:xfrm>
          <a:prstGeom prst="rect">
            <a:avLst/>
          </a:prstGeom>
        </p:spPr>
      </p:pic>
      <p:pic>
        <p:nvPicPr>
          <p:cNvPr id="10" name="Picture 9" descr="WhatsApp Image 2021-03-20 at 2.53.56 PM (1)"/>
          <p:cNvPicPr>
            <a:picLocks noChangeAspect="1"/>
          </p:cNvPicPr>
          <p:nvPr/>
        </p:nvPicPr>
        <p:blipFill>
          <a:blip r:embed="rId7"/>
          <a:srcRect b="6148"/>
          <a:stretch>
            <a:fillRect/>
          </a:stretch>
        </p:blipFill>
        <p:spPr>
          <a:xfrm>
            <a:off x="7500620" y="2282825"/>
            <a:ext cx="3301365" cy="62801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5"/>
          <p:cNvSpPr txBox="1"/>
          <p:nvPr/>
        </p:nvSpPr>
        <p:spPr>
          <a:xfrm>
            <a:off x="1147250" y="1986975"/>
            <a:ext cx="16293000" cy="72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457200" marR="0" lvl="0" indent="-596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5800"/>
              <a:buFont typeface="Roboto" panose="02000000000000000000"/>
              <a:buChar char="●"/>
            </a:pPr>
            <a:r>
              <a:rPr lang="en-US" sz="5800" b="1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49 (O)</a:t>
            </a:r>
            <a:r>
              <a:rPr lang="en-US" sz="580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: Valid voter decides not to cast his vote and decides to record this fact</a:t>
            </a:r>
            <a:endParaRPr sz="580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" name="Picture 1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970145" y="25019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Use of 49(O)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5"/>
          <p:cNvSpPr txBox="1"/>
          <p:nvPr/>
        </p:nvSpPr>
        <p:spPr>
          <a:xfrm>
            <a:off x="1024255" y="2656840"/>
            <a:ext cx="8199755" cy="477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5800"/>
              <a:buFont typeface="Roboto" panose="02000000000000000000"/>
              <a:buNone/>
            </a:pPr>
            <a:r>
              <a:rPr lang="en-US" sz="300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“In case someone has already voted in his/her name, voter can approach the presiding officer and flag the issue. After answering PRO’s question and his/her identity. The voter will be allowed to cast a tendered vote.”</a:t>
            </a:r>
            <a:endParaRPr sz="30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" name="Picture 1" descr="slack-img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375" y="1586230"/>
            <a:ext cx="4381500" cy="7115175"/>
          </a:xfrm>
          <a:prstGeom prst="rect">
            <a:avLst/>
          </a:prstGeom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772025" y="37211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Tendered Vote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6"/>
          <p:cNvSpPr txBox="1"/>
          <p:nvPr/>
        </p:nvSpPr>
        <p:spPr>
          <a:xfrm>
            <a:off x="913200" y="3886975"/>
            <a:ext cx="16679699" cy="21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 panose="020B0604020202020204"/>
              <a:buNone/>
            </a:pPr>
            <a:r>
              <a:rPr lang="en-US" sz="9600" b="1" i="0" u="none" strike="noStrike" cap="none" dirty="0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WHY WOULD IT SUCCEED ?</a:t>
            </a:r>
            <a:endParaRPr sz="9600" b="1" i="0" u="none" strike="noStrike" cap="none" dirty="0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5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8604" y="9410700"/>
            <a:ext cx="372139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7"/>
          <p:cNvSpPr txBox="1"/>
          <p:nvPr/>
        </p:nvSpPr>
        <p:spPr>
          <a:xfrm>
            <a:off x="1061460" y="2019815"/>
            <a:ext cx="9126600" cy="46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just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The good news is Booth app works good with internet but even can work without internet. The data is sent through long code sms technolog</a:t>
            </a:r>
            <a:r>
              <a:rPr lang="en-US" sz="32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rPr>
              <a:t>y.</a:t>
            </a:r>
            <a:endParaRPr sz="3200" b="0" i="0" u="none" strike="noStrike" cap="none">
              <a:solidFill>
                <a:schemeClr val="dk1"/>
              </a:solidFill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marL="0" marR="0" lvl="0" indent="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pic>
        <p:nvPicPr>
          <p:cNvPr id="485" name="Google Shape;485;p57"/>
          <p:cNvPicPr preferRelativeResize="0"/>
          <p:nvPr/>
        </p:nvPicPr>
        <p:blipFill rotWithShape="1">
          <a:blip r:embed="rId4"/>
          <a:srcRect l="22033" t="6724" r="20433" b="8687"/>
          <a:stretch>
            <a:fillRect/>
          </a:stretch>
        </p:blipFill>
        <p:spPr>
          <a:xfrm>
            <a:off x="11853675" y="1727950"/>
            <a:ext cx="4400474" cy="82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2581275" y="334010"/>
            <a:ext cx="151396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It can work with or without internet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8"/>
          <p:cNvSpPr txBox="1"/>
          <p:nvPr/>
        </p:nvSpPr>
        <p:spPr>
          <a:xfrm>
            <a:off x="9399275" y="4067997"/>
            <a:ext cx="8382000" cy="28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36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The application is available on multiple devices of polling parties as a fall back arrangement.</a:t>
            </a:r>
            <a:endParaRPr sz="36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493" name="Google Shape;493;p58" descr="cellphone-clipart-broken-18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56813" y="1828800"/>
            <a:ext cx="8430381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05" y="8999855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970145" y="25019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If Phone got Damaged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75" y="2855595"/>
            <a:ext cx="12188825" cy="5817235"/>
          </a:xfrm>
          <a:prstGeom prst="rect">
            <a:avLst/>
          </a:prstGeom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8900" y="3094355"/>
            <a:ext cx="5385435" cy="409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en-US" sz="3500" b="1" u="sng">
                <a:solidFill>
                  <a:srgbClr val="251E2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No Duplicate Entries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endParaRPr sz="3500" b="1" i="0" u="none" strike="noStrike" cap="none">
              <a:solidFill>
                <a:srgbClr val="251E20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en-US" sz="3500">
                <a:solidFill>
                  <a:srgbClr val="251E2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The App helps in reducing the chances of bogus voting or duplication of votes</a:t>
            </a:r>
            <a:endParaRPr sz="3500" b="0" i="0" u="none" strike="noStrike" cap="none">
              <a:solidFill>
                <a:srgbClr val="251E20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  <a:p>
            <a:endParaRPr lang="en-US" sz="35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5902325" y="265430"/>
            <a:ext cx="625729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My USP No. 1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9"/>
          <p:cNvSpPr txBox="1"/>
          <p:nvPr/>
        </p:nvSpPr>
        <p:spPr>
          <a:xfrm>
            <a:off x="672465" y="2242820"/>
            <a:ext cx="11410950" cy="651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71500" marR="0" lvl="0" indent="-5715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Wingdings" panose="05000000000000000000" charset="0"/>
              <a:buChar char="Ø"/>
            </a:pP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Using offline technology improves the battery life.</a:t>
            </a:r>
            <a:endParaRPr sz="3600" b="0" i="0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Wingdings" panose="05000000000000000000" charset="0"/>
              <a:buChar char="Ø"/>
            </a:pP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All other applications will be forcefully closed down.</a:t>
            </a:r>
            <a:endParaRPr sz="3600" b="0" i="0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Wingdings" panose="05000000000000000000" charset="0"/>
              <a:buChar char="Ø"/>
            </a:pP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External battery and power supply can be aided.</a:t>
            </a:r>
          </a:p>
          <a:p>
            <a:pPr marL="571500" marR="0" lvl="0" indent="-5715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Wingdings" panose="05000000000000000000" charset="0"/>
              <a:buChar char="Ø"/>
            </a:pP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10,000 </a:t>
            </a:r>
            <a:r>
              <a:rPr lang="en-US" sz="3600" b="0" i="0" u="none" strike="noStrike" cap="none" dirty="0" err="1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mAH</a:t>
            </a: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 commercial power bank can keep the phone working for 12 hours.</a:t>
            </a:r>
            <a:endParaRPr sz="3600" b="0" i="0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501" name="Google Shape;501;p59" descr="male-hand-holding-black-smart-phone-touching-vector-13663336.png"/>
          <p:cNvPicPr preferRelativeResize="0"/>
          <p:nvPr/>
        </p:nvPicPr>
        <p:blipFill rotWithShape="1">
          <a:blip r:embed="rId3"/>
          <a:srcRect l="8997" t="11344" r="19136" b="23490"/>
          <a:stretch>
            <a:fillRect/>
          </a:stretch>
        </p:blipFill>
        <p:spPr>
          <a:xfrm>
            <a:off x="12349200" y="1007100"/>
            <a:ext cx="5635050" cy="908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970145" y="250190"/>
            <a:ext cx="852297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If Battery dies out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0"/>
          <p:cNvSpPr txBox="1"/>
          <p:nvPr/>
        </p:nvSpPr>
        <p:spPr>
          <a:xfrm>
            <a:off x="8262620" y="3606800"/>
            <a:ext cx="8865235" cy="334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71500" marR="0" lvl="0" indent="-57150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charset="0"/>
              <a:buChar char="Ø"/>
            </a:pPr>
            <a:r>
              <a:rPr lang="en-US" sz="36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Booth App work in complete offline mode also.</a:t>
            </a:r>
            <a:endParaRPr sz="3600" b="0" i="0" u="none" strike="noStrike" cap="none">
              <a:solidFill>
                <a:schemeClr val="dk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charset="0"/>
              <a:buChar char="Ø"/>
            </a:pPr>
            <a:r>
              <a:rPr lang="en-US" sz="36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Polling from the app can continue and the data gets uploaded on its return to reception.</a:t>
            </a:r>
            <a:endParaRPr sz="3600" b="0" i="0" u="none" strike="noStrike" cap="none">
              <a:solidFill>
                <a:schemeClr val="dk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1028700" marR="0" lvl="0" indent="-57150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endParaRPr sz="3600" b="0" i="0" u="none" strike="noStrike" cap="none">
              <a:solidFill>
                <a:schemeClr val="dk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509" name="Google Shape;509;p60" descr="depositphotos_131033760-stock-illustration-human-hands-holding-mobile-phone.png"/>
          <p:cNvPicPr preferRelativeResize="0"/>
          <p:nvPr/>
        </p:nvPicPr>
        <p:blipFill rotWithShape="1">
          <a:blip r:embed="rId3"/>
          <a:srcRect l="2331" t="20726" r="2129" b="13579"/>
          <a:stretch>
            <a:fillRect/>
          </a:stretch>
        </p:blipFill>
        <p:spPr>
          <a:xfrm>
            <a:off x="695375" y="1582675"/>
            <a:ext cx="6042726" cy="739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5131435" y="221615"/>
            <a:ext cx="1007427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Absolute Network Problem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1"/>
          <p:cNvSpPr txBox="1"/>
          <p:nvPr/>
        </p:nvSpPr>
        <p:spPr>
          <a:xfrm>
            <a:off x="1304925" y="4314825"/>
            <a:ext cx="9042400" cy="199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457200" marR="0" lvl="0" indent="0" algn="just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The Serial Number in the voter slip contain complete data including voter photograph which can be read without the use of server connection. </a:t>
            </a:r>
            <a:endParaRPr sz="3600" b="0" i="0" u="none" strike="noStrike" cap="none">
              <a:solidFill>
                <a:schemeClr val="dk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518" name="Google Shape;518;p61"/>
          <p:cNvSpPr txBox="1"/>
          <p:nvPr/>
        </p:nvSpPr>
        <p:spPr>
          <a:xfrm>
            <a:off x="2172675" y="1817950"/>
            <a:ext cx="12770100" cy="14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011295" y="250190"/>
            <a:ext cx="1045591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In Case of Shadow Area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5345410" y="3134360"/>
            <a:ext cx="1682750" cy="19945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71" name="Google Shape;271;p3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044555" y="2593975"/>
            <a:ext cx="6678295" cy="636206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4"/>
          <p:cNvSpPr txBox="1"/>
          <p:nvPr/>
        </p:nvSpPr>
        <p:spPr>
          <a:xfrm>
            <a:off x="14684375" y="4486275"/>
            <a:ext cx="139065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8"/>
              <a:buFont typeface="Arial" panose="020B0604020202020204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mo" panose="020B0604020202020204"/>
                <a:cs typeface="Calibri" panose="020F0502020204030204" charset="0"/>
                <a:sym typeface="Arimo" panose="020B0604020202020204"/>
              </a:rPr>
              <a:t>1122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2"/>
          <p:cNvSpPr txBox="1"/>
          <p:nvPr/>
        </p:nvSpPr>
        <p:spPr>
          <a:xfrm>
            <a:off x="1003450" y="2835450"/>
            <a:ext cx="109560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Roboto" panose="02000000000000000000"/>
              <a:buChar char="●"/>
            </a:pPr>
            <a:r>
              <a:rPr lang="en-US" sz="360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Photo Voter Slips from State VM (Printing Tool) </a:t>
            </a:r>
            <a:endParaRPr sz="36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Roboto" panose="02000000000000000000"/>
              <a:buChar char="●"/>
            </a:pPr>
            <a:r>
              <a:rPr lang="en-US" sz="360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Elector data for each polling station</a:t>
            </a:r>
            <a:endParaRPr sz="36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4912995" y="172720"/>
            <a:ext cx="1008951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Auxiliary Polling Station ?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559525" y="1401875"/>
            <a:ext cx="9353325" cy="699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3630930" y="250190"/>
            <a:ext cx="1147508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Pitfalls that spoil the story...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053606" y="0"/>
            <a:ext cx="10372219" cy="98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64"/>
          <p:cNvSpPr txBox="1"/>
          <p:nvPr/>
        </p:nvSpPr>
        <p:spPr>
          <a:xfrm>
            <a:off x="4989345" y="192725"/>
            <a:ext cx="80421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 panose="020B0604020202020204"/>
              <a:buNone/>
            </a:pPr>
            <a:r>
              <a:rPr lang="en-US" sz="7200" b="1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Perfect Condition...</a:t>
            </a:r>
            <a:endParaRPr sz="7200" b="1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539" name="Google Shape;539;p64"/>
          <p:cNvSpPr txBox="1"/>
          <p:nvPr/>
        </p:nvSpPr>
        <p:spPr>
          <a:xfrm>
            <a:off x="1174750" y="3103880"/>
            <a:ext cx="6878955" cy="487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08000" algn="just" rtl="0">
              <a:spcBef>
                <a:spcPts val="0"/>
              </a:spcBef>
              <a:spcAft>
                <a:spcPts val="0"/>
              </a:spcAft>
              <a:buSzPts val="4400"/>
              <a:buFont typeface="Lucida Sans" panose="020B0602030504020204"/>
              <a:buChar char="●"/>
            </a:pPr>
            <a:r>
              <a:rPr lang="en-US" sz="4000">
                <a:latin typeface="Calibri" panose="020F0502020204030204" charset="0"/>
                <a:ea typeface="Lucida Sans" panose="020B0602030504020204"/>
                <a:cs typeface="Calibri" panose="020F0502020204030204" charset="0"/>
                <a:sym typeface="Lucida Sans" panose="020B0602030504020204"/>
              </a:rPr>
              <a:t>Handset using Booth app should have registered ENCORE mobile number in primary sim slot of the same mobile as PO1 / PO2.</a:t>
            </a:r>
            <a:r>
              <a:rPr lang="en-US" sz="4000"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rPr>
              <a:t> </a:t>
            </a:r>
            <a:endParaRPr sz="4000"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pic>
        <p:nvPicPr>
          <p:cNvPr id="540" name="Google Shape;540;p64" descr="SPM-Logo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534360">
            <a:off x="13755232" y="2772283"/>
            <a:ext cx="2124533" cy="212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/>
          <p:nvPr/>
        </p:nvSpPr>
        <p:spPr>
          <a:xfrm>
            <a:off x="5122695" y="131130"/>
            <a:ext cx="80421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 panose="020B0604020202020204"/>
              <a:buNone/>
            </a:pPr>
            <a:r>
              <a:rPr lang="en-US" sz="7200" b="1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Reasons for error...</a:t>
            </a:r>
            <a:endParaRPr sz="7200" b="1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547" name="Google Shape;547;p65"/>
          <p:cNvSpPr txBox="1"/>
          <p:nvPr/>
        </p:nvSpPr>
        <p:spPr>
          <a:xfrm>
            <a:off x="672350" y="3144900"/>
            <a:ext cx="2011800" cy="3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 panose="020B0604020202020204"/>
              <a:buNone/>
            </a:pPr>
            <a:r>
              <a:rPr lang="en-US" sz="30000" b="1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</a:t>
            </a:r>
            <a:endParaRPr sz="30000" b="1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548" name="Google Shape;548;p65"/>
          <p:cNvSpPr txBox="1"/>
          <p:nvPr/>
        </p:nvSpPr>
        <p:spPr>
          <a:xfrm>
            <a:off x="2775225" y="3561025"/>
            <a:ext cx="7636500" cy="4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rPr>
              <a:t>“</a:t>
            </a:r>
            <a:r>
              <a:rPr lang="en-US" sz="4300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rPr>
              <a:t>Handset using Booth app may not have registered mobile number in ENCORE</a:t>
            </a:r>
            <a:r>
              <a:rPr lang="en-US" sz="4100"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rPr>
              <a:t>” </a:t>
            </a:r>
            <a:endParaRPr sz="4100"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pic>
        <p:nvPicPr>
          <p:cNvPr id="550" name="Google Shape;550;p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792725" y="0"/>
            <a:ext cx="6387914" cy="98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6"/>
          <p:cNvSpPr txBox="1"/>
          <p:nvPr/>
        </p:nvSpPr>
        <p:spPr>
          <a:xfrm>
            <a:off x="5734200" y="192090"/>
            <a:ext cx="80421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 panose="020B0604020202020204"/>
              <a:buNone/>
            </a:pPr>
            <a:r>
              <a:rPr lang="en-US" sz="7200" b="1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Reasons for error...</a:t>
            </a:r>
            <a:endParaRPr sz="7200" b="1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556" name="Google Shape;556;p66"/>
          <p:cNvSpPr txBox="1"/>
          <p:nvPr/>
        </p:nvSpPr>
        <p:spPr>
          <a:xfrm>
            <a:off x="8749550" y="3068700"/>
            <a:ext cx="2011800" cy="3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 panose="020B0604020202020204"/>
              <a:buNone/>
            </a:pPr>
            <a:r>
              <a:rPr lang="en-US" sz="30000" b="1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2</a:t>
            </a:r>
            <a:endParaRPr sz="30000" b="1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557" name="Google Shape;557;p66"/>
          <p:cNvSpPr txBox="1"/>
          <p:nvPr/>
        </p:nvSpPr>
        <p:spPr>
          <a:xfrm>
            <a:off x="11174150" y="3701350"/>
            <a:ext cx="7181700" cy="3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rPr>
              <a:t>“</a:t>
            </a:r>
            <a:r>
              <a:rPr lang="en-US" sz="4300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rPr>
              <a:t>Handset using Booth app may not have registered mobile number in the same mobile phone.</a:t>
            </a:r>
            <a:r>
              <a:rPr lang="en-US" sz="4100"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rPr>
              <a:t>” </a:t>
            </a:r>
            <a:endParaRPr sz="4100"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pic>
        <p:nvPicPr>
          <p:cNvPr id="559" name="Google Shape;559;p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9375" y="1695150"/>
            <a:ext cx="8042100" cy="80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7"/>
          <p:cNvSpPr txBox="1"/>
          <p:nvPr/>
        </p:nvSpPr>
        <p:spPr>
          <a:xfrm>
            <a:off x="5123330" y="146370"/>
            <a:ext cx="80421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 panose="020B0604020202020204"/>
              <a:buNone/>
            </a:pPr>
            <a:r>
              <a:rPr lang="en-US" sz="7200" b="1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Reasons for error...</a:t>
            </a:r>
            <a:endParaRPr sz="7200" b="1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565" name="Google Shape;565;p67"/>
          <p:cNvSpPr txBox="1"/>
          <p:nvPr/>
        </p:nvSpPr>
        <p:spPr>
          <a:xfrm>
            <a:off x="672350" y="3144900"/>
            <a:ext cx="2011800" cy="3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 panose="020B0604020202020204"/>
              <a:buNone/>
            </a:pPr>
            <a:r>
              <a:rPr lang="en-US" sz="30000" b="1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3</a:t>
            </a:r>
            <a:endParaRPr sz="30000" b="1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566" name="Google Shape;566;p67"/>
          <p:cNvSpPr txBox="1"/>
          <p:nvPr/>
        </p:nvSpPr>
        <p:spPr>
          <a:xfrm>
            <a:off x="3080025" y="3561025"/>
            <a:ext cx="7545300" cy="4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rPr>
              <a:t>“</a:t>
            </a:r>
            <a:r>
              <a:rPr lang="en-US" sz="4600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rPr>
              <a:t>Handset using Booth app may not have registered ENCORE mobile number in the primary sim slot.</a:t>
            </a:r>
            <a:r>
              <a:rPr lang="en-US" sz="4400"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rPr>
              <a:t>” </a:t>
            </a:r>
            <a:endParaRPr sz="4400"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pic>
        <p:nvPicPr>
          <p:cNvPr id="568" name="Google Shape;568;p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227650" y="1337075"/>
            <a:ext cx="8442525" cy="84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8"/>
          <p:cNvSpPr txBox="1"/>
          <p:nvPr/>
        </p:nvSpPr>
        <p:spPr>
          <a:xfrm>
            <a:off x="640080" y="4090035"/>
            <a:ext cx="164592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828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 panose="020B0604020202020204"/>
              <a:buNone/>
            </a:pPr>
            <a:r>
              <a:rPr lang="en-US" sz="16600" b="1" i="0" u="none" strike="noStrike" cap="none">
                <a:solidFill>
                  <a:srgbClr val="1C314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THANKS</a:t>
            </a:r>
            <a:endParaRPr sz="16600" b="1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43890" y="3094355"/>
            <a:ext cx="7407275" cy="245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en-US" sz="4000" b="1" u="sng">
                <a:solidFill>
                  <a:srgbClr val="251E2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Fast Electoral Search</a:t>
            </a:r>
            <a:endParaRPr sz="3500" b="1" i="0" u="none" strike="noStrike" cap="none">
              <a:solidFill>
                <a:srgbClr val="251E20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en-US" sz="3500">
                <a:solidFill>
                  <a:srgbClr val="251E2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By the simple entry of the serial number, the voter is identified thereby reducing wait time considerably.</a:t>
            </a:r>
          </a:p>
        </p:txBody>
      </p:sp>
      <p:sp>
        <p:nvSpPr>
          <p:cNvPr id="221" name="Google Shape;221;p28"/>
          <p:cNvSpPr txBox="1"/>
          <p:nvPr/>
        </p:nvSpPr>
        <p:spPr>
          <a:xfrm>
            <a:off x="5902325" y="265430"/>
            <a:ext cx="625729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My USP No. 2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pic>
        <p:nvPicPr>
          <p:cNvPr id="3" name="Picture 2" descr="six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370" y="1976755"/>
            <a:ext cx="9485630" cy="7562215"/>
          </a:xfrm>
          <a:prstGeom prst="rect">
            <a:avLst/>
          </a:prstGeom>
        </p:spPr>
      </p:pic>
      <p:pic>
        <p:nvPicPr>
          <p:cNvPr id="6" name="Picture 5" descr="six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370" y="2117407"/>
            <a:ext cx="9485630" cy="756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n"/>
          <p:cNvPicPr>
            <a:picLocks noChangeAspect="1"/>
          </p:cNvPicPr>
          <p:nvPr/>
        </p:nvPicPr>
        <p:blipFill>
          <a:blip r:embed="rId3"/>
          <a:srcRect l="3176" t="16338" r="8018" b="3426"/>
          <a:stretch>
            <a:fillRect/>
          </a:stretch>
        </p:blipFill>
        <p:spPr>
          <a:xfrm>
            <a:off x="8032750" y="2581910"/>
            <a:ext cx="9875520" cy="669226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81990" y="3094355"/>
            <a:ext cx="6617970" cy="555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en-US" sz="4000" b="1" u="sng">
                <a:solidFill>
                  <a:srgbClr val="251E2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Automated Poll Turnout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endParaRPr lang="en-US" sz="3500" b="1" u="sng">
              <a:solidFill>
                <a:srgbClr val="251E20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en-US" sz="3500">
                <a:solidFill>
                  <a:srgbClr val="251E2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By using robust technologies like that used in UPI / BHIM, the turnout information is automated by using Long-code SMS on the background in case internet is not available on polling booth on poll day.  </a:t>
            </a:r>
            <a:endParaRPr sz="3500" b="0" i="0" u="none" strike="noStrike" cap="none">
              <a:solidFill>
                <a:srgbClr val="251E20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  <a:p>
            <a:endParaRPr lang="en-US" sz="35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5902325" y="265430"/>
            <a:ext cx="625729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My USP No. 3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/>
        </p:nvSpPr>
        <p:spPr>
          <a:xfrm>
            <a:off x="1131600" y="3014700"/>
            <a:ext cx="15500999" cy="44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marR="0" lvl="0" indent="-6858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4800"/>
              <a:buFont typeface="Wingdings" panose="05000000000000000000" charset="0"/>
              <a:buChar char="Ø"/>
            </a:pPr>
            <a:r>
              <a:rPr lang="en-US" sz="48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The Booth App implementation will be in addition to the normal polling process. </a:t>
            </a:r>
            <a:endParaRPr sz="4800" b="0" i="0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685800" marR="0" lvl="0" indent="-6858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51E20"/>
              </a:buClr>
              <a:buSzPts val="4800"/>
              <a:buFont typeface="Wingdings" panose="05000000000000000000" charset="0"/>
              <a:buChar char="Ø"/>
            </a:pPr>
            <a:r>
              <a:rPr lang="en-US" sz="48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The original polling process will continue as per the existing norms</a:t>
            </a:r>
            <a:r>
              <a:rPr lang="en-US" sz="4800" b="0" i="1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.</a:t>
            </a:r>
            <a:endParaRPr sz="4800" b="0" i="1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2934970" y="311150"/>
            <a:ext cx="1241869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b="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Important Note</a:t>
            </a:r>
            <a:endParaRPr sz="6500" b="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/>
        </p:nvSpPr>
        <p:spPr>
          <a:xfrm>
            <a:off x="711835" y="2752090"/>
            <a:ext cx="8397875" cy="62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marR="0" lvl="0" indent="-571500" algn="l" rtl="0">
              <a:lnSpc>
                <a:spcPct val="131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Voter Slips should be downloaded from ERONET State VM</a:t>
            </a:r>
            <a:endParaRPr sz="3600" b="0" i="0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 smtClean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Ensure </a:t>
            </a:r>
            <a:r>
              <a:rPr lang="en-US" sz="3600" b="1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100% distribution</a:t>
            </a: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of Voter Slips to electors.</a:t>
            </a:r>
            <a:endParaRPr sz="3600" b="0" i="0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571500" marR="0" lvl="0" indent="-571500" algn="l" rtl="0">
              <a:lnSpc>
                <a:spcPct val="131000"/>
              </a:lnSpc>
              <a:spcBef>
                <a:spcPts val="1000"/>
              </a:spcBef>
              <a:spcAft>
                <a:spcPts val="0"/>
              </a:spcAft>
              <a:buClr>
                <a:srgbClr val="251E2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Publicity of carrying voter slip during the poll.</a:t>
            </a:r>
            <a:endParaRPr sz="3600" b="0" i="1" u="none" strike="noStrike" cap="none" dirty="0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5902325" y="265430"/>
            <a:ext cx="625729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Prerequisites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224" name="Google Shape;224;p28"/>
          <p:cNvCxnSpPr/>
          <p:nvPr/>
        </p:nvCxnSpPr>
        <p:spPr>
          <a:xfrm>
            <a:off x="9451700" y="3459700"/>
            <a:ext cx="86400" cy="14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 Box 3"/>
          <p:cNvSpPr txBox="1"/>
          <p:nvPr/>
        </p:nvSpPr>
        <p:spPr>
          <a:xfrm>
            <a:off x="6938645" y="1803400"/>
            <a:ext cx="418401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u="sng">
                <a:latin typeface="Calibri" panose="020F0502020204030204" charset="0"/>
                <a:cs typeface="Calibri" panose="020F0502020204030204" charset="0"/>
              </a:rPr>
              <a:t>Voter Slips</a:t>
            </a: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10" y="2874010"/>
            <a:ext cx="9224903" cy="6203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/>
        </p:nvSpPr>
        <p:spPr>
          <a:xfrm>
            <a:off x="3103245" y="276860"/>
            <a:ext cx="1244854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b="1"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How a voter can be identified ?</a:t>
            </a:r>
            <a:endParaRPr sz="6500" b="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675" y="1875155"/>
            <a:ext cx="6816725" cy="8411845"/>
          </a:xfrm>
          <a:prstGeom prst="rect">
            <a:avLst/>
          </a:prstGeom>
        </p:spPr>
      </p:pic>
      <p:sp>
        <p:nvSpPr>
          <p:cNvPr id="23" name="Text Box 22"/>
          <p:cNvSpPr txBox="1"/>
          <p:nvPr/>
        </p:nvSpPr>
        <p:spPr>
          <a:xfrm>
            <a:off x="6357620" y="2866390"/>
            <a:ext cx="3848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Serial Number 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6367780" y="4998085"/>
            <a:ext cx="3848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EPIC Number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6369050" y="7112635"/>
            <a:ext cx="3848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Search by Name</a:t>
            </a:r>
          </a:p>
        </p:txBody>
      </p:sp>
      <p:pic>
        <p:nvPicPr>
          <p:cNvPr id="26" name="Picture 25" descr="image-removebg-preview (3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pic>
        <p:nvPicPr>
          <p:cNvPr id="2" name="Picture 1" descr="seven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10" y="1468120"/>
            <a:ext cx="5784215" cy="7487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/>
        </p:nvSpPr>
        <p:spPr>
          <a:xfrm>
            <a:off x="10695305" y="4107815"/>
            <a:ext cx="7416800" cy="49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4500" b="0" i="0" u="none" strike="noStrike" cap="none">
                <a:solidFill>
                  <a:srgbClr val="251E2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“The Booth App installed on the PO will automatically validate the compatibility of the mobile phones. “</a:t>
            </a:r>
            <a:endParaRPr sz="4500" b="0" i="1" u="none" strike="noStrike" cap="none">
              <a:solidFill>
                <a:srgbClr val="251E2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" name="Picture 7" descr="image-removebg-preview (3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6040"/>
            <a:ext cx="3507105" cy="1447165"/>
          </a:xfrm>
          <a:prstGeom prst="rect">
            <a:avLst/>
          </a:prstGeom>
        </p:spPr>
      </p:pic>
      <p:sp>
        <p:nvSpPr>
          <p:cNvPr id="221" name="Google Shape;221;p28"/>
          <p:cNvSpPr txBox="1"/>
          <p:nvPr/>
        </p:nvSpPr>
        <p:spPr>
          <a:xfrm>
            <a:off x="6559550" y="265430"/>
            <a:ext cx="625729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500" i="0" u="none" strike="noStrike" cap="none">
                <a:solidFill>
                  <a:srgbClr val="1C314E"/>
                </a:solidFill>
                <a:latin typeface="Roboto Black"/>
                <a:ea typeface="Roboto Black"/>
                <a:cs typeface="Roboto Black"/>
                <a:sym typeface="Roboto Black"/>
              </a:rPr>
              <a:t>Prerequisites</a:t>
            </a:r>
            <a:endParaRPr sz="6500" i="0" u="none" strike="noStrike" cap="none">
              <a:solidFill>
                <a:srgbClr val="1C314E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3" name="Picture 2" descr="five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45" y="1180465"/>
            <a:ext cx="8575040" cy="8575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810</Words>
  <Application>Microsoft Office PowerPoint</Application>
  <PresentationFormat>Custom</PresentationFormat>
  <Paragraphs>103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Roboto</vt:lpstr>
      <vt:lpstr>Arial</vt:lpstr>
      <vt:lpstr>Lucida Sans</vt:lpstr>
      <vt:lpstr>PMingLiU-ExtB</vt:lpstr>
      <vt:lpstr>SimSun</vt:lpstr>
      <vt:lpstr>Yu Gothic UI Semibold</vt:lpstr>
      <vt:lpstr>Calibri</vt:lpstr>
      <vt:lpstr>Arimo</vt:lpstr>
      <vt:lpstr>Wingdings</vt:lpstr>
      <vt:lpstr>Roboto Black</vt:lpstr>
      <vt:lpstr>Communications and Dialogues</vt:lpstr>
      <vt:lpstr>1_Communications and Dialogues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Santosh Pathariya</dc:creator>
  <cp:lastModifiedBy>Santosh Pathariya</cp:lastModifiedBy>
  <cp:revision>31</cp:revision>
  <dcterms:created xsi:type="dcterms:W3CDTF">2021-02-26T07:51:00Z</dcterms:created>
  <dcterms:modified xsi:type="dcterms:W3CDTF">2021-04-01T04:46:57Z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