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80" r:id="rId3"/>
    <p:sldId id="281" r:id="rId4"/>
    <p:sldId id="282" r:id="rId5"/>
    <p:sldId id="283" r:id="rId6"/>
    <p:sldId id="284" r:id="rId7"/>
    <p:sldId id="285" r:id="rId8"/>
    <p:sldId id="257" r:id="rId9"/>
    <p:sldId id="258" r:id="rId10"/>
    <p:sldId id="259" r:id="rId11"/>
    <p:sldId id="262" r:id="rId12"/>
    <p:sldId id="260" r:id="rId13"/>
    <p:sldId id="263" r:id="rId14"/>
    <p:sldId id="264" r:id="rId15"/>
    <p:sldId id="265" r:id="rId16"/>
    <p:sldId id="266" r:id="rId17"/>
    <p:sldId id="261" r:id="rId18"/>
    <p:sldId id="267" r:id="rId19"/>
    <p:sldId id="268" r:id="rId20"/>
    <p:sldId id="269" r:id="rId21"/>
    <p:sldId id="270" r:id="rId22"/>
    <p:sldId id="271" r:id="rId23"/>
    <p:sldId id="272" r:id="rId24"/>
    <p:sldId id="273" r:id="rId25"/>
    <p:sldId id="274" r:id="rId26"/>
    <p:sldId id="279" r:id="rId27"/>
    <p:sldId id="275" r:id="rId28"/>
    <p:sldId id="276" r:id="rId29"/>
    <p:sldId id="277"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FAD67-C1B2-497C-8851-C04EF3226E4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87AFA7F5-FE43-44D4-BFC4-7C6EE31C268C}">
      <dgm:prSet phldrT="[Text]" custT="1"/>
      <dgm:spPr>
        <a:solidFill>
          <a:schemeClr val="accent1">
            <a:hueOff val="0"/>
            <a:satOff val="0"/>
            <a:lumOff val="0"/>
            <a:alpha val="72000"/>
          </a:schemeClr>
        </a:solidFill>
      </dgm:spPr>
      <dgm:t>
        <a:bodyPr/>
        <a:lstStyle/>
        <a:p>
          <a:pPr algn="just">
            <a:buFont typeface="Wingdings" pitchFamily="2" charset="2"/>
            <a:buChar char="Ø"/>
          </a:pPr>
          <a:r>
            <a:rPr lang="en-US" sz="1800" dirty="0">
              <a:solidFill>
                <a:schemeClr val="bg1"/>
              </a:solidFill>
              <a:latin typeface="Times New Roman" pitchFamily="18" charset="0"/>
              <a:cs typeface="Times New Roman" pitchFamily="18" charset="0"/>
            </a:rPr>
            <a:t>One of the Counting Tables inside the Counting Hall (RO Hall) shall be earmarked by the Returning Officer as VVPAT Counting Booth (VCB) for Counting of VVPAT Paper Slips.</a:t>
          </a:r>
          <a:endParaRPr lang="en-IN" sz="1800" dirty="0">
            <a:solidFill>
              <a:schemeClr val="bg1"/>
            </a:solidFill>
          </a:endParaRPr>
        </a:p>
      </dgm:t>
    </dgm:pt>
    <dgm:pt modelId="{C14CA100-E42A-428C-9A75-7837A60192D4}" type="parTrans" cxnId="{A70294DF-1616-4D43-A1CD-71DE23E18F06}">
      <dgm:prSet/>
      <dgm:spPr/>
      <dgm:t>
        <a:bodyPr/>
        <a:lstStyle/>
        <a:p>
          <a:endParaRPr lang="en-IN"/>
        </a:p>
      </dgm:t>
    </dgm:pt>
    <dgm:pt modelId="{A0004BF9-D27D-49FA-807C-E0B8729B3FC3}" type="sibTrans" cxnId="{A70294DF-1616-4D43-A1CD-71DE23E18F06}">
      <dgm:prSet/>
      <dgm:spPr/>
      <dgm:t>
        <a:bodyPr/>
        <a:lstStyle/>
        <a:p>
          <a:endParaRPr lang="en-IN"/>
        </a:p>
      </dgm:t>
    </dgm:pt>
    <dgm:pt modelId="{DD9A68F5-92F0-48FA-9BFB-E8F70B7C22B0}">
      <dgm:prSet phldrT="[Text]" custT="1"/>
      <dgm:spPr>
        <a:solidFill>
          <a:schemeClr val="accent1">
            <a:hueOff val="0"/>
            <a:satOff val="0"/>
            <a:lumOff val="0"/>
            <a:alpha val="67000"/>
          </a:schemeClr>
        </a:solidFill>
      </dgm:spPr>
      <dgm:t>
        <a:bodyPr/>
        <a:lstStyle/>
        <a:p>
          <a:pPr algn="just">
            <a:buFont typeface="Wingdings" pitchFamily="2" charset="2"/>
            <a:buChar char="Ø"/>
          </a:pPr>
          <a:r>
            <a:rPr lang="en-US" sz="1800" dirty="0">
              <a:solidFill>
                <a:schemeClr val="bg1"/>
              </a:solidFill>
              <a:latin typeface="Times New Roman" pitchFamily="18" charset="0"/>
              <a:cs typeface="Times New Roman" pitchFamily="18" charset="0"/>
            </a:rPr>
            <a:t> Dimension of VCB: </a:t>
          </a:r>
          <a:r>
            <a:rPr lang="en-US" sz="1800" b="1" dirty="0">
              <a:solidFill>
                <a:schemeClr val="bg1"/>
              </a:solidFill>
              <a:latin typeface="Times New Roman" pitchFamily="18" charset="0"/>
              <a:cs typeface="Times New Roman" pitchFamily="18" charset="0"/>
            </a:rPr>
            <a:t>6ft x 6ft x 8ft</a:t>
          </a:r>
        </a:p>
        <a:p>
          <a:pPr algn="just">
            <a:buFont typeface="Wingdings" pitchFamily="2" charset="2"/>
            <a:buChar char="Ø"/>
          </a:pPr>
          <a:r>
            <a:rPr lang="en-US" sz="1800" dirty="0">
              <a:solidFill>
                <a:schemeClr val="bg1"/>
              </a:solidFill>
              <a:latin typeface="Times New Roman" pitchFamily="18" charset="0"/>
              <a:cs typeface="Times New Roman" pitchFamily="18" charset="0"/>
            </a:rPr>
            <a:t> VCB shall be enclosed in a wire-mesh just like a Bank Cashier Cabin, so that no VVPAT paper slip can be accessed by any un authorised person.</a:t>
          </a:r>
        </a:p>
        <a:p>
          <a:pPr algn="just">
            <a:buFont typeface="Wingdings" pitchFamily="2" charset="2"/>
            <a:buChar char="Ø"/>
          </a:pPr>
          <a:r>
            <a:rPr lang="en-US" sz="1800" dirty="0">
              <a:solidFill>
                <a:schemeClr val="bg1"/>
              </a:solidFill>
              <a:latin typeface="Times New Roman" pitchFamily="18" charset="0"/>
              <a:cs typeface="Times New Roman" pitchFamily="18" charset="0"/>
            </a:rPr>
            <a:t> Installation of CCTV at ceiling</a:t>
          </a:r>
          <a:endParaRPr lang="en-IN" sz="1800" dirty="0">
            <a:solidFill>
              <a:schemeClr val="bg1"/>
            </a:solidFill>
          </a:endParaRPr>
        </a:p>
      </dgm:t>
    </dgm:pt>
    <dgm:pt modelId="{E332DC6D-5A7E-4FCD-B068-489B64B29453}" type="parTrans" cxnId="{D7C0CE2C-62A0-431F-BA87-382EABAD9D31}">
      <dgm:prSet/>
      <dgm:spPr/>
      <dgm:t>
        <a:bodyPr/>
        <a:lstStyle/>
        <a:p>
          <a:endParaRPr lang="en-IN"/>
        </a:p>
      </dgm:t>
    </dgm:pt>
    <dgm:pt modelId="{78238E6F-CD61-4857-A2D8-E34839150FA3}" type="sibTrans" cxnId="{D7C0CE2C-62A0-431F-BA87-382EABAD9D31}">
      <dgm:prSet/>
      <dgm:spPr/>
      <dgm:t>
        <a:bodyPr/>
        <a:lstStyle/>
        <a:p>
          <a:endParaRPr lang="en-IN"/>
        </a:p>
      </dgm:t>
    </dgm:pt>
    <dgm:pt modelId="{D09F6ADC-DAF0-464F-AEF6-B700DBBC2A0D}" type="pres">
      <dgm:prSet presAssocID="{449FAD67-C1B2-497C-8851-C04EF3226E4E}" presName="Name0" presStyleCnt="0">
        <dgm:presLayoutVars>
          <dgm:dir/>
          <dgm:resizeHandles val="exact"/>
        </dgm:presLayoutVars>
      </dgm:prSet>
      <dgm:spPr/>
    </dgm:pt>
    <dgm:pt modelId="{12376B69-3D04-428A-A765-07B0893440CE}" type="pres">
      <dgm:prSet presAssocID="{87AFA7F5-FE43-44D4-BFC4-7C6EE31C268C}" presName="node" presStyleLbl="node1" presStyleIdx="0" presStyleCnt="2">
        <dgm:presLayoutVars>
          <dgm:bulletEnabled val="1"/>
        </dgm:presLayoutVars>
      </dgm:prSet>
      <dgm:spPr/>
    </dgm:pt>
    <dgm:pt modelId="{7EDAAE23-1571-4859-98FA-F971C34A1836}" type="pres">
      <dgm:prSet presAssocID="{A0004BF9-D27D-49FA-807C-E0B8729B3FC3}" presName="sibTrans" presStyleCnt="0"/>
      <dgm:spPr/>
    </dgm:pt>
    <dgm:pt modelId="{C53469ED-5888-4B78-B033-AAEBFB10D164}" type="pres">
      <dgm:prSet presAssocID="{DD9A68F5-92F0-48FA-9BFB-E8F70B7C22B0}" presName="node" presStyleLbl="node1" presStyleIdx="1" presStyleCnt="2">
        <dgm:presLayoutVars>
          <dgm:bulletEnabled val="1"/>
        </dgm:presLayoutVars>
      </dgm:prSet>
      <dgm:spPr/>
    </dgm:pt>
  </dgm:ptLst>
  <dgm:cxnLst>
    <dgm:cxn modelId="{CFEF0604-AF8A-4738-B39D-A2D22B49653B}" type="presOf" srcId="{DD9A68F5-92F0-48FA-9BFB-E8F70B7C22B0}" destId="{C53469ED-5888-4B78-B033-AAEBFB10D164}" srcOrd="0" destOrd="0" presId="urn:microsoft.com/office/officeart/2005/8/layout/hList6"/>
    <dgm:cxn modelId="{D7C0CE2C-62A0-431F-BA87-382EABAD9D31}" srcId="{449FAD67-C1B2-497C-8851-C04EF3226E4E}" destId="{DD9A68F5-92F0-48FA-9BFB-E8F70B7C22B0}" srcOrd="1" destOrd="0" parTransId="{E332DC6D-5A7E-4FCD-B068-489B64B29453}" sibTransId="{78238E6F-CD61-4857-A2D8-E34839150FA3}"/>
    <dgm:cxn modelId="{45284DA9-ACB9-4FE0-BE8A-AB91A0D1A24B}" type="presOf" srcId="{87AFA7F5-FE43-44D4-BFC4-7C6EE31C268C}" destId="{12376B69-3D04-428A-A765-07B0893440CE}" srcOrd="0" destOrd="0" presId="urn:microsoft.com/office/officeart/2005/8/layout/hList6"/>
    <dgm:cxn modelId="{C55541C4-FCA3-4055-A087-CBED7CC3260F}" type="presOf" srcId="{449FAD67-C1B2-497C-8851-C04EF3226E4E}" destId="{D09F6ADC-DAF0-464F-AEF6-B700DBBC2A0D}" srcOrd="0" destOrd="0" presId="urn:microsoft.com/office/officeart/2005/8/layout/hList6"/>
    <dgm:cxn modelId="{A70294DF-1616-4D43-A1CD-71DE23E18F06}" srcId="{449FAD67-C1B2-497C-8851-C04EF3226E4E}" destId="{87AFA7F5-FE43-44D4-BFC4-7C6EE31C268C}" srcOrd="0" destOrd="0" parTransId="{C14CA100-E42A-428C-9A75-7837A60192D4}" sibTransId="{A0004BF9-D27D-49FA-807C-E0B8729B3FC3}"/>
    <dgm:cxn modelId="{65E38218-63FF-4491-86D9-0ADBED9965E3}" type="presParOf" srcId="{D09F6ADC-DAF0-464F-AEF6-B700DBBC2A0D}" destId="{12376B69-3D04-428A-A765-07B0893440CE}" srcOrd="0" destOrd="0" presId="urn:microsoft.com/office/officeart/2005/8/layout/hList6"/>
    <dgm:cxn modelId="{2ADFF887-01AD-4098-BD5E-3EBC3779316C}" type="presParOf" srcId="{D09F6ADC-DAF0-464F-AEF6-B700DBBC2A0D}" destId="{7EDAAE23-1571-4859-98FA-F971C34A1836}" srcOrd="1" destOrd="0" presId="urn:microsoft.com/office/officeart/2005/8/layout/hList6"/>
    <dgm:cxn modelId="{496B32AD-7A1A-4CFB-870C-F31A06A070E6}" type="presParOf" srcId="{D09F6ADC-DAF0-464F-AEF6-B700DBBC2A0D}" destId="{C53469ED-5888-4B78-B033-AAEBFB10D164}"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76B69-3D04-428A-A765-07B0893440CE}">
      <dsp:nvSpPr>
        <dsp:cNvPr id="0" name=""/>
        <dsp:cNvSpPr/>
      </dsp:nvSpPr>
      <dsp:spPr>
        <a:xfrm rot="16200000">
          <a:off x="-424192" y="428192"/>
          <a:ext cx="4704523" cy="3848137"/>
        </a:xfrm>
        <a:prstGeom prst="flowChartManualOperation">
          <a:avLst/>
        </a:prstGeom>
        <a:solidFill>
          <a:schemeClr val="accent1">
            <a:hueOff val="0"/>
            <a:satOff val="0"/>
            <a:lumOff val="0"/>
            <a:alpha val="7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just" defTabSz="800100">
            <a:lnSpc>
              <a:spcPct val="90000"/>
            </a:lnSpc>
            <a:spcBef>
              <a:spcPct val="0"/>
            </a:spcBef>
            <a:spcAft>
              <a:spcPct val="35000"/>
            </a:spcAft>
            <a:buFont typeface="Wingdings" pitchFamily="2" charset="2"/>
            <a:buNone/>
          </a:pPr>
          <a:r>
            <a:rPr lang="en-US" sz="1800" kern="1200" dirty="0">
              <a:solidFill>
                <a:schemeClr val="bg1"/>
              </a:solidFill>
              <a:latin typeface="Times New Roman" pitchFamily="18" charset="0"/>
              <a:cs typeface="Times New Roman" pitchFamily="18" charset="0"/>
            </a:rPr>
            <a:t>One of the Counting Tables inside the Counting Hall (RO Hall) shall be earmarked by the Returning Officer as VVPAT Counting Booth (VCB) for Counting of VVPAT Paper Slips.</a:t>
          </a:r>
          <a:endParaRPr lang="en-IN" sz="1800" kern="1200" dirty="0">
            <a:solidFill>
              <a:schemeClr val="bg1"/>
            </a:solidFill>
          </a:endParaRPr>
        </a:p>
      </dsp:txBody>
      <dsp:txXfrm rot="5400000">
        <a:off x="4001" y="940904"/>
        <a:ext cx="3848137" cy="2822713"/>
      </dsp:txXfrm>
    </dsp:sp>
    <dsp:sp modelId="{C53469ED-5888-4B78-B033-AAEBFB10D164}">
      <dsp:nvSpPr>
        <dsp:cNvPr id="0" name=""/>
        <dsp:cNvSpPr/>
      </dsp:nvSpPr>
      <dsp:spPr>
        <a:xfrm rot="16200000">
          <a:off x="3712556" y="428192"/>
          <a:ext cx="4704523" cy="3848137"/>
        </a:xfrm>
        <a:prstGeom prst="flowChartManualOperation">
          <a:avLst/>
        </a:prstGeom>
        <a:solidFill>
          <a:schemeClr val="accent1">
            <a:hueOff val="0"/>
            <a:satOff val="0"/>
            <a:lumOff val="0"/>
            <a:alpha val="6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just" defTabSz="800100">
            <a:lnSpc>
              <a:spcPct val="90000"/>
            </a:lnSpc>
            <a:spcBef>
              <a:spcPct val="0"/>
            </a:spcBef>
            <a:spcAft>
              <a:spcPct val="35000"/>
            </a:spcAft>
            <a:buFont typeface="Wingdings" pitchFamily="2" charset="2"/>
            <a:buNone/>
          </a:pPr>
          <a:r>
            <a:rPr lang="en-US" sz="1800" kern="1200" dirty="0">
              <a:solidFill>
                <a:schemeClr val="bg1"/>
              </a:solidFill>
              <a:latin typeface="Times New Roman" pitchFamily="18" charset="0"/>
              <a:cs typeface="Times New Roman" pitchFamily="18" charset="0"/>
            </a:rPr>
            <a:t> Dimension of VCB: </a:t>
          </a:r>
          <a:r>
            <a:rPr lang="en-US" sz="1800" b="1" kern="1200" dirty="0">
              <a:solidFill>
                <a:schemeClr val="bg1"/>
              </a:solidFill>
              <a:latin typeface="Times New Roman" pitchFamily="18" charset="0"/>
              <a:cs typeface="Times New Roman" pitchFamily="18" charset="0"/>
            </a:rPr>
            <a:t>6ft x 6ft x 8ft</a:t>
          </a:r>
        </a:p>
        <a:p>
          <a:pPr marL="0" lvl="0" indent="0" algn="just" defTabSz="800100">
            <a:lnSpc>
              <a:spcPct val="90000"/>
            </a:lnSpc>
            <a:spcBef>
              <a:spcPct val="0"/>
            </a:spcBef>
            <a:spcAft>
              <a:spcPct val="35000"/>
            </a:spcAft>
            <a:buFont typeface="Wingdings" pitchFamily="2" charset="2"/>
            <a:buNone/>
          </a:pPr>
          <a:r>
            <a:rPr lang="en-US" sz="1800" kern="1200" dirty="0">
              <a:solidFill>
                <a:schemeClr val="bg1"/>
              </a:solidFill>
              <a:latin typeface="Times New Roman" pitchFamily="18" charset="0"/>
              <a:cs typeface="Times New Roman" pitchFamily="18" charset="0"/>
            </a:rPr>
            <a:t> VCB shall be enclosed in a wire-mesh just like a Bank Cashier Cabin, so that no VVPAT paper slip can be accessed by any un authorised person.</a:t>
          </a:r>
        </a:p>
        <a:p>
          <a:pPr marL="0" lvl="0" indent="0" algn="just" defTabSz="800100">
            <a:lnSpc>
              <a:spcPct val="90000"/>
            </a:lnSpc>
            <a:spcBef>
              <a:spcPct val="0"/>
            </a:spcBef>
            <a:spcAft>
              <a:spcPct val="35000"/>
            </a:spcAft>
            <a:buFont typeface="Wingdings" pitchFamily="2" charset="2"/>
            <a:buNone/>
          </a:pPr>
          <a:r>
            <a:rPr lang="en-US" sz="1800" kern="1200" dirty="0">
              <a:solidFill>
                <a:schemeClr val="bg1"/>
              </a:solidFill>
              <a:latin typeface="Times New Roman" pitchFamily="18" charset="0"/>
              <a:cs typeface="Times New Roman" pitchFamily="18" charset="0"/>
            </a:rPr>
            <a:t> Installation of CCTV at ceiling</a:t>
          </a:r>
          <a:endParaRPr lang="en-IN" sz="1800" kern="1200" dirty="0">
            <a:solidFill>
              <a:schemeClr val="bg1"/>
            </a:solidFill>
          </a:endParaRPr>
        </a:p>
      </dsp:txBody>
      <dsp:txXfrm rot="5400000">
        <a:off x="4140749" y="940904"/>
        <a:ext cx="3848137" cy="282271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9AB87-2D03-4A94-9E06-AA726C7416FB}" type="datetimeFigureOut">
              <a:rPr lang="en-US" smtClean="0"/>
              <a:pPr/>
              <a:t>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99D505-4824-4C79-818F-D4E217E496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5" y="4343402"/>
            <a:ext cx="5486399" cy="4114800"/>
          </a:xfrm>
          <a:prstGeom prst="rect">
            <a:avLst/>
          </a:prstGeom>
        </p:spPr>
        <p:txBody>
          <a:bodyPr lIns="90735" tIns="90735" rIns="90735" bIns="90735" anchor="t" anchorCtr="0">
            <a:noAutofit/>
          </a:bodyPr>
          <a:lstStyle/>
          <a:p>
            <a:endParaRPr dirty="0"/>
          </a:p>
        </p:txBody>
      </p:sp>
    </p:spTree>
    <p:extLst>
      <p:ext uri="{BB962C8B-B14F-4D97-AF65-F5344CB8AC3E}">
        <p14:creationId xmlns:p14="http://schemas.microsoft.com/office/powerpoint/2010/main" val="60840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8ba6e60d2f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8ba6e60d2f_0_93:notes"/>
          <p:cNvSpPr txBox="1">
            <a:spLocks noGrp="1"/>
          </p:cNvSpPr>
          <p:nvPr>
            <p:ph type="body" idx="1"/>
          </p:nvPr>
        </p:nvSpPr>
        <p:spPr>
          <a:xfrm>
            <a:off x="685801"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2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C760100-FE29-47FF-8CF5-2F0FAA5F0F89}" type="slidenum">
              <a:rPr lang="en-US" altLang="en-US"/>
              <a:pPr eaLnBrk="1" hangingPunct="1"/>
              <a:t>32</a:t>
            </a:fld>
            <a:endParaRPr lang="en-US" altLang="en-US"/>
          </a:p>
        </p:txBody>
      </p:sp>
    </p:spTree>
    <p:extLst>
      <p:ext uri="{BB962C8B-B14F-4D97-AF65-F5344CB8AC3E}">
        <p14:creationId xmlns:p14="http://schemas.microsoft.com/office/powerpoint/2010/main" val="45169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C760100-FE29-47FF-8CF5-2F0FAA5F0F89}" type="slidenum">
              <a:rPr lang="en-US" altLang="en-US"/>
              <a:pPr eaLnBrk="1" hangingPunct="1"/>
              <a:t>33</a:t>
            </a:fld>
            <a:endParaRPr lang="en-US" altLang="en-US"/>
          </a:p>
        </p:txBody>
      </p:sp>
    </p:spTree>
    <p:extLst>
      <p:ext uri="{BB962C8B-B14F-4D97-AF65-F5344CB8AC3E}">
        <p14:creationId xmlns:p14="http://schemas.microsoft.com/office/powerpoint/2010/main" val="45169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C760100-FE29-47FF-8CF5-2F0FAA5F0F89}" type="slidenum">
              <a:rPr lang="en-US" altLang="en-US"/>
              <a:pPr eaLnBrk="1" hangingPunct="1"/>
              <a:t>34</a:t>
            </a:fld>
            <a:endParaRPr lang="en-US" altLang="en-US"/>
          </a:p>
        </p:txBody>
      </p:sp>
    </p:spTree>
    <p:extLst>
      <p:ext uri="{BB962C8B-B14F-4D97-AF65-F5344CB8AC3E}">
        <p14:creationId xmlns:p14="http://schemas.microsoft.com/office/powerpoint/2010/main" val="45169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C760100-FE29-47FF-8CF5-2F0FAA5F0F89}" type="slidenum">
              <a:rPr lang="en-US" altLang="en-US"/>
              <a:pPr eaLnBrk="1" hangingPunct="1"/>
              <a:t>36</a:t>
            </a:fld>
            <a:endParaRPr lang="en-US" altLang="en-US"/>
          </a:p>
        </p:txBody>
      </p:sp>
    </p:spTree>
    <p:extLst>
      <p:ext uri="{BB962C8B-B14F-4D97-AF65-F5344CB8AC3E}">
        <p14:creationId xmlns:p14="http://schemas.microsoft.com/office/powerpoint/2010/main" val="45169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C760100-FE29-47FF-8CF5-2F0FAA5F0F89}" type="slidenum">
              <a:rPr lang="en-US" altLang="en-US"/>
              <a:pPr eaLnBrk="1" hangingPunct="1"/>
              <a:t>38</a:t>
            </a:fld>
            <a:endParaRPr lang="en-US" altLang="en-US"/>
          </a:p>
        </p:txBody>
      </p:sp>
    </p:spTree>
    <p:extLst>
      <p:ext uri="{BB962C8B-B14F-4D97-AF65-F5344CB8AC3E}">
        <p14:creationId xmlns:p14="http://schemas.microsoft.com/office/powerpoint/2010/main" val="45169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C760100-FE29-47FF-8CF5-2F0FAA5F0F89}" type="slidenum">
              <a:rPr lang="en-US" altLang="en-US"/>
              <a:pPr eaLnBrk="1" hangingPunct="1"/>
              <a:t>39</a:t>
            </a:fld>
            <a:endParaRPr lang="en-US" altLang="en-US"/>
          </a:p>
        </p:txBody>
      </p:sp>
    </p:spTree>
    <p:extLst>
      <p:ext uri="{BB962C8B-B14F-4D97-AF65-F5344CB8AC3E}">
        <p14:creationId xmlns:p14="http://schemas.microsoft.com/office/powerpoint/2010/main" val="45169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73e0f5615_1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73e0f5615_1_39:notes"/>
          <p:cNvSpPr txBox="1">
            <a:spLocks noGrp="1"/>
          </p:cNvSpPr>
          <p:nvPr>
            <p:ph type="body" idx="1"/>
          </p:nvPr>
        </p:nvSpPr>
        <p:spPr>
          <a:xfrm>
            <a:off x="685801"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8ba6e60d2f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8ba6e60d2f_0_85:notes"/>
          <p:cNvSpPr txBox="1">
            <a:spLocks noGrp="1"/>
          </p:cNvSpPr>
          <p:nvPr>
            <p:ph type="body" idx="1"/>
          </p:nvPr>
        </p:nvSpPr>
        <p:spPr>
          <a:xfrm>
            <a:off x="685801"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74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ubtitle">
    <p:spTree>
      <p:nvGrpSpPr>
        <p:cNvPr id="1" name="Shape 23"/>
        <p:cNvGrpSpPr/>
        <p:nvPr/>
      </p:nvGrpSpPr>
      <p:grpSpPr>
        <a:xfrm>
          <a:off x="0" y="0"/>
          <a:ext cx="0" cy="0"/>
          <a:chOff x="0" y="0"/>
          <a:chExt cx="0" cy="0"/>
        </a:xfrm>
      </p:grpSpPr>
      <p:sp>
        <p:nvSpPr>
          <p:cNvPr id="24" name="Shape 24"/>
          <p:cNvSpPr/>
          <p:nvPr/>
        </p:nvSpPr>
        <p:spPr>
          <a:xfrm>
            <a:off x="5697213" y="3514024"/>
            <a:ext cx="889200" cy="3952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2" name="Shape 25"/>
          <p:cNvGrpSpPr/>
          <p:nvPr/>
        </p:nvGrpSpPr>
        <p:grpSpPr>
          <a:xfrm>
            <a:off x="0" y="-9451"/>
            <a:ext cx="8661398"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3" name="Shape 28"/>
          <p:cNvGrpSpPr/>
          <p:nvPr/>
        </p:nvGrpSpPr>
        <p:grpSpPr>
          <a:xfrm rot="10800000" flipH="1">
            <a:off x="-1" y="3899767"/>
            <a:ext cx="6589086" cy="2703023"/>
            <a:chOff x="-9894851" y="-4493254"/>
            <a:chExt cx="21200407" cy="6522739"/>
          </a:xfrm>
        </p:grpSpPr>
        <p:sp>
          <p:nvSpPr>
            <p:cNvPr id="29" name="Shape 29"/>
            <p:cNvSpPr/>
            <p:nvPr/>
          </p:nvSpPr>
          <p:spPr>
            <a:xfrm>
              <a:off x="-9894851" y="-4493114"/>
              <a:ext cx="14685300" cy="65226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0" name="Shape 30"/>
            <p:cNvSpPr/>
            <p:nvPr/>
          </p:nvSpPr>
          <p:spPr>
            <a:xfrm>
              <a:off x="4782955" y="-4493254"/>
              <a:ext cx="6522599" cy="65226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4" name="Shape 31"/>
          <p:cNvGrpSpPr/>
          <p:nvPr/>
        </p:nvGrpSpPr>
        <p:grpSpPr>
          <a:xfrm>
            <a:off x="6946842" y="5963629"/>
            <a:ext cx="2202829" cy="894392"/>
            <a:chOff x="5575241" y="4472722"/>
            <a:chExt cx="2202829" cy="670794"/>
          </a:xfrm>
        </p:grpSpPr>
        <p:sp>
          <p:nvSpPr>
            <p:cNvPr id="32" name="Shape 32"/>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5" name="Shape 33"/>
            <p:cNvGrpSpPr/>
            <p:nvPr/>
          </p:nvGrpSpPr>
          <p:grpSpPr>
            <a:xfrm flipH="1">
              <a:off x="5734850" y="4472722"/>
              <a:ext cx="2040836" cy="670794"/>
              <a:chOff x="1297953" y="330075"/>
              <a:chExt cx="5169293" cy="1699505"/>
            </a:xfrm>
          </p:grpSpPr>
          <p:sp>
            <p:nvSpPr>
              <p:cNvPr id="34" name="Shape 34"/>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6" name="Shape 36"/>
            <p:cNvGrpSpPr/>
            <p:nvPr/>
          </p:nvGrpSpPr>
          <p:grpSpPr>
            <a:xfrm flipH="1">
              <a:off x="5578208" y="4646737"/>
              <a:ext cx="2199862" cy="304562"/>
              <a:chOff x="-5827152" y="330075"/>
              <a:chExt cx="12276018" cy="1699568"/>
            </a:xfrm>
          </p:grpSpPr>
          <p:sp>
            <p:nvSpPr>
              <p:cNvPr id="37" name="Shape 37"/>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38" name="Shape 38"/>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39" name="Shape 39"/>
          <p:cNvSpPr txBox="1">
            <a:spLocks noGrp="1"/>
          </p:cNvSpPr>
          <p:nvPr>
            <p:ph type="ctrTitle"/>
          </p:nvPr>
        </p:nvSpPr>
        <p:spPr>
          <a:xfrm>
            <a:off x="463525" y="3828197"/>
            <a:ext cx="4094400" cy="1546400"/>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40" name="Shape 40"/>
          <p:cNvSpPr txBox="1">
            <a:spLocks noGrp="1"/>
          </p:cNvSpPr>
          <p:nvPr>
            <p:ph type="subTitle" idx="1"/>
          </p:nvPr>
        </p:nvSpPr>
        <p:spPr>
          <a:xfrm>
            <a:off x="463525" y="5300597"/>
            <a:ext cx="4094400" cy="1046400"/>
          </a:xfrm>
          <a:prstGeom prst="rect">
            <a:avLst/>
          </a:prstGeom>
        </p:spPr>
        <p:txBody>
          <a:bodyPr lIns="91425" tIns="91425" rIns="91425" bIns="91425" anchor="t" anchorCtr="0"/>
          <a:lstStyle>
            <a:lvl1pPr lvl="0" rtl="0">
              <a:spcBef>
                <a:spcPts val="0"/>
              </a:spcBef>
              <a:buClr>
                <a:srgbClr val="FF9800"/>
              </a:buClr>
              <a:buSzPct val="100000"/>
              <a:buNone/>
              <a:defRPr sz="2000">
                <a:solidFill>
                  <a:srgbClr val="FF9800"/>
                </a:solidFill>
              </a:defRPr>
            </a:lvl1pPr>
            <a:lvl2pPr lvl="1" rtl="0">
              <a:spcBef>
                <a:spcPts val="0"/>
              </a:spcBef>
              <a:buClr>
                <a:srgbClr val="FF9800"/>
              </a:buClr>
              <a:buSzPct val="100000"/>
              <a:buNone/>
              <a:defRPr sz="2000">
                <a:solidFill>
                  <a:srgbClr val="FF9800"/>
                </a:solidFill>
              </a:defRPr>
            </a:lvl2pPr>
            <a:lvl3pPr lvl="2" rtl="0">
              <a:spcBef>
                <a:spcPts val="0"/>
              </a:spcBef>
              <a:buClr>
                <a:srgbClr val="FF9800"/>
              </a:buClr>
              <a:buSzPct val="100000"/>
              <a:buNone/>
              <a:defRPr sz="2000">
                <a:solidFill>
                  <a:srgbClr val="FF9800"/>
                </a:solidFill>
              </a:defRPr>
            </a:lvl3pPr>
            <a:lvl4pPr lvl="3" rtl="0">
              <a:spcBef>
                <a:spcPts val="0"/>
              </a:spcBef>
              <a:buClr>
                <a:srgbClr val="FF9800"/>
              </a:buClr>
              <a:buSzPct val="100000"/>
              <a:buNone/>
              <a:defRPr sz="2000">
                <a:solidFill>
                  <a:srgbClr val="FF9800"/>
                </a:solidFill>
              </a:defRPr>
            </a:lvl4pPr>
            <a:lvl5pPr lvl="4" rtl="0">
              <a:spcBef>
                <a:spcPts val="0"/>
              </a:spcBef>
              <a:buClr>
                <a:srgbClr val="FF9800"/>
              </a:buClr>
              <a:buSzPct val="100000"/>
              <a:buNone/>
              <a:defRPr sz="2000">
                <a:solidFill>
                  <a:srgbClr val="FF9800"/>
                </a:solidFill>
              </a:defRPr>
            </a:lvl5pPr>
            <a:lvl6pPr lvl="5" rtl="0">
              <a:spcBef>
                <a:spcPts val="0"/>
              </a:spcBef>
              <a:buClr>
                <a:srgbClr val="FF9800"/>
              </a:buClr>
              <a:buSzPct val="100000"/>
              <a:buNone/>
              <a:defRPr sz="2000">
                <a:solidFill>
                  <a:srgbClr val="FF9800"/>
                </a:solidFill>
              </a:defRPr>
            </a:lvl6pPr>
            <a:lvl7pPr lvl="6" rtl="0">
              <a:spcBef>
                <a:spcPts val="0"/>
              </a:spcBef>
              <a:buClr>
                <a:srgbClr val="FF9800"/>
              </a:buClr>
              <a:buSzPct val="100000"/>
              <a:buNone/>
              <a:defRPr sz="2000">
                <a:solidFill>
                  <a:srgbClr val="FF9800"/>
                </a:solidFill>
              </a:defRPr>
            </a:lvl7pPr>
            <a:lvl8pPr lvl="7" rtl="0">
              <a:spcBef>
                <a:spcPts val="0"/>
              </a:spcBef>
              <a:buClr>
                <a:srgbClr val="FF9800"/>
              </a:buClr>
              <a:buSzPct val="100000"/>
              <a:buNone/>
              <a:defRPr sz="2000">
                <a:solidFill>
                  <a:srgbClr val="FF9800"/>
                </a:solidFill>
              </a:defRPr>
            </a:lvl8pPr>
            <a:lvl9pPr lvl="8" rtl="0">
              <a:spcBef>
                <a:spcPts val="0"/>
              </a:spcBef>
              <a:buClr>
                <a:srgbClr val="FF9800"/>
              </a:buClr>
              <a:buSzPct val="100000"/>
              <a:buNone/>
              <a:defRPr sz="2000">
                <a:solidFill>
                  <a:srgbClr val="FF9800"/>
                </a:solidFill>
              </a:defRPr>
            </a:lvl9pPr>
          </a:lstStyle>
          <a:p>
            <a:endParaRPr/>
          </a:p>
        </p:txBody>
      </p:sp>
      <p:sp>
        <p:nvSpPr>
          <p:cNvPr id="41" name="Shape 41"/>
          <p:cNvSpPr txBox="1">
            <a:spLocks noGrp="1"/>
          </p:cNvSpPr>
          <p:nvPr>
            <p:ph type="sldNum" idx="12"/>
          </p:nvPr>
        </p:nvSpPr>
        <p:spPr>
          <a:xfrm>
            <a:off x="7618000" y="6182000"/>
            <a:ext cx="1487400" cy="420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p:bg>
      <p:bgPr>
        <a:solidFill>
          <a:schemeClr val="accent1">
            <a:lumMod val="75000"/>
          </a:schemeClr>
        </a:solidFill>
        <a:effectLst/>
      </p:bgPr>
    </p:bg>
    <p:spTree>
      <p:nvGrpSpPr>
        <p:cNvPr id="1" name="Shape 8"/>
        <p:cNvGrpSpPr/>
        <p:nvPr/>
      </p:nvGrpSpPr>
      <p:grpSpPr>
        <a:xfrm>
          <a:off x="0" y="0"/>
          <a:ext cx="0" cy="0"/>
          <a:chOff x="0" y="0"/>
          <a:chExt cx="0" cy="0"/>
        </a:xfrm>
      </p:grpSpPr>
      <p:grpSp>
        <p:nvGrpSpPr>
          <p:cNvPr id="2" name="Shape 15"/>
          <p:cNvGrpSpPr/>
          <p:nvPr userDrawn="1"/>
        </p:nvGrpSpPr>
        <p:grpSpPr>
          <a:xfrm>
            <a:off x="35496" y="-507438"/>
            <a:ext cx="2520280" cy="2400267"/>
            <a:chOff x="-32" y="-215963"/>
            <a:chExt cx="2163561" cy="1347300"/>
          </a:xfrm>
        </p:grpSpPr>
        <p:sp>
          <p:nvSpPr>
            <p:cNvPr id="16" name="Shape 16"/>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1" name="Shape 21"/>
          <p:cNvSpPr txBox="1">
            <a:spLocks noGrp="1"/>
          </p:cNvSpPr>
          <p:nvPr>
            <p:ph type="ctrTitle"/>
          </p:nvPr>
        </p:nvSpPr>
        <p:spPr>
          <a:xfrm>
            <a:off x="685800" y="3671768"/>
            <a:ext cx="5671500" cy="1546400"/>
          </a:xfrm>
          <a:prstGeom prst="rect">
            <a:avLst/>
          </a:prstGeom>
        </p:spPr>
        <p:txBody>
          <a:bodyPr lIns="91400" tIns="91400" rIns="91400" bIns="91400" anchor="b" anchorCtr="0"/>
          <a:lstStyle>
            <a:lvl1pPr lvl="0">
              <a:spcBef>
                <a:spcPts val="0"/>
              </a:spcBef>
              <a:buClr>
                <a:srgbClr val="FFFFFF"/>
              </a:buClr>
              <a:buSzPct val="100000"/>
              <a:defRPr sz="5000">
                <a:solidFill>
                  <a:srgbClr val="FFFFFF"/>
                </a:solidFill>
              </a:defRPr>
            </a:lvl1pPr>
            <a:lvl2pPr lvl="1">
              <a:spcBef>
                <a:spcPts val="0"/>
              </a:spcBef>
              <a:buClr>
                <a:srgbClr val="FFFFFF"/>
              </a:buClr>
              <a:buSzPct val="100000"/>
              <a:defRPr sz="5000">
                <a:solidFill>
                  <a:srgbClr val="FFFFFF"/>
                </a:solidFill>
              </a:defRPr>
            </a:lvl2pPr>
            <a:lvl3pPr lvl="2">
              <a:spcBef>
                <a:spcPts val="0"/>
              </a:spcBef>
              <a:buClr>
                <a:srgbClr val="FFFFFF"/>
              </a:buClr>
              <a:buSzPct val="100000"/>
              <a:defRPr sz="5000">
                <a:solidFill>
                  <a:srgbClr val="FFFFFF"/>
                </a:solidFill>
              </a:defRPr>
            </a:lvl3pPr>
            <a:lvl4pPr lvl="3">
              <a:spcBef>
                <a:spcPts val="0"/>
              </a:spcBef>
              <a:buClr>
                <a:srgbClr val="FFFFFF"/>
              </a:buClr>
              <a:buSzPct val="100000"/>
              <a:defRPr sz="5000">
                <a:solidFill>
                  <a:srgbClr val="FFFFFF"/>
                </a:solidFill>
              </a:defRPr>
            </a:lvl4pPr>
            <a:lvl5pPr lvl="4">
              <a:spcBef>
                <a:spcPts val="0"/>
              </a:spcBef>
              <a:buClr>
                <a:srgbClr val="FFFFFF"/>
              </a:buClr>
              <a:buSzPct val="100000"/>
              <a:defRPr sz="5000">
                <a:solidFill>
                  <a:srgbClr val="FFFFFF"/>
                </a:solidFill>
              </a:defRPr>
            </a:lvl5pPr>
            <a:lvl6pPr lvl="5">
              <a:spcBef>
                <a:spcPts val="0"/>
              </a:spcBef>
              <a:buClr>
                <a:srgbClr val="FFFFFF"/>
              </a:buClr>
              <a:buSzPct val="100000"/>
              <a:defRPr sz="5000">
                <a:solidFill>
                  <a:srgbClr val="FFFFFF"/>
                </a:solidFill>
              </a:defRPr>
            </a:lvl6pPr>
            <a:lvl7pPr lvl="6">
              <a:spcBef>
                <a:spcPts val="0"/>
              </a:spcBef>
              <a:buClr>
                <a:srgbClr val="FFFFFF"/>
              </a:buClr>
              <a:buSzPct val="100000"/>
              <a:defRPr sz="5000">
                <a:solidFill>
                  <a:srgbClr val="FFFFFF"/>
                </a:solidFill>
              </a:defRPr>
            </a:lvl7pPr>
            <a:lvl8pPr lvl="7">
              <a:spcBef>
                <a:spcPts val="0"/>
              </a:spcBef>
              <a:buClr>
                <a:srgbClr val="FFFFFF"/>
              </a:buClr>
              <a:buSzPct val="100000"/>
              <a:defRPr sz="5000">
                <a:solidFill>
                  <a:srgbClr val="FFFFFF"/>
                </a:solidFill>
              </a:defRPr>
            </a:lvl8pPr>
            <a:lvl9pPr lvl="8">
              <a:spcBef>
                <a:spcPts val="0"/>
              </a:spcBef>
              <a:buClr>
                <a:srgbClr val="FFFFFF"/>
              </a:buClr>
              <a:buSzPct val="100000"/>
              <a:defRPr sz="5000">
                <a:solidFill>
                  <a:srgbClr val="FFFFFF"/>
                </a:solidFill>
              </a:defRPr>
            </a:lvl9pPr>
          </a:lstStyle>
          <a:p>
            <a:endParaRPr dirty="0"/>
          </a:p>
        </p:txBody>
      </p:sp>
      <p:grpSp>
        <p:nvGrpSpPr>
          <p:cNvPr id="3" name="Shape 17"/>
          <p:cNvGrpSpPr/>
          <p:nvPr userDrawn="1"/>
        </p:nvGrpSpPr>
        <p:grpSpPr>
          <a:xfrm>
            <a:off x="3677235" y="5704464"/>
            <a:ext cx="5480828" cy="577328"/>
            <a:chOff x="5582264" y="4646737"/>
            <a:chExt cx="5480828" cy="432996"/>
          </a:xfrm>
        </p:grpSpPr>
        <p:sp>
          <p:nvSpPr>
            <p:cNvPr id="28" name="Shape 18"/>
            <p:cNvSpPr/>
            <p:nvPr/>
          </p:nvSpPr>
          <p:spPr>
            <a:xfrm rot="10800000">
              <a:off x="5582264"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4" name="Shape 19"/>
            <p:cNvGrpSpPr/>
            <p:nvPr/>
          </p:nvGrpSpPr>
          <p:grpSpPr>
            <a:xfrm flipH="1">
              <a:off x="5585231" y="4646737"/>
              <a:ext cx="5477861" cy="304551"/>
              <a:chOff x="-24158748" y="330075"/>
              <a:chExt cx="30568422" cy="1699505"/>
            </a:xfrm>
          </p:grpSpPr>
          <p:sp>
            <p:nvSpPr>
              <p:cNvPr id="30" name="Shape 20"/>
              <p:cNvSpPr/>
              <p:nvPr/>
            </p:nvSpPr>
            <p:spPr>
              <a:xfrm>
                <a:off x="-24158748" y="330080"/>
                <a:ext cx="289080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31" name="Shape 21"/>
              <p:cNvSpPr/>
              <p:nvPr/>
            </p:nvSpPr>
            <p:spPr>
              <a:xfrm>
                <a:off x="4710174"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Tree>
    <p:extLst>
      <p:ext uri="{BB962C8B-B14F-4D97-AF65-F5344CB8AC3E}">
        <p14:creationId xmlns:p14="http://schemas.microsoft.com/office/powerpoint/2010/main" val="1742108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_Title + 1 column">
    <p:bg>
      <p:bgPr>
        <a:blipFill>
          <a:blip r:embed="rId2"/>
          <a:tile tx="0" ty="0" sx="100000" sy="100000" flip="none" algn="tl"/>
        </a:blipFill>
        <a:effectLst/>
      </p:bgPr>
    </p:bg>
    <p:spTree>
      <p:nvGrpSpPr>
        <p:cNvPr id="1" name="Shape 51"/>
        <p:cNvGrpSpPr/>
        <p:nvPr/>
      </p:nvGrpSpPr>
      <p:grpSpPr>
        <a:xfrm>
          <a:off x="0" y="0"/>
          <a:ext cx="0" cy="0"/>
          <a:chOff x="0" y="0"/>
          <a:chExt cx="0" cy="0"/>
        </a:xfrm>
      </p:grpSpPr>
      <p:grpSp>
        <p:nvGrpSpPr>
          <p:cNvPr id="2" name="Shape 58"/>
          <p:cNvGrpSpPr/>
          <p:nvPr/>
        </p:nvGrpSpPr>
        <p:grpSpPr>
          <a:xfrm>
            <a:off x="-31" y="-304035"/>
            <a:ext cx="2163561" cy="1796400"/>
            <a:chOff x="-32" y="-215963"/>
            <a:chExt cx="2163561" cy="1347300"/>
          </a:xfrm>
        </p:grpSpPr>
        <p:sp>
          <p:nvSpPr>
            <p:cNvPr id="59" name="Shape 59"/>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4" name="Shape 64"/>
          <p:cNvSpPr txBox="1">
            <a:spLocks noGrp="1"/>
          </p:cNvSpPr>
          <p:nvPr>
            <p:ph type="title"/>
          </p:nvPr>
        </p:nvSpPr>
        <p:spPr>
          <a:xfrm>
            <a:off x="1031426" y="1532968"/>
            <a:ext cx="5760300" cy="907600"/>
          </a:xfrm>
          <a:prstGeom prst="rect">
            <a:avLst/>
          </a:prstGeom>
        </p:spPr>
        <p:txBody>
          <a:bodyPr lIns="91400" tIns="91400" rIns="91400" bIns="91400"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5" name="Shape 65"/>
          <p:cNvSpPr txBox="1">
            <a:spLocks noGrp="1"/>
          </p:cNvSpPr>
          <p:nvPr>
            <p:ph type="body" idx="1"/>
          </p:nvPr>
        </p:nvSpPr>
        <p:spPr>
          <a:xfrm>
            <a:off x="1031426" y="2369500"/>
            <a:ext cx="5760300" cy="3361600"/>
          </a:xfrm>
          <a:prstGeom prst="rect">
            <a:avLst/>
          </a:prstGeom>
        </p:spPr>
        <p:txBody>
          <a:bodyPr lIns="91400" tIns="91400" rIns="91400" bIns="914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3" name="Picture 2">
            <a:extLst>
              <a:ext uri="{FF2B5EF4-FFF2-40B4-BE49-F238E27FC236}">
                <a16:creationId xmlns:a16="http://schemas.microsoft.com/office/drawing/2014/main" id="{A3D21EA6-25A9-43D1-ABDB-7AD8B02E0C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3860" y="18741"/>
            <a:ext cx="652636" cy="817971"/>
          </a:xfrm>
          <a:prstGeom prst="rect">
            <a:avLst/>
          </a:prstGeom>
        </p:spPr>
      </p:pic>
    </p:spTree>
    <p:extLst>
      <p:ext uri="{BB962C8B-B14F-4D97-AF65-F5344CB8AC3E}">
        <p14:creationId xmlns:p14="http://schemas.microsoft.com/office/powerpoint/2010/main" val="2015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295399"/>
          </a:xfrm>
        </p:spPr>
        <p:txBody>
          <a:bodyPr/>
          <a:lstStyle/>
          <a:p>
            <a:r>
              <a:rPr lang="en-US" sz="4000" b="1" dirty="0"/>
              <a:t>Administrative </a:t>
            </a:r>
            <a:r>
              <a:rPr lang="en-US" sz="4000" b="1" dirty="0" err="1"/>
              <a:t>SoP</a:t>
            </a:r>
            <a:r>
              <a:rPr lang="en-US" sz="4000" b="1" dirty="0"/>
              <a:t> on EVM-VVPAT</a:t>
            </a:r>
          </a:p>
        </p:txBody>
      </p:sp>
      <p:sp>
        <p:nvSpPr>
          <p:cNvPr id="3" name="Subtitle 2"/>
          <p:cNvSpPr>
            <a:spLocks noGrp="1"/>
          </p:cNvSpPr>
          <p:nvPr>
            <p:ph type="subTitle" idx="1"/>
          </p:nvPr>
        </p:nvSpPr>
        <p:spPr>
          <a:xfrm>
            <a:off x="1371600" y="2133600"/>
            <a:ext cx="6400800" cy="3505200"/>
          </a:xfrm>
        </p:spPr>
        <p:txBody>
          <a:bodyPr/>
          <a:lstStyle/>
          <a:p>
            <a:r>
              <a:rPr lang="en-US" b="1" dirty="0">
                <a:solidFill>
                  <a:srgbClr val="FF0000"/>
                </a:solidFill>
              </a:rPr>
              <a:t>By</a:t>
            </a:r>
          </a:p>
          <a:p>
            <a:r>
              <a:rPr lang="en-US" b="1" dirty="0">
                <a:solidFill>
                  <a:srgbClr val="FF0000"/>
                </a:solidFill>
              </a:rPr>
              <a:t>Madhusudan Gupta, Secretary, ECI</a:t>
            </a:r>
          </a:p>
          <a:p>
            <a:r>
              <a:rPr lang="en-US" b="1" dirty="0">
                <a:solidFill>
                  <a:srgbClr val="FF0000"/>
                </a:solidFill>
              </a:rPr>
              <a:t>(8810689142)</a:t>
            </a:r>
          </a:p>
          <a:p>
            <a:r>
              <a:rPr lang="en-US" b="1" dirty="0">
                <a:solidFill>
                  <a:srgbClr val="FF0000"/>
                </a:solidFill>
              </a:rPr>
              <a:t>O.P. Sahani, Under Secretary, ECI</a:t>
            </a:r>
          </a:p>
          <a:p>
            <a:endParaRPr lang="en-US"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 Storage (2/9)</a:t>
            </a:r>
          </a:p>
        </p:txBody>
      </p:sp>
      <p:sp>
        <p:nvSpPr>
          <p:cNvPr id="3" name="Content Placeholder 2"/>
          <p:cNvSpPr>
            <a:spLocks noGrp="1"/>
          </p:cNvSpPr>
          <p:nvPr>
            <p:ph idx="1"/>
          </p:nvPr>
        </p:nvSpPr>
        <p:spPr/>
        <p:txBody>
          <a:bodyPr>
            <a:normAutofit fontScale="92500" lnSpcReduction="20000"/>
          </a:bodyPr>
          <a:lstStyle/>
          <a:p>
            <a:pPr marL="514350" indent="-514350" algn="just">
              <a:buAutoNum type="alphaUcPeriod"/>
            </a:pPr>
            <a:r>
              <a:rPr lang="en-US" sz="2800" b="1" dirty="0"/>
              <a:t>Non-election Period</a:t>
            </a:r>
            <a:r>
              <a:rPr lang="en-US" sz="2800" dirty="0"/>
              <a:t>:</a:t>
            </a:r>
          </a:p>
          <a:p>
            <a:pPr marL="514350" indent="-514350" algn="just">
              <a:buFont typeface="Wingdings" pitchFamily="2" charset="2"/>
              <a:buChar char="q"/>
            </a:pPr>
            <a:r>
              <a:rPr lang="en-US" sz="2800" dirty="0"/>
              <a:t> Storage Place: Treasury/District HQs/Tehsil HQs</a:t>
            </a:r>
          </a:p>
          <a:p>
            <a:pPr marL="514350" indent="-514350" algn="just">
              <a:buFont typeface="Wingdings" pitchFamily="2" charset="2"/>
              <a:buChar char="q"/>
            </a:pPr>
            <a:r>
              <a:rPr lang="en-US" sz="2800" dirty="0"/>
              <a:t> Physical Aspects of WH:</a:t>
            </a:r>
          </a:p>
          <a:p>
            <a:pPr marL="1314450" lvl="2" indent="-514350" algn="just">
              <a:buFont typeface="Courier New" pitchFamily="49" charset="0"/>
              <a:buChar char="o"/>
            </a:pPr>
            <a:r>
              <a:rPr lang="en-US" sz="1800" dirty="0"/>
              <a:t>Only 1 entry/exist point</a:t>
            </a:r>
          </a:p>
          <a:p>
            <a:pPr marL="1314450" lvl="2" indent="-514350" algn="just">
              <a:buFont typeface="Courier New" pitchFamily="49" charset="0"/>
              <a:buChar char="o"/>
            </a:pPr>
            <a:r>
              <a:rPr lang="en-US" sz="1800" dirty="0"/>
              <a:t>Double lock system</a:t>
            </a:r>
          </a:p>
          <a:p>
            <a:pPr marL="1314450" lvl="2" indent="-514350" algn="just">
              <a:buFont typeface="Courier New" pitchFamily="49" charset="0"/>
              <a:buChar char="o"/>
            </a:pPr>
            <a:r>
              <a:rPr lang="en-US" sz="1800" dirty="0"/>
              <a:t>Installation of Main Switch outside WH/Strong Room</a:t>
            </a:r>
          </a:p>
          <a:p>
            <a:pPr marL="1314450" lvl="2" indent="-514350" algn="just">
              <a:buFont typeface="Courier New" pitchFamily="49" charset="0"/>
              <a:buChar char="o"/>
            </a:pPr>
            <a:r>
              <a:rPr lang="en-US" sz="1800" dirty="0"/>
              <a:t>No other material to be stored</a:t>
            </a:r>
          </a:p>
          <a:p>
            <a:pPr marL="514350" indent="-514350" algn="just">
              <a:buFont typeface="Wingdings" pitchFamily="2" charset="2"/>
              <a:buChar char="q"/>
            </a:pPr>
            <a:r>
              <a:rPr lang="en-US" sz="2800" dirty="0"/>
              <a:t>Custody of keys: </a:t>
            </a:r>
          </a:p>
          <a:p>
            <a:pPr marL="1314450" lvl="2" indent="-514350" algn="just">
              <a:buFont typeface="Courier New" pitchFamily="49" charset="0"/>
              <a:buChar char="o"/>
            </a:pPr>
            <a:r>
              <a:rPr lang="en-US" sz="2000" dirty="0"/>
              <a:t> All keys of Lock-1 with DEO and all keys of Lock-2 with Dy.DEO (District HQs)</a:t>
            </a:r>
          </a:p>
          <a:p>
            <a:pPr marL="1314450" lvl="2" indent="-514350" algn="just">
              <a:buFont typeface="Courier New" pitchFamily="49" charset="0"/>
              <a:buChar char="o"/>
            </a:pPr>
            <a:r>
              <a:rPr lang="en-US" sz="2000" dirty="0"/>
              <a:t>All keys of Lock-1 with SDM and all keys of Lock-2 with Tehsildar (Outside District HQs)</a:t>
            </a:r>
          </a:p>
          <a:p>
            <a:pPr marL="1314450" lvl="2" indent="-514350" algn="just">
              <a:buFont typeface="Courier New" pitchFamily="49" charset="0"/>
              <a:buChar char="o"/>
            </a:pPr>
            <a:r>
              <a:rPr lang="en-US" sz="2000" dirty="0"/>
              <a:t>Deposition of keys in Treasury</a:t>
            </a:r>
          </a:p>
          <a:p>
            <a:pPr marL="1314450" lvl="2" indent="-514350" algn="just">
              <a:buFont typeface="Courier New" pitchFamily="49" charset="0"/>
              <a:buChar char="o"/>
            </a:pPr>
            <a:r>
              <a:rPr lang="en-US" sz="2000" dirty="0"/>
              <a:t>Handling of keys to be a part of CTC (Certificate of Transfer Charge)</a:t>
            </a:r>
          </a:p>
          <a:p>
            <a:pPr marL="514350" indent="-514350" algn="just">
              <a:buFont typeface="Courier New" pitchFamily="49" charset="0"/>
              <a:buChar char="o"/>
            </a:pPr>
            <a:endParaRPr lang="en-US" sz="2800" dirty="0"/>
          </a:p>
          <a:p>
            <a:pPr marL="514350" indent="-514350" algn="just">
              <a:buFont typeface="Wingdings" pitchFamily="2" charset="2"/>
              <a:buChar char="q"/>
            </a:pPr>
            <a:endParaRPr lang="en-US" sz="2800" dirty="0"/>
          </a:p>
          <a:p>
            <a:pPr algn="just">
              <a:buNone/>
            </a:pPr>
            <a:endParaRPr lang="en-US" sz="2800" dirty="0"/>
          </a:p>
          <a:p>
            <a:pPr>
              <a:buNone/>
            </a:pP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 Storage (3/9)</a:t>
            </a:r>
          </a:p>
        </p:txBody>
      </p:sp>
      <p:sp>
        <p:nvSpPr>
          <p:cNvPr id="3" name="Content Placeholder 2"/>
          <p:cNvSpPr>
            <a:spLocks noGrp="1"/>
          </p:cNvSpPr>
          <p:nvPr>
            <p:ph idx="1"/>
          </p:nvPr>
        </p:nvSpPr>
        <p:spPr/>
        <p:txBody>
          <a:bodyPr>
            <a:normAutofit/>
          </a:bodyPr>
          <a:lstStyle/>
          <a:p>
            <a:pPr marL="514350" indent="-514350" algn="just">
              <a:buAutoNum type="alphaUcPeriod"/>
            </a:pPr>
            <a:r>
              <a:rPr lang="en-US" sz="2800" b="1" dirty="0"/>
              <a:t>Non-election Period</a:t>
            </a:r>
            <a:r>
              <a:rPr lang="en-US" sz="2800" dirty="0"/>
              <a:t>:</a:t>
            </a:r>
          </a:p>
          <a:p>
            <a:pPr marL="514350" indent="-514350" algn="just">
              <a:buFont typeface="Wingdings" pitchFamily="2" charset="2"/>
              <a:buChar char="q"/>
            </a:pPr>
            <a:r>
              <a:rPr lang="en-US" sz="2800" dirty="0"/>
              <a:t> Security:</a:t>
            </a:r>
          </a:p>
          <a:p>
            <a:pPr marL="1314450" lvl="2" indent="-514350" algn="just">
              <a:buFont typeface="Courier New" pitchFamily="49" charset="0"/>
              <a:buChar char="o"/>
            </a:pPr>
            <a:r>
              <a:rPr lang="en-US" sz="2000" dirty="0"/>
              <a:t>1/2 Section Armed Security</a:t>
            </a:r>
          </a:p>
          <a:p>
            <a:pPr marL="1314450" lvl="2" indent="-514350" algn="just">
              <a:buFont typeface="Courier New" pitchFamily="49" charset="0"/>
              <a:buChar char="o"/>
            </a:pPr>
            <a:r>
              <a:rPr lang="en-US" sz="2000" dirty="0"/>
              <a:t>CCTV/Fire Alarm</a:t>
            </a:r>
          </a:p>
          <a:p>
            <a:pPr marL="1314450" lvl="2" indent="-514350" algn="just">
              <a:buFont typeface="Courier New" pitchFamily="49" charset="0"/>
              <a:buChar char="o"/>
            </a:pPr>
            <a:r>
              <a:rPr lang="en-US" sz="2000" dirty="0"/>
              <a:t>Fire extinguisher both inside and outside</a:t>
            </a:r>
          </a:p>
          <a:p>
            <a:pPr marL="514350" indent="-514350" algn="just">
              <a:buFont typeface="Wingdings" pitchFamily="2" charset="2"/>
              <a:buChar char="q"/>
            </a:pPr>
            <a:r>
              <a:rPr lang="en-US" sz="2800" dirty="0"/>
              <a:t>Inspection by DEO: </a:t>
            </a:r>
          </a:p>
          <a:p>
            <a:pPr marL="1314450" lvl="2" indent="-514350" algn="just">
              <a:buFont typeface="Courier New" pitchFamily="49" charset="0"/>
              <a:buChar char="o"/>
            </a:pPr>
            <a:r>
              <a:rPr lang="en-US" sz="2000" dirty="0"/>
              <a:t>Monthly </a:t>
            </a:r>
          </a:p>
          <a:p>
            <a:pPr marL="1314450" lvl="2" indent="-514350" algn="just">
              <a:buFont typeface="Courier New" pitchFamily="49" charset="0"/>
              <a:buChar char="o"/>
            </a:pPr>
            <a:r>
              <a:rPr lang="en-US" sz="2000" dirty="0"/>
              <a:t>Quarterly (April, July, October &amp; January)</a:t>
            </a:r>
          </a:p>
          <a:p>
            <a:pPr algn="just">
              <a:buNone/>
            </a:pPr>
            <a:endParaRPr lang="en-US" sz="2800" dirty="0"/>
          </a:p>
          <a:p>
            <a:pPr>
              <a:buNone/>
            </a:pP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 Storage (4/9)</a:t>
            </a:r>
          </a:p>
        </p:txBody>
      </p:sp>
      <p:sp>
        <p:nvSpPr>
          <p:cNvPr id="3" name="Content Placeholder 2"/>
          <p:cNvSpPr>
            <a:spLocks noGrp="1"/>
          </p:cNvSpPr>
          <p:nvPr>
            <p:ph idx="1"/>
          </p:nvPr>
        </p:nvSpPr>
        <p:spPr/>
        <p:txBody>
          <a:bodyPr>
            <a:normAutofit/>
          </a:bodyPr>
          <a:lstStyle/>
          <a:p>
            <a:pPr>
              <a:buNone/>
            </a:pPr>
            <a:r>
              <a:rPr lang="en-US" sz="2800" b="1" dirty="0"/>
              <a:t>B. Election Period (Strong Room)</a:t>
            </a:r>
            <a:r>
              <a:rPr lang="en-US" sz="2800" dirty="0"/>
              <a:t>:</a:t>
            </a:r>
          </a:p>
          <a:p>
            <a:pPr marL="571500" indent="-571500">
              <a:buAutoNum type="romanLcPeriod"/>
            </a:pPr>
            <a:r>
              <a:rPr lang="en-US" sz="2800" dirty="0"/>
              <a:t>FLC to 1</a:t>
            </a:r>
            <a:r>
              <a:rPr lang="en-US" sz="2800" baseline="30000" dirty="0"/>
              <a:t>st</a:t>
            </a:r>
            <a:r>
              <a:rPr lang="en-US" sz="2800" dirty="0"/>
              <a:t> Randomization</a:t>
            </a:r>
          </a:p>
          <a:p>
            <a:pPr marL="571500" indent="-571500">
              <a:buAutoNum type="romanLcPeriod"/>
            </a:pPr>
            <a:r>
              <a:rPr lang="en-US" sz="2800" dirty="0"/>
              <a:t>After 1</a:t>
            </a:r>
            <a:r>
              <a:rPr lang="en-US" sz="2800" baseline="30000" dirty="0"/>
              <a:t>st</a:t>
            </a:r>
            <a:r>
              <a:rPr lang="en-US" sz="2800" dirty="0"/>
              <a:t> Randomization to dispersal</a:t>
            </a:r>
          </a:p>
          <a:p>
            <a:pPr marL="571500" indent="-571500">
              <a:buAutoNum type="romanLcPeriod"/>
            </a:pPr>
            <a:r>
              <a:rPr lang="en-US" sz="2800" dirty="0"/>
              <a:t>Poll Day to before Counting Day</a:t>
            </a:r>
          </a:p>
          <a:p>
            <a:pPr marL="571500" indent="-571500">
              <a:buAutoNum type="romanLcPeriod"/>
            </a:pPr>
            <a:r>
              <a:rPr lang="en-US" sz="2800" dirty="0"/>
              <a:t> Counting Day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 Storage (5/9)</a:t>
            </a:r>
          </a:p>
        </p:txBody>
      </p:sp>
      <p:sp>
        <p:nvSpPr>
          <p:cNvPr id="3" name="Content Placeholder 2"/>
          <p:cNvSpPr>
            <a:spLocks noGrp="1"/>
          </p:cNvSpPr>
          <p:nvPr>
            <p:ph idx="1"/>
          </p:nvPr>
        </p:nvSpPr>
        <p:spPr/>
        <p:txBody>
          <a:bodyPr>
            <a:normAutofit fontScale="92500" lnSpcReduction="20000"/>
          </a:bodyPr>
          <a:lstStyle/>
          <a:p>
            <a:pPr>
              <a:buNone/>
            </a:pPr>
            <a:r>
              <a:rPr lang="en-US" sz="2800" b="1" dirty="0"/>
              <a:t>B. Election Period</a:t>
            </a:r>
            <a:r>
              <a:rPr lang="en-US" sz="2800" dirty="0"/>
              <a:t>:</a:t>
            </a:r>
          </a:p>
          <a:p>
            <a:pPr marL="571500" indent="-571500">
              <a:buAutoNum type="romanLcPeriod"/>
            </a:pPr>
            <a:r>
              <a:rPr lang="en-US" sz="2800" dirty="0"/>
              <a:t>FLC to 1</a:t>
            </a:r>
            <a:r>
              <a:rPr lang="en-US" sz="2800" baseline="30000" dirty="0"/>
              <a:t>st</a:t>
            </a:r>
            <a:r>
              <a:rPr lang="en-US" sz="2800" dirty="0"/>
              <a:t> Randomization</a:t>
            </a:r>
          </a:p>
          <a:p>
            <a:pPr marL="971550" lvl="1" indent="-571500">
              <a:buFont typeface="Courier New" pitchFamily="49" charset="0"/>
              <a:buChar char="o"/>
            </a:pPr>
            <a:r>
              <a:rPr lang="en-US" dirty="0"/>
              <a:t>Custody of DEO</a:t>
            </a:r>
          </a:p>
          <a:p>
            <a:pPr marL="971550" lvl="1" indent="-571500">
              <a:buFont typeface="Courier New" pitchFamily="49" charset="0"/>
              <a:buChar char="o"/>
            </a:pPr>
            <a:r>
              <a:rPr lang="en-US" dirty="0"/>
              <a:t>Strong Room with Double Lock System</a:t>
            </a:r>
          </a:p>
          <a:p>
            <a:pPr marL="971550" lvl="1" indent="-571500">
              <a:buFont typeface="Courier New" pitchFamily="49" charset="0"/>
              <a:buChar char="o"/>
            </a:pPr>
            <a:r>
              <a:rPr lang="en-US" dirty="0"/>
              <a:t>All keys of Lock-1 with DEO and all keys of Lock-2 with Dy.DEO</a:t>
            </a:r>
          </a:p>
          <a:p>
            <a:pPr marL="971550" lvl="1" indent="-571500">
              <a:buFont typeface="Courier New" pitchFamily="49" charset="0"/>
              <a:buChar char="o"/>
            </a:pPr>
            <a:r>
              <a:rPr lang="en-US" dirty="0"/>
              <a:t>1 Section Armed Security</a:t>
            </a:r>
          </a:p>
          <a:p>
            <a:pPr marL="971550" lvl="1" indent="-571500">
              <a:buFont typeface="Courier New" pitchFamily="49" charset="0"/>
              <a:buChar char="o"/>
            </a:pPr>
            <a:r>
              <a:rPr lang="en-US" dirty="0"/>
              <a:t> CCTV</a:t>
            </a:r>
          </a:p>
          <a:p>
            <a:pPr marL="971550" lvl="1" indent="-571500" algn="just">
              <a:buFont typeface="Courier New" pitchFamily="49" charset="0"/>
              <a:buChar char="o"/>
            </a:pPr>
            <a:r>
              <a:rPr lang="en-US" dirty="0"/>
              <a:t> Open for taking out </a:t>
            </a:r>
            <a:r>
              <a:rPr lang="en-US" b="1" dirty="0"/>
              <a:t>Awareness/Training units (10%)</a:t>
            </a:r>
            <a:r>
              <a:rPr lang="en-US" dirty="0"/>
              <a:t> and after </a:t>
            </a:r>
            <a:r>
              <a:rPr lang="en-US" b="1" dirty="0"/>
              <a:t>1</a:t>
            </a:r>
            <a:r>
              <a:rPr lang="en-US" b="1" baseline="30000" dirty="0"/>
              <a:t>st</a:t>
            </a:r>
            <a:r>
              <a:rPr lang="en-US" b="1" dirty="0"/>
              <a:t> Randomization</a:t>
            </a:r>
            <a:r>
              <a:rPr lang="en-US" dirty="0"/>
              <a:t> in presence of political parties (National &amp; State Recognised) under videography</a:t>
            </a:r>
          </a:p>
          <a:p>
            <a:pPr marL="571500" indent="-571500">
              <a:buNone/>
            </a:pP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 Storage (6/9)</a:t>
            </a:r>
          </a:p>
        </p:txBody>
      </p:sp>
      <p:sp>
        <p:nvSpPr>
          <p:cNvPr id="3" name="Content Placeholder 2"/>
          <p:cNvSpPr>
            <a:spLocks noGrp="1"/>
          </p:cNvSpPr>
          <p:nvPr>
            <p:ph idx="1"/>
          </p:nvPr>
        </p:nvSpPr>
        <p:spPr/>
        <p:txBody>
          <a:bodyPr>
            <a:normAutofit lnSpcReduction="10000"/>
          </a:bodyPr>
          <a:lstStyle/>
          <a:p>
            <a:pPr>
              <a:buNone/>
            </a:pPr>
            <a:r>
              <a:rPr lang="en-US" sz="2800" b="1" dirty="0"/>
              <a:t>B. Election Period</a:t>
            </a:r>
            <a:r>
              <a:rPr lang="en-US" sz="2800" dirty="0"/>
              <a:t>:</a:t>
            </a:r>
          </a:p>
          <a:p>
            <a:pPr marL="571500" indent="-571500">
              <a:buNone/>
            </a:pPr>
            <a:r>
              <a:rPr lang="en-US" sz="2800" dirty="0"/>
              <a:t>ii. After 1</a:t>
            </a:r>
            <a:r>
              <a:rPr lang="en-US" sz="2800" baseline="30000" dirty="0"/>
              <a:t>st</a:t>
            </a:r>
            <a:r>
              <a:rPr lang="en-US" sz="2800" dirty="0"/>
              <a:t> Randomization to dispersal</a:t>
            </a:r>
          </a:p>
          <a:p>
            <a:pPr marL="971550" lvl="1" indent="-571500">
              <a:buFont typeface="Courier New" pitchFamily="49" charset="0"/>
              <a:buChar char="o"/>
            </a:pPr>
            <a:r>
              <a:rPr lang="en-US" sz="2400" dirty="0"/>
              <a:t> Custody of RO</a:t>
            </a:r>
          </a:p>
          <a:p>
            <a:pPr marL="971550" lvl="1" indent="-571500">
              <a:buFont typeface="Courier New" pitchFamily="49" charset="0"/>
              <a:buChar char="o"/>
            </a:pPr>
            <a:r>
              <a:rPr lang="en-US" sz="2400" dirty="0"/>
              <a:t> Double Lock System</a:t>
            </a:r>
          </a:p>
          <a:p>
            <a:pPr marL="971550" lvl="1" indent="-571500" algn="just">
              <a:buFont typeface="Courier New" pitchFamily="49" charset="0"/>
              <a:buChar char="o"/>
            </a:pPr>
            <a:r>
              <a:rPr lang="en-US" sz="2400" dirty="0"/>
              <a:t> All keys of Lock-1 with RO and all keys of Lock-2 with ARO</a:t>
            </a:r>
          </a:p>
          <a:p>
            <a:pPr marL="971550" lvl="1" indent="-571500" algn="just">
              <a:buFont typeface="Courier New" pitchFamily="49" charset="0"/>
              <a:buChar char="o"/>
            </a:pPr>
            <a:r>
              <a:rPr lang="en-US" sz="2400" dirty="0"/>
              <a:t>1 Section Armed Security</a:t>
            </a:r>
          </a:p>
          <a:p>
            <a:pPr marL="971550" lvl="1" indent="-571500" algn="just">
              <a:buFont typeface="Courier New" pitchFamily="49" charset="0"/>
              <a:buChar char="o"/>
            </a:pPr>
            <a:r>
              <a:rPr lang="en-US" sz="2400" dirty="0"/>
              <a:t> CCTV</a:t>
            </a:r>
          </a:p>
          <a:p>
            <a:pPr marL="971550" lvl="1" indent="-571500" algn="just">
              <a:buFont typeface="Courier New" pitchFamily="49" charset="0"/>
              <a:buChar char="o"/>
            </a:pPr>
            <a:r>
              <a:rPr lang="en-US" sz="2400" dirty="0"/>
              <a:t> Open only after </a:t>
            </a:r>
            <a:r>
              <a:rPr lang="en-US" sz="2400" b="1" dirty="0"/>
              <a:t>2</a:t>
            </a:r>
            <a:r>
              <a:rPr lang="en-US" sz="2400" b="1" baseline="30000" dirty="0"/>
              <a:t>nd</a:t>
            </a:r>
            <a:r>
              <a:rPr lang="en-US" sz="2400" b="1" dirty="0"/>
              <a:t> Randomization</a:t>
            </a:r>
            <a:r>
              <a:rPr lang="en-US" sz="2400" dirty="0"/>
              <a:t> for </a:t>
            </a:r>
            <a:r>
              <a:rPr lang="en-US" sz="2400" b="1" dirty="0"/>
              <a:t>commissioning/preparation</a:t>
            </a:r>
            <a:r>
              <a:rPr lang="en-US" sz="2400" dirty="0"/>
              <a:t> and on </a:t>
            </a:r>
            <a:r>
              <a:rPr lang="en-US" sz="2400" b="1" dirty="0"/>
              <a:t>dispersal day</a:t>
            </a:r>
            <a:r>
              <a:rPr lang="en-US" sz="2400" dirty="0"/>
              <a:t> in presence of candidates/ their agents under videography</a:t>
            </a:r>
          </a:p>
          <a:p>
            <a:pPr marL="571500" indent="-571500">
              <a:buNone/>
            </a:pP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 Storage (7/9)</a:t>
            </a:r>
          </a:p>
        </p:txBody>
      </p:sp>
      <p:sp>
        <p:nvSpPr>
          <p:cNvPr id="3" name="Content Placeholder 2"/>
          <p:cNvSpPr>
            <a:spLocks noGrp="1"/>
          </p:cNvSpPr>
          <p:nvPr>
            <p:ph idx="1"/>
          </p:nvPr>
        </p:nvSpPr>
        <p:spPr/>
        <p:txBody>
          <a:bodyPr>
            <a:normAutofit lnSpcReduction="10000"/>
          </a:bodyPr>
          <a:lstStyle/>
          <a:p>
            <a:pPr>
              <a:buNone/>
            </a:pPr>
            <a:r>
              <a:rPr lang="en-US" sz="2800" b="1" dirty="0"/>
              <a:t>B. Election Period</a:t>
            </a:r>
            <a:r>
              <a:rPr lang="en-US" sz="2800" dirty="0"/>
              <a:t>:</a:t>
            </a:r>
          </a:p>
          <a:p>
            <a:pPr marL="571500" indent="-571500">
              <a:buNone/>
            </a:pPr>
            <a:r>
              <a:rPr lang="en-US" sz="2800" dirty="0"/>
              <a:t>iii. Poll Day to before Counting Day</a:t>
            </a:r>
          </a:p>
          <a:p>
            <a:pPr marL="971550" lvl="1" indent="-571500">
              <a:buFont typeface="Courier New" pitchFamily="49" charset="0"/>
              <a:buChar char="o"/>
            </a:pPr>
            <a:r>
              <a:rPr lang="en-US" sz="2400" dirty="0"/>
              <a:t>Custody of RO</a:t>
            </a:r>
          </a:p>
          <a:p>
            <a:pPr marL="971550" lvl="1" indent="-571500">
              <a:buFont typeface="Courier New" pitchFamily="49" charset="0"/>
              <a:buChar char="o"/>
            </a:pPr>
            <a:r>
              <a:rPr lang="en-US" sz="2400" dirty="0"/>
              <a:t>Double Lock System</a:t>
            </a:r>
          </a:p>
          <a:p>
            <a:pPr marL="971550" lvl="1" indent="-571500" algn="just">
              <a:buFont typeface="Courier New" pitchFamily="49" charset="0"/>
              <a:buChar char="o"/>
            </a:pPr>
            <a:r>
              <a:rPr lang="en-US" sz="2400" dirty="0"/>
              <a:t>All keys of Lock-1 with RO and all keys of Lock-2 with ARO</a:t>
            </a:r>
          </a:p>
          <a:p>
            <a:pPr marL="971550" lvl="1" indent="-571500" algn="just">
              <a:buFont typeface="Courier New" pitchFamily="49" charset="0"/>
              <a:buChar char="o"/>
            </a:pPr>
            <a:r>
              <a:rPr lang="en-US" sz="2400" dirty="0"/>
              <a:t>CCTV</a:t>
            </a:r>
          </a:p>
          <a:p>
            <a:pPr marL="971550" lvl="1" indent="-571500" algn="just">
              <a:buFont typeface="Courier New" pitchFamily="49" charset="0"/>
              <a:buChar char="o"/>
            </a:pPr>
            <a:r>
              <a:rPr lang="en-US" sz="2400" dirty="0"/>
              <a:t>1 Platoon Armed Security (2 tier Security)</a:t>
            </a:r>
          </a:p>
          <a:p>
            <a:pPr marL="971550" lvl="1" indent="-571500" algn="just">
              <a:buFont typeface="Courier New" pitchFamily="49" charset="0"/>
              <a:buChar char="o"/>
            </a:pPr>
            <a:r>
              <a:rPr lang="en-US" sz="2400" dirty="0"/>
              <a:t>No one allow to enter inner tier</a:t>
            </a:r>
          </a:p>
          <a:p>
            <a:pPr marL="971550" lvl="1" indent="-571500" algn="just">
              <a:buFont typeface="Courier New" pitchFamily="49" charset="0"/>
              <a:buChar char="o"/>
            </a:pPr>
            <a:r>
              <a:rPr lang="en-US" sz="2400" dirty="0"/>
              <a:t>Daily visit of RO/ARO/DEO/SP</a:t>
            </a:r>
          </a:p>
          <a:p>
            <a:pPr marL="971550" lvl="1" indent="-571500" algn="just">
              <a:buFont typeface="Courier New" pitchFamily="49" charset="0"/>
              <a:buChar char="o"/>
            </a:pPr>
            <a:r>
              <a:rPr lang="en-US" sz="2400" dirty="0"/>
              <a:t>Candidates/their agents are allowed to watch security</a:t>
            </a:r>
          </a:p>
          <a:p>
            <a:pPr marL="571500" indent="-571500">
              <a:buNone/>
            </a:pP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 Storage (8/9)</a:t>
            </a:r>
          </a:p>
        </p:txBody>
      </p:sp>
      <p:sp>
        <p:nvSpPr>
          <p:cNvPr id="3" name="Content Placeholder 2"/>
          <p:cNvSpPr>
            <a:spLocks noGrp="1"/>
          </p:cNvSpPr>
          <p:nvPr>
            <p:ph idx="1"/>
          </p:nvPr>
        </p:nvSpPr>
        <p:spPr/>
        <p:txBody>
          <a:bodyPr>
            <a:normAutofit/>
          </a:bodyPr>
          <a:lstStyle/>
          <a:p>
            <a:pPr>
              <a:buNone/>
            </a:pPr>
            <a:r>
              <a:rPr lang="en-US" sz="2800" b="1" dirty="0"/>
              <a:t>B. Election Period</a:t>
            </a:r>
            <a:r>
              <a:rPr lang="en-US" sz="2800" dirty="0"/>
              <a:t>:</a:t>
            </a:r>
          </a:p>
          <a:p>
            <a:pPr marL="571500" indent="-571500">
              <a:buAutoNum type="romanLcPeriod" startAt="4"/>
            </a:pPr>
            <a:r>
              <a:rPr lang="en-US" sz="2800" dirty="0"/>
              <a:t>Counting Day</a:t>
            </a:r>
            <a:endParaRPr lang="en-US" sz="2400" dirty="0"/>
          </a:p>
          <a:p>
            <a:pPr marL="971550" lvl="1" indent="-571500" algn="just">
              <a:buFont typeface="Courier New" pitchFamily="49" charset="0"/>
              <a:buChar char="o"/>
            </a:pPr>
            <a:r>
              <a:rPr lang="en-US" sz="2400" dirty="0"/>
              <a:t>1 Platoon Armed Security</a:t>
            </a:r>
          </a:p>
          <a:p>
            <a:pPr marL="971550" lvl="1" indent="-571500" algn="just">
              <a:buFont typeface="Courier New" pitchFamily="49" charset="0"/>
              <a:buChar char="o"/>
            </a:pPr>
            <a:r>
              <a:rPr lang="en-US" sz="2400" dirty="0"/>
              <a:t>3 tier Security on Counting Day: Inner- CPAF, Middle-SAP, Outer-DAP</a:t>
            </a:r>
          </a:p>
          <a:p>
            <a:pPr marL="971550" lvl="1" indent="-571500" algn="just">
              <a:buFont typeface="Courier New" pitchFamily="49" charset="0"/>
              <a:buChar char="o"/>
            </a:pPr>
            <a:r>
              <a:rPr lang="en-US" sz="2400" dirty="0"/>
              <a:t>CCTV</a:t>
            </a:r>
          </a:p>
          <a:p>
            <a:pPr marL="971550" lvl="1" indent="-571500" algn="just">
              <a:buFont typeface="Courier New" pitchFamily="49" charset="0"/>
              <a:buChar char="o"/>
            </a:pPr>
            <a:r>
              <a:rPr lang="en-US" sz="2400" dirty="0"/>
              <a:t>Opening/Closing of Strong Room in presence of candidates/ their agents under videography</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 Storage (9/9)</a:t>
            </a:r>
          </a:p>
        </p:txBody>
      </p:sp>
      <p:sp>
        <p:nvSpPr>
          <p:cNvPr id="3" name="Content Placeholder 2"/>
          <p:cNvSpPr>
            <a:spLocks noGrp="1"/>
          </p:cNvSpPr>
          <p:nvPr>
            <p:ph idx="1"/>
          </p:nvPr>
        </p:nvSpPr>
        <p:spPr/>
        <p:txBody>
          <a:bodyPr>
            <a:normAutofit/>
          </a:bodyPr>
          <a:lstStyle/>
          <a:p>
            <a:pPr algn="just">
              <a:buNone/>
            </a:pPr>
            <a:r>
              <a:rPr lang="en-US" sz="2800" b="1" dirty="0"/>
              <a:t>C. Petition Period</a:t>
            </a:r>
            <a:r>
              <a:rPr lang="en-US" sz="2800" dirty="0"/>
              <a:t>:</a:t>
            </a:r>
          </a:p>
          <a:p>
            <a:pPr lvl="1" algn="just">
              <a:buFont typeface="Courier New" pitchFamily="49" charset="0"/>
              <a:buChar char="o"/>
            </a:pPr>
            <a:r>
              <a:rPr lang="en-US" sz="2400" dirty="0"/>
              <a:t> Custody of DEO</a:t>
            </a:r>
          </a:p>
          <a:p>
            <a:pPr lvl="1" algn="just">
              <a:buFont typeface="Courier New" pitchFamily="49" charset="0"/>
              <a:buChar char="o"/>
            </a:pPr>
            <a:r>
              <a:rPr lang="en-US" sz="2400" dirty="0"/>
              <a:t>1 Platoon Security</a:t>
            </a:r>
          </a:p>
          <a:p>
            <a:pPr lvl="1" algn="just">
              <a:buFont typeface="Courier New" pitchFamily="49" charset="0"/>
              <a:buChar char="o"/>
            </a:pPr>
            <a:r>
              <a:rPr lang="en-US" sz="2400" dirty="0"/>
              <a:t> CCTV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2. First Level Checking (1/4)</a:t>
            </a:r>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sz="2800" b="1" dirty="0"/>
              <a:t> Schedule of FLC and intimation to political parties</a:t>
            </a:r>
          </a:p>
          <a:p>
            <a:pPr algn="just">
              <a:buFont typeface="Wingdings" pitchFamily="2" charset="2"/>
              <a:buChar char="q"/>
            </a:pPr>
            <a:r>
              <a:rPr lang="en-US" sz="2800" b="1" dirty="0"/>
              <a:t> Arrangements for FLC</a:t>
            </a:r>
          </a:p>
          <a:p>
            <a:pPr algn="just">
              <a:buFont typeface="Wingdings" pitchFamily="2" charset="2"/>
              <a:buChar char="q"/>
            </a:pPr>
            <a:r>
              <a:rPr lang="en-US" sz="2800" b="1" dirty="0"/>
              <a:t> Work to be done during FLC</a:t>
            </a:r>
          </a:p>
          <a:p>
            <a:pPr algn="just">
              <a:buFont typeface="Wingdings" pitchFamily="2" charset="2"/>
              <a:buChar char="q"/>
            </a:pPr>
            <a:r>
              <a:rPr lang="en-US" sz="2800" b="1" dirty="0"/>
              <a:t> Supervision of FLC</a:t>
            </a:r>
          </a:p>
          <a:p>
            <a:pPr algn="just">
              <a:buFont typeface="Wingdings" pitchFamily="2" charset="2"/>
              <a:buChar char="q"/>
            </a:pPr>
            <a:r>
              <a:rPr lang="en-US" sz="2800" b="1" dirty="0"/>
              <a:t> Marking of FLC Status on EVM Management System (EMS)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2. First Level Checking (2/4)</a:t>
            </a:r>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sz="2800" b="1" dirty="0"/>
              <a:t> Schedule of FLC and intimation to political parties</a:t>
            </a:r>
          </a:p>
          <a:p>
            <a:pPr lvl="2" algn="just">
              <a:buFont typeface="Courier New" pitchFamily="49" charset="0"/>
              <a:buChar char="o"/>
            </a:pPr>
            <a:r>
              <a:rPr lang="en-US" sz="2000" dirty="0"/>
              <a:t>CEO/DEO to prepare schedule</a:t>
            </a:r>
          </a:p>
          <a:p>
            <a:pPr lvl="2" algn="just">
              <a:buFont typeface="Courier New" pitchFamily="49" charset="0"/>
              <a:buChar char="o"/>
            </a:pPr>
            <a:r>
              <a:rPr lang="en-US" sz="2000" dirty="0"/>
              <a:t>Intimation of political parties at the district HQs with intimation to State HQs</a:t>
            </a:r>
          </a:p>
          <a:p>
            <a:pPr algn="just">
              <a:buFont typeface="Wingdings" pitchFamily="2" charset="2"/>
              <a:buChar char="q"/>
            </a:pPr>
            <a:r>
              <a:rPr lang="en-US" sz="2800" b="1" dirty="0"/>
              <a:t> Arrangements for FLC</a:t>
            </a:r>
          </a:p>
          <a:p>
            <a:pPr lvl="2" algn="just">
              <a:buFont typeface="Courier New" pitchFamily="49" charset="0"/>
              <a:buChar char="o"/>
            </a:pPr>
            <a:r>
              <a:rPr lang="en-US" sz="2000" dirty="0"/>
              <a:t>Spacious, well-lit, dust-free hall</a:t>
            </a:r>
          </a:p>
          <a:p>
            <a:pPr lvl="2" algn="just">
              <a:buFont typeface="Courier New" pitchFamily="49" charset="0"/>
              <a:buChar char="o"/>
            </a:pPr>
            <a:r>
              <a:rPr lang="en-US" sz="2000" dirty="0"/>
              <a:t>FLC area to be barricaded and sanitized by police</a:t>
            </a:r>
          </a:p>
          <a:p>
            <a:pPr lvl="2" algn="just">
              <a:buFont typeface="Courier New" pitchFamily="49" charset="0"/>
              <a:buChar char="o"/>
            </a:pPr>
            <a:r>
              <a:rPr lang="en-US" sz="2000" dirty="0"/>
              <a:t>Entry of hall through Door Frame Metal Detector</a:t>
            </a:r>
          </a:p>
          <a:p>
            <a:pPr lvl="2" algn="just">
              <a:buFont typeface="Courier New" pitchFamily="49" charset="0"/>
              <a:buChar char="o"/>
            </a:pPr>
            <a:r>
              <a:rPr lang="en-US" sz="2000" dirty="0"/>
              <a:t>Entry on production of ID Card issued by DEO</a:t>
            </a:r>
          </a:p>
          <a:p>
            <a:pPr lvl="2" algn="just">
              <a:buFont typeface="Courier New" pitchFamily="49" charset="0"/>
              <a:buChar char="o"/>
            </a:pPr>
            <a:r>
              <a:rPr lang="en-US" sz="2000" dirty="0"/>
              <a:t>Webcasting of FLC process</a:t>
            </a:r>
          </a:p>
          <a:p>
            <a:pPr lvl="2" algn="just">
              <a:buFont typeface="Courier New" pitchFamily="49" charset="0"/>
              <a:buChar char="o"/>
            </a:pPr>
            <a:r>
              <a:rPr lang="en-US" sz="2000" dirty="0"/>
              <a:t>Arrangement of manpower</a:t>
            </a:r>
          </a:p>
          <a:p>
            <a:pPr algn="just">
              <a:buNone/>
            </a:pP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prstGeom prst="rect">
            <a:avLst/>
          </a:prstGeom>
        </p:spPr>
        <p:txBody>
          <a:bodyPr lIns="91425" tIns="91425" rIns="91425" bIns="91425" anchor="b" anchorCtr="0">
            <a:noAutofit/>
          </a:bodyPr>
          <a:lstStyle/>
          <a:p>
            <a:pPr lvl="0" rtl="0">
              <a:spcBef>
                <a:spcPts val="0"/>
              </a:spcBef>
              <a:buNone/>
            </a:pPr>
            <a:r>
              <a:rPr lang="en" dirty="0"/>
              <a:t>1. What is EVM? </a:t>
            </a:r>
          </a:p>
        </p:txBody>
      </p:sp>
      <p:sp>
        <p:nvSpPr>
          <p:cNvPr id="223" name="Shape 223"/>
          <p:cNvSpPr txBox="1">
            <a:spLocks noGrp="1"/>
          </p:cNvSpPr>
          <p:nvPr>
            <p:ph type="subTitle" idx="1"/>
          </p:nvPr>
        </p:nvSpPr>
        <p:spPr>
          <a:xfrm>
            <a:off x="463525" y="5300597"/>
            <a:ext cx="4612531" cy="1046400"/>
          </a:xfrm>
          <a:prstGeom prst="rect">
            <a:avLst/>
          </a:prstGeom>
        </p:spPr>
        <p:txBody>
          <a:bodyPr lIns="91425" tIns="91425" rIns="91425" bIns="91425" anchor="t" anchorCtr="0">
            <a:noAutofit/>
          </a:bodyPr>
          <a:lstStyle/>
          <a:p>
            <a:pPr lvl="0"/>
            <a:r>
              <a:rPr lang="en-IN" b="1" kern="1200" dirty="0">
                <a:solidFill>
                  <a:schemeClr val="bg1"/>
                </a:solidFill>
              </a:rPr>
              <a:t>(Ballot Unit + Control Unit + VVPAT)</a:t>
            </a:r>
            <a:r>
              <a:rPr lang="en" b="1" dirty="0">
                <a:solidFill>
                  <a:schemeClr val="bg1"/>
                </a:solidFill>
              </a:rPr>
              <a:t> </a:t>
            </a:r>
          </a:p>
        </p:txBody>
      </p:sp>
      <p:sp>
        <p:nvSpPr>
          <p:cNvPr id="224" name="Shape 224"/>
          <p:cNvSpPr txBox="1">
            <a:spLocks noGrp="1"/>
          </p:cNvSpPr>
          <p:nvPr>
            <p:ph type="sldNum" idx="12"/>
          </p:nvPr>
        </p:nvSpPr>
        <p:spPr>
          <a:xfrm>
            <a:off x="8643966" y="6182000"/>
            <a:ext cx="461434" cy="420800"/>
          </a:xfrm>
          <a:prstGeom prst="rect">
            <a:avLst/>
          </a:prstGeom>
        </p:spPr>
        <p:txBody>
          <a:bodyPr lIns="91425" tIns="91425" rIns="91425" bIns="91425" anchor="ctr" anchorCtr="0">
            <a:noAutofit/>
          </a:bodyPr>
          <a:lstStyle/>
          <a:p>
            <a:pPr lvl="0" algn="r">
              <a:spcBef>
                <a:spcPts val="0"/>
              </a:spcBef>
              <a:buNone/>
            </a:pPr>
            <a:fld id="{00000000-1234-1234-1234-123412341234}" type="slidenum">
              <a:rPr lang="en"/>
              <a:pPr lvl="0" algn="r">
                <a:spcBef>
                  <a:spcPts val="0"/>
                </a:spcBef>
                <a:buNone/>
              </a:pPr>
              <a:t>2</a:t>
            </a:fld>
            <a:endParaRPr lang="en" dirty="0"/>
          </a:p>
        </p:txBody>
      </p:sp>
      <p:sp>
        <p:nvSpPr>
          <p:cNvPr id="225" name="Shape 225"/>
          <p:cNvSpPr txBox="1"/>
          <p:nvPr/>
        </p:nvSpPr>
        <p:spPr>
          <a:xfrm>
            <a:off x="463525" y="0"/>
            <a:ext cx="2181600" cy="41816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06529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2. First Level Checking (3/4)</a:t>
            </a:r>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q"/>
            </a:pPr>
            <a:r>
              <a:rPr lang="en-US" sz="2800" b="1" dirty="0"/>
              <a:t> Work to be done during FLC</a:t>
            </a:r>
          </a:p>
          <a:p>
            <a:pPr lvl="2" algn="just">
              <a:buFont typeface="Courier New" pitchFamily="49" charset="0"/>
              <a:buChar char="o"/>
            </a:pPr>
            <a:r>
              <a:rPr lang="en-US" sz="2000" dirty="0"/>
              <a:t> FLC only by authorised engineers of BEL/ECIL</a:t>
            </a:r>
          </a:p>
          <a:p>
            <a:pPr lvl="2" algn="just">
              <a:buFont typeface="Courier New" pitchFamily="49" charset="0"/>
              <a:buChar char="o"/>
            </a:pPr>
            <a:r>
              <a:rPr lang="en-US" sz="2000" dirty="0"/>
              <a:t>FLC Process</a:t>
            </a:r>
          </a:p>
          <a:p>
            <a:pPr marL="1771650" lvl="3" indent="-514350" algn="just">
              <a:buFont typeface="Wingdings" pitchFamily="2" charset="2"/>
              <a:buChar char="Ø"/>
            </a:pPr>
            <a:r>
              <a:rPr lang="en-US" sz="1600" dirty="0"/>
              <a:t>Cleaning of machine</a:t>
            </a:r>
          </a:p>
          <a:p>
            <a:pPr marL="1771650" lvl="3" indent="-514350" algn="just">
              <a:buFont typeface="Wingdings" pitchFamily="2" charset="2"/>
              <a:buChar char="Ø"/>
            </a:pPr>
            <a:r>
              <a:rPr lang="en-US" sz="1600" dirty="0"/>
              <a:t>Visual Inspection</a:t>
            </a:r>
          </a:p>
          <a:p>
            <a:pPr marL="1771650" lvl="3" indent="-514350" algn="just">
              <a:buFont typeface="Wingdings" pitchFamily="2" charset="2"/>
              <a:buChar char="Ø"/>
            </a:pPr>
            <a:r>
              <a:rPr lang="en-US" sz="1600" dirty="0"/>
              <a:t>Full functionality checks: 1 vote to each candidate for EVM, 6 votes to each candidate button for VVPAT. In 1% testing by connecting 4 BUs.</a:t>
            </a:r>
          </a:p>
          <a:p>
            <a:pPr marL="1771650" lvl="3" indent="-514350" algn="just">
              <a:buFont typeface="Wingdings" pitchFamily="2" charset="2"/>
              <a:buChar char="Ø"/>
            </a:pPr>
            <a:r>
              <a:rPr lang="en-US" sz="1600" dirty="0"/>
              <a:t>Conduct of Mock Poll: Randomly Selected (5% EVMs and VVPATs)- 1200 votes in 1%, 1000 votes in 2% and 500 votes in 2% and verification</a:t>
            </a:r>
          </a:p>
          <a:p>
            <a:pPr lvl="2" algn="just">
              <a:buFont typeface="Courier New" pitchFamily="49" charset="0"/>
              <a:buChar char="o"/>
            </a:pPr>
            <a:r>
              <a:rPr lang="en-US" sz="2000" b="1" dirty="0"/>
              <a:t>Opening of plastic cabinet of EVM and sealing of CU Cabinet with Pink Paper Seal </a:t>
            </a:r>
          </a:p>
          <a:p>
            <a:pPr algn="just">
              <a:buFont typeface="Wingdings" pitchFamily="2" charset="2"/>
              <a:buChar char="q"/>
            </a:pPr>
            <a:r>
              <a:rPr lang="en-US" sz="2800" b="1" dirty="0"/>
              <a:t>Supervision of FLC</a:t>
            </a:r>
          </a:p>
          <a:p>
            <a:pPr lvl="2" algn="just">
              <a:buFont typeface="Courier New" pitchFamily="49" charset="0"/>
              <a:buChar char="o"/>
            </a:pPr>
            <a:r>
              <a:rPr lang="en-US" sz="2000" dirty="0"/>
              <a:t> Under close supervision of DEO</a:t>
            </a:r>
          </a:p>
          <a:p>
            <a:pPr lvl="2" algn="just">
              <a:buFont typeface="Courier New" pitchFamily="49" charset="0"/>
              <a:buChar char="o"/>
            </a:pPr>
            <a:r>
              <a:rPr lang="en-US" sz="2000" dirty="0"/>
              <a:t>FLC Supervisor appointed by DEO</a:t>
            </a:r>
          </a:p>
          <a:p>
            <a:pPr lvl="2" algn="just">
              <a:buFont typeface="Courier New" pitchFamily="49" charset="0"/>
              <a:buChar char="o"/>
            </a:pPr>
            <a:r>
              <a:rPr lang="en-US" sz="2000" dirty="0"/>
              <a:t>CEO/DEO to monitor through web cast</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2. First Level Checking (4/4)</a:t>
            </a:r>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sz="2800" b="1" dirty="0">
                <a:solidFill>
                  <a:srgbClr val="FF0000"/>
                </a:solidFill>
              </a:rPr>
              <a:t> Disposal of VVPAT slips generated during FLC on daily basis</a:t>
            </a:r>
          </a:p>
          <a:p>
            <a:pPr algn="just">
              <a:buFont typeface="Wingdings" pitchFamily="2" charset="2"/>
              <a:buChar char="q"/>
            </a:pPr>
            <a:r>
              <a:rPr lang="en-US" sz="2800" b="1" dirty="0"/>
              <a:t>Marking on FLC Status on EMS</a:t>
            </a:r>
          </a:p>
          <a:p>
            <a:pPr lvl="2" algn="just">
              <a:buFont typeface="Courier New" pitchFamily="49" charset="0"/>
              <a:buChar char="o"/>
            </a:pPr>
            <a:r>
              <a:rPr lang="en-US" sz="2000" dirty="0"/>
              <a:t> DEO to provide 2 mobiles </a:t>
            </a:r>
          </a:p>
          <a:p>
            <a:pPr lvl="2" algn="just">
              <a:buFont typeface="Courier New" pitchFamily="49" charset="0"/>
              <a:buChar char="o"/>
            </a:pPr>
            <a:r>
              <a:rPr lang="en-US" sz="2000" dirty="0"/>
              <a:t>FLC OK to be scanned by election official</a:t>
            </a:r>
          </a:p>
          <a:p>
            <a:pPr lvl="2" algn="just">
              <a:buFont typeface="Courier New" pitchFamily="49" charset="0"/>
              <a:buChar char="o"/>
            </a:pPr>
            <a:r>
              <a:rPr lang="en-US" sz="2000" dirty="0"/>
              <a:t>FLC Rejected to be scanned by BEL/ECIL engineer </a:t>
            </a:r>
          </a:p>
          <a:p>
            <a:pPr lvl="2" algn="just">
              <a:buNone/>
            </a:pP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3. Randomizations</a:t>
            </a:r>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sz="2800" b="1" dirty="0"/>
              <a:t> Randomizations in EMS only </a:t>
            </a:r>
          </a:p>
          <a:p>
            <a:pPr algn="just">
              <a:buFont typeface="Wingdings" pitchFamily="2" charset="2"/>
              <a:buChar char="q"/>
            </a:pPr>
            <a:r>
              <a:rPr lang="en-US" sz="2800" b="1" dirty="0"/>
              <a:t>First Randomization</a:t>
            </a:r>
          </a:p>
          <a:p>
            <a:pPr lvl="1" algn="just">
              <a:buFont typeface="Courier New" pitchFamily="49" charset="0"/>
              <a:buChar char="o"/>
            </a:pPr>
            <a:r>
              <a:rPr lang="en-US" sz="2400" dirty="0"/>
              <a:t>After FLC at DEO Level</a:t>
            </a:r>
          </a:p>
          <a:p>
            <a:pPr lvl="1" algn="just">
              <a:buFont typeface="Courier New" pitchFamily="49" charset="0"/>
              <a:buChar char="o"/>
            </a:pPr>
            <a:r>
              <a:rPr lang="en-US" sz="2400" dirty="0"/>
              <a:t>In presence of political parties</a:t>
            </a:r>
          </a:p>
          <a:p>
            <a:pPr lvl="1" algn="just">
              <a:buFont typeface="Courier New" pitchFamily="49" charset="0"/>
              <a:buChar char="o"/>
            </a:pPr>
            <a:r>
              <a:rPr lang="en-US" sz="2400" dirty="0"/>
              <a:t>To allocate AC-wise</a:t>
            </a:r>
          </a:p>
          <a:p>
            <a:pPr algn="just">
              <a:buFont typeface="Wingdings" pitchFamily="2" charset="2"/>
              <a:buChar char="q"/>
            </a:pPr>
            <a:r>
              <a:rPr lang="en-US" sz="2800" b="1" dirty="0"/>
              <a:t> Second Randomization</a:t>
            </a:r>
          </a:p>
          <a:p>
            <a:pPr lvl="1" algn="just">
              <a:buFont typeface="Courier New" pitchFamily="49" charset="0"/>
              <a:buChar char="o"/>
            </a:pPr>
            <a:r>
              <a:rPr lang="en-US" sz="2400" dirty="0"/>
              <a:t>Before commissioning/preparation at RO Level</a:t>
            </a:r>
          </a:p>
          <a:p>
            <a:pPr lvl="1" algn="just">
              <a:buFont typeface="Courier New" pitchFamily="49" charset="0"/>
              <a:buChar char="o"/>
            </a:pPr>
            <a:r>
              <a:rPr lang="en-US" sz="2400" dirty="0"/>
              <a:t>In presence of candidates/their agents</a:t>
            </a:r>
          </a:p>
          <a:p>
            <a:pPr lvl="1" algn="just">
              <a:buFont typeface="Courier New" pitchFamily="49" charset="0"/>
              <a:buChar char="o"/>
            </a:pPr>
            <a:r>
              <a:rPr lang="en-US" sz="2400" dirty="0"/>
              <a:t>To allocate PS-wise</a:t>
            </a:r>
            <a:endParaRPr lang="en-US" sz="2800" b="1" dirty="0"/>
          </a:p>
          <a:p>
            <a:pPr lvl="2" algn="just">
              <a:buNone/>
            </a:pPr>
            <a:endParaRPr lang="en-US" sz="2000" dirty="0"/>
          </a:p>
          <a:p>
            <a:pPr lvl="2" algn="just">
              <a:buNone/>
            </a:pP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4. Commissioning/Preparation</a:t>
            </a:r>
          </a:p>
        </p:txBody>
      </p:sp>
      <p:sp>
        <p:nvSpPr>
          <p:cNvPr id="3" name="Content Placeholder 2"/>
          <p:cNvSpPr>
            <a:spLocks noGrp="1"/>
          </p:cNvSpPr>
          <p:nvPr>
            <p:ph idx="1"/>
          </p:nvPr>
        </p:nvSpPr>
        <p:spPr/>
        <p:txBody>
          <a:bodyPr>
            <a:normAutofit fontScale="70000" lnSpcReduction="20000"/>
          </a:bodyPr>
          <a:lstStyle/>
          <a:p>
            <a:pPr algn="just">
              <a:buFont typeface="Wingdings" pitchFamily="2" charset="2"/>
              <a:buChar char="q"/>
            </a:pPr>
            <a:r>
              <a:rPr lang="en-US" sz="2800" b="1" dirty="0"/>
              <a:t> In presence of candidates/their representatives</a:t>
            </a:r>
          </a:p>
          <a:p>
            <a:pPr algn="just">
              <a:buFont typeface="Wingdings" pitchFamily="2" charset="2"/>
              <a:buChar char="q"/>
            </a:pPr>
            <a:r>
              <a:rPr lang="en-US" sz="2800" b="1" dirty="0"/>
              <a:t> Under videography</a:t>
            </a:r>
          </a:p>
          <a:p>
            <a:pPr algn="just">
              <a:buFont typeface="Wingdings" pitchFamily="2" charset="2"/>
              <a:buChar char="q"/>
            </a:pPr>
            <a:r>
              <a:rPr lang="en-US" sz="2800" b="1" dirty="0"/>
              <a:t> Work Done </a:t>
            </a:r>
          </a:p>
          <a:p>
            <a:pPr lvl="1" algn="just">
              <a:buFont typeface="Courier New" pitchFamily="49" charset="0"/>
              <a:buChar char="o"/>
            </a:pPr>
            <a:r>
              <a:rPr lang="en-US" sz="2400" b="1" dirty="0"/>
              <a:t> VVPAT: </a:t>
            </a:r>
            <a:r>
              <a:rPr lang="en-US" sz="2400" dirty="0"/>
              <a:t>Symbol Loading/Power Pack/Paper Roll/Sealing of Paper Roll Compartment</a:t>
            </a:r>
          </a:p>
          <a:p>
            <a:pPr lvl="1" algn="just">
              <a:buFont typeface="Courier New" pitchFamily="49" charset="0"/>
              <a:buChar char="o"/>
            </a:pPr>
            <a:r>
              <a:rPr lang="en-US" sz="2800" b="1" dirty="0"/>
              <a:t>Ballot Unit: </a:t>
            </a:r>
            <a:r>
              <a:rPr lang="en-US" sz="2800" dirty="0"/>
              <a:t>Ballot Paper/Thumb-wheel setting/Masking/Sealing with Pink Paper Seal and Address Tags</a:t>
            </a:r>
          </a:p>
          <a:p>
            <a:pPr lvl="1" algn="just">
              <a:buFont typeface="Courier New" pitchFamily="49" charset="0"/>
              <a:buChar char="o"/>
            </a:pPr>
            <a:r>
              <a:rPr lang="en-US" sz="2800" b="1" dirty="0"/>
              <a:t>Control Unit: </a:t>
            </a:r>
            <a:r>
              <a:rPr lang="en-US" sz="2800" dirty="0"/>
              <a:t>Candidate Setting/sealing of Candidate Set and Power Pack Sections with Address Tags</a:t>
            </a:r>
          </a:p>
          <a:p>
            <a:pPr algn="just">
              <a:buFont typeface="Wingdings" pitchFamily="2" charset="2"/>
              <a:buChar char="q"/>
            </a:pPr>
            <a:r>
              <a:rPr lang="en-US" sz="2800" b="1" dirty="0"/>
              <a:t> 1 vote to each candidate button</a:t>
            </a:r>
          </a:p>
          <a:p>
            <a:pPr algn="just">
              <a:buFont typeface="Wingdings" pitchFamily="2" charset="2"/>
              <a:buChar char="q"/>
            </a:pPr>
            <a:r>
              <a:rPr lang="en-US" sz="2800" b="1" dirty="0"/>
              <a:t> 1000 votes in randomly selected 5% EVMs and VVPATs and verification</a:t>
            </a:r>
          </a:p>
          <a:p>
            <a:pPr algn="just">
              <a:buFont typeface="Wingdings" pitchFamily="2" charset="2"/>
              <a:buChar char="q"/>
            </a:pPr>
            <a:r>
              <a:rPr lang="en-US" sz="2800" b="1" dirty="0">
                <a:solidFill>
                  <a:srgbClr val="FF0000"/>
                </a:solidFill>
              </a:rPr>
              <a:t>Replacement of particular BU, CU and VVPAT in case of non-functional</a:t>
            </a:r>
          </a:p>
          <a:p>
            <a:pPr algn="just">
              <a:buFont typeface="Wingdings" pitchFamily="2" charset="2"/>
              <a:buChar char="q"/>
            </a:pPr>
            <a:r>
              <a:rPr lang="en-US" sz="2800" b="1" dirty="0">
                <a:solidFill>
                  <a:srgbClr val="FF0000"/>
                </a:solidFill>
              </a:rPr>
              <a:t> Disposal of VVPAT slips generated during commissioning on daily basis</a:t>
            </a:r>
          </a:p>
          <a:p>
            <a:pPr algn="just">
              <a:buFont typeface="Wingdings" pitchFamily="2" charset="2"/>
              <a:buChar char="q"/>
            </a:pPr>
            <a:r>
              <a:rPr lang="en-US" sz="2800" b="1" dirty="0">
                <a:solidFill>
                  <a:srgbClr val="FF0000"/>
                </a:solidFill>
              </a:rPr>
              <a:t>Pasting of ‘Reserve’ stickers on reserve units</a:t>
            </a:r>
          </a:p>
          <a:p>
            <a:pPr lvl="2" algn="just">
              <a:buNone/>
            </a:pPr>
            <a:endParaRPr lang="en-US" sz="2000" dirty="0"/>
          </a:p>
          <a:p>
            <a:pPr lvl="2" algn="just">
              <a:buNone/>
            </a:pP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5. Dispersal Day</a:t>
            </a:r>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sz="2800" b="1" dirty="0"/>
              <a:t> </a:t>
            </a:r>
            <a:r>
              <a:rPr lang="en-US" sz="2800" dirty="0"/>
              <a:t>In presence of candidates/their representatives</a:t>
            </a:r>
          </a:p>
          <a:p>
            <a:pPr algn="just">
              <a:buFont typeface="Wingdings" pitchFamily="2" charset="2"/>
              <a:buChar char="q"/>
            </a:pPr>
            <a:r>
              <a:rPr lang="en-US" sz="2800" dirty="0"/>
              <a:t> Checking of seals, buttons, switch, ballot etc to ensure correctness and pertaining to particular PS</a:t>
            </a:r>
          </a:p>
          <a:p>
            <a:pPr algn="just">
              <a:buFont typeface="Wingdings" pitchFamily="2" charset="2"/>
              <a:buChar char="q"/>
            </a:pPr>
            <a:r>
              <a:rPr lang="en-US" sz="2800" dirty="0"/>
              <a:t> Not to test VVPAT</a:t>
            </a:r>
          </a:p>
          <a:p>
            <a:pPr algn="just">
              <a:buFont typeface="Wingdings" pitchFamily="2" charset="2"/>
              <a:buChar char="q"/>
            </a:pPr>
            <a:r>
              <a:rPr lang="en-US" sz="2800" dirty="0">
                <a:solidFill>
                  <a:srgbClr val="FF0000"/>
                </a:solidFill>
              </a:rPr>
              <a:t>Replacement of particular BU, CU and VVPAT in case of non-functional</a:t>
            </a:r>
            <a:endParaRPr lang="en-US" sz="2800" dirty="0"/>
          </a:p>
          <a:p>
            <a:pPr lvl="2" algn="just">
              <a:buNone/>
            </a:pPr>
            <a:endParaRPr lang="en-US" sz="2000" dirty="0"/>
          </a:p>
          <a:p>
            <a:pPr lvl="2" algn="just">
              <a:buNone/>
            </a:pP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6. Poll Day (1/2)</a:t>
            </a:r>
          </a:p>
        </p:txBody>
      </p:sp>
      <p:sp>
        <p:nvSpPr>
          <p:cNvPr id="3" name="Content Placeholder 2"/>
          <p:cNvSpPr>
            <a:spLocks noGrp="1"/>
          </p:cNvSpPr>
          <p:nvPr>
            <p:ph idx="1"/>
          </p:nvPr>
        </p:nvSpPr>
        <p:spPr/>
        <p:txBody>
          <a:bodyPr>
            <a:normAutofit fontScale="85000" lnSpcReduction="10000"/>
          </a:bodyPr>
          <a:lstStyle/>
          <a:p>
            <a:pPr algn="just">
              <a:buFont typeface="Wingdings" pitchFamily="2" charset="2"/>
              <a:buChar char="q"/>
            </a:pPr>
            <a:r>
              <a:rPr lang="en-US" sz="2800" dirty="0"/>
              <a:t> Start of Mock Poll before 90 minutes</a:t>
            </a:r>
          </a:p>
          <a:p>
            <a:pPr algn="just">
              <a:buFont typeface="Wingdings" pitchFamily="2" charset="2"/>
              <a:buChar char="q"/>
            </a:pPr>
            <a:r>
              <a:rPr lang="en-US" sz="2800" dirty="0"/>
              <a:t> Atleast 50 votes and 1 vote to each candidate/NOTA</a:t>
            </a:r>
          </a:p>
          <a:p>
            <a:pPr algn="just">
              <a:buFont typeface="Wingdings" pitchFamily="2" charset="2"/>
              <a:buChar char="q"/>
            </a:pPr>
            <a:r>
              <a:rPr lang="en-US" sz="2800" dirty="0"/>
              <a:t> Sealing of CU and VVPAT after mock poll</a:t>
            </a:r>
          </a:p>
          <a:p>
            <a:pPr algn="just">
              <a:buFont typeface="Wingdings" pitchFamily="2" charset="2"/>
              <a:buChar char="q"/>
            </a:pPr>
            <a:r>
              <a:rPr lang="en-US" sz="2800" dirty="0"/>
              <a:t> Pressing of CLOSE BUTTON after completion of Poll</a:t>
            </a:r>
          </a:p>
          <a:p>
            <a:pPr algn="just">
              <a:buFont typeface="Wingdings" pitchFamily="2" charset="2"/>
              <a:buChar char="q"/>
            </a:pPr>
            <a:r>
              <a:rPr lang="en-US" sz="2800" dirty="0"/>
              <a:t> Sealing of BU/CU/VVPAT in respective carrying case</a:t>
            </a:r>
          </a:p>
          <a:p>
            <a:pPr algn="just">
              <a:buFont typeface="Wingdings" pitchFamily="2" charset="2"/>
              <a:buChar char="q"/>
            </a:pPr>
            <a:r>
              <a:rPr lang="en-US" sz="2800" dirty="0"/>
              <a:t> Replacement Protocol</a:t>
            </a:r>
          </a:p>
          <a:p>
            <a:pPr algn="just">
              <a:buFont typeface="Courier New" pitchFamily="49" charset="0"/>
              <a:buChar char="o"/>
            </a:pPr>
            <a:r>
              <a:rPr lang="en-US" sz="2800" dirty="0">
                <a:solidFill>
                  <a:srgbClr val="FF0000"/>
                </a:solidFill>
              </a:rPr>
              <a:t> Respective Unit during Mock Poll</a:t>
            </a:r>
          </a:p>
          <a:p>
            <a:pPr algn="just">
              <a:buFont typeface="Courier New" pitchFamily="49" charset="0"/>
              <a:buChar char="o"/>
            </a:pPr>
            <a:r>
              <a:rPr lang="en-US" sz="2800" dirty="0">
                <a:solidFill>
                  <a:srgbClr val="FF0000"/>
                </a:solidFill>
              </a:rPr>
              <a:t>Entire Set (BU+CU+VVPAT) in case of Non-functional of BU or CU and VVPAT only in case of Non-functional of VVPAT</a:t>
            </a:r>
          </a:p>
          <a:p>
            <a:pPr algn="just">
              <a:buFont typeface="Courier New" pitchFamily="49" charset="0"/>
              <a:buChar char="o"/>
            </a:pPr>
            <a:r>
              <a:rPr lang="en-US" sz="2800" b="1" dirty="0">
                <a:solidFill>
                  <a:srgbClr val="FF0000"/>
                </a:solidFill>
              </a:rPr>
              <a:t>Handling of critical situations</a:t>
            </a:r>
            <a:r>
              <a:rPr lang="en-US" sz="2800" dirty="0">
                <a:solidFill>
                  <a:srgbClr val="FF0000"/>
                </a:solidFill>
              </a:rPr>
              <a:t>- no beep sound, no paper cutting, 49MA etc.</a:t>
            </a:r>
          </a:p>
          <a:p>
            <a:pPr lvl="2" algn="just">
              <a:buNone/>
            </a:pPr>
            <a:endParaRPr lang="en-US" sz="2000" dirty="0"/>
          </a:p>
          <a:p>
            <a:pPr lvl="2" algn="just">
              <a:buNone/>
            </a:pPr>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6. Poll Day (2/2)</a:t>
            </a:r>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q"/>
            </a:pPr>
            <a:r>
              <a:rPr lang="en-US" sz="2800" dirty="0"/>
              <a:t> </a:t>
            </a:r>
            <a:r>
              <a:rPr lang="en-US" sz="2800" b="1" dirty="0"/>
              <a:t>EVM management on Poll Day</a:t>
            </a:r>
          </a:p>
          <a:p>
            <a:pPr lvl="2" algn="just">
              <a:buFont typeface="Courier New" pitchFamily="49" charset="0"/>
              <a:buChar char="o"/>
            </a:pPr>
            <a:r>
              <a:rPr lang="en-US" sz="2000" dirty="0"/>
              <a:t>Category A: Polled Units (with PO)</a:t>
            </a:r>
          </a:p>
          <a:p>
            <a:pPr lvl="2" algn="just">
              <a:buFont typeface="Courier New" pitchFamily="49" charset="0"/>
              <a:buChar char="o"/>
            </a:pPr>
            <a:r>
              <a:rPr lang="en-US" sz="2000" dirty="0"/>
              <a:t>Category B: Polled Defective Units (with PO)</a:t>
            </a:r>
          </a:p>
          <a:p>
            <a:pPr lvl="2" algn="just">
              <a:buFont typeface="Courier New" pitchFamily="49" charset="0"/>
              <a:buChar char="o"/>
            </a:pPr>
            <a:r>
              <a:rPr lang="en-US" sz="2000" dirty="0"/>
              <a:t>Category C: Un-polled Defective Units (with SO)</a:t>
            </a:r>
          </a:p>
          <a:p>
            <a:pPr lvl="2" algn="just">
              <a:buFont typeface="Courier New" pitchFamily="49" charset="0"/>
              <a:buChar char="o"/>
            </a:pPr>
            <a:r>
              <a:rPr lang="en-US" sz="2000" dirty="0"/>
              <a:t> Category D: Reserved Units (with SO)</a:t>
            </a:r>
          </a:p>
          <a:p>
            <a:pPr algn="just">
              <a:buFont typeface="Wingdings" pitchFamily="2" charset="2"/>
              <a:buChar char="q"/>
            </a:pPr>
            <a:r>
              <a:rPr lang="en-US" sz="2800" dirty="0"/>
              <a:t> Strong Room: Category A and Category B (Collected at Collection Centre)</a:t>
            </a:r>
          </a:p>
          <a:p>
            <a:pPr algn="just">
              <a:buFont typeface="Wingdings" pitchFamily="2" charset="2"/>
              <a:buChar char="q"/>
            </a:pPr>
            <a:r>
              <a:rPr lang="en-US" sz="2800" dirty="0"/>
              <a:t> Repair Room: Category C (Collected at separate Collection Centre)</a:t>
            </a:r>
          </a:p>
          <a:p>
            <a:pPr algn="just">
              <a:buFont typeface="Wingdings" pitchFamily="2" charset="2"/>
              <a:buChar char="q"/>
            </a:pPr>
            <a:r>
              <a:rPr lang="en-US" sz="2800" dirty="0"/>
              <a:t>Separate Strong Room: Category D (Collected at separate Collection Centre)</a:t>
            </a:r>
          </a:p>
          <a:p>
            <a:pPr algn="just">
              <a:buFont typeface="Wingdings" pitchFamily="2" charset="2"/>
              <a:buChar char="q"/>
            </a:pPr>
            <a:r>
              <a:rPr lang="en-US" sz="2800" dirty="0"/>
              <a:t> All movement to be GPS tracked</a:t>
            </a:r>
          </a:p>
          <a:p>
            <a:pPr algn="just">
              <a:buFont typeface="Wingdings" pitchFamily="2" charset="2"/>
              <a:buChar char="q"/>
            </a:pPr>
            <a:r>
              <a:rPr lang="en-US" sz="2800" dirty="0"/>
              <a:t> Proper security with all category of units</a:t>
            </a:r>
          </a:p>
          <a:p>
            <a:pPr algn="just">
              <a:buNone/>
            </a:pPr>
            <a:endParaRPr lang="en-US" sz="2800" dirty="0">
              <a:solidFill>
                <a:srgbClr val="FF0000"/>
              </a:solidFill>
            </a:endParaRPr>
          </a:p>
          <a:p>
            <a:pPr lvl="2" algn="just">
              <a:buNone/>
            </a:pPr>
            <a:endParaRPr lang="en-US" sz="2000" dirty="0"/>
          </a:p>
          <a:p>
            <a:pPr lvl="2" algn="just">
              <a:buNone/>
            </a:pP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7. Examples of Critical Mistakes (1/3)</a:t>
            </a:r>
          </a:p>
        </p:txBody>
      </p:sp>
      <p:sp>
        <p:nvSpPr>
          <p:cNvPr id="3" name="Content Placeholder 2"/>
          <p:cNvSpPr>
            <a:spLocks noGrp="1"/>
          </p:cNvSpPr>
          <p:nvPr>
            <p:ph idx="1"/>
          </p:nvPr>
        </p:nvSpPr>
        <p:spPr/>
        <p:txBody>
          <a:bodyPr>
            <a:normAutofit fontScale="70000" lnSpcReduction="20000"/>
          </a:bodyPr>
          <a:lstStyle/>
          <a:p>
            <a:pPr lvl="0">
              <a:buNone/>
            </a:pPr>
            <a:r>
              <a:rPr lang="en-US" sz="2800" b="1" dirty="0">
                <a:solidFill>
                  <a:srgbClr val="FF0000"/>
                </a:solidFill>
              </a:rPr>
              <a:t>First Level Checking of EVMs and VVPATs</a:t>
            </a:r>
            <a:endParaRPr lang="en-US" sz="2800" dirty="0">
              <a:solidFill>
                <a:srgbClr val="FF0000"/>
              </a:solidFill>
            </a:endParaRPr>
          </a:p>
          <a:p>
            <a:pPr lvl="0" algn="just"/>
            <a:r>
              <a:rPr lang="en-US" sz="2800" dirty="0"/>
              <a:t>Non-</a:t>
            </a:r>
            <a:r>
              <a:rPr lang="en-US" sz="2800" dirty="0" err="1"/>
              <a:t>Updation</a:t>
            </a:r>
            <a:r>
              <a:rPr lang="en-US" sz="2800" dirty="0"/>
              <a:t> of FLC-OK or FLC-Reject status in EMS through Mobile-App on day to day basis.</a:t>
            </a:r>
          </a:p>
          <a:p>
            <a:pPr lvl="0" algn="just"/>
            <a:r>
              <a:rPr lang="en-US" sz="2800" dirty="0"/>
              <a:t>FLC of VVPATs without using Dummy Ballot Paper on BU.</a:t>
            </a:r>
          </a:p>
          <a:p>
            <a:pPr lvl="0" algn="just"/>
            <a:r>
              <a:rPr lang="en-US" sz="2800" dirty="0"/>
              <a:t>Non-Uploading of 16 candidates (including NOTA) Dummy Symbols in the 1% VVPATs used for testing with 4-BUs having 64 dummy symbols (including NOTA)</a:t>
            </a:r>
          </a:p>
          <a:p>
            <a:pPr lvl="0" algn="just"/>
            <a:r>
              <a:rPr lang="en-US" sz="2800" dirty="0"/>
              <a:t>Irregularity on use of Dummy Symbols</a:t>
            </a:r>
          </a:p>
          <a:p>
            <a:pPr>
              <a:buNone/>
            </a:pPr>
            <a:endParaRPr lang="en-US" sz="2800" dirty="0"/>
          </a:p>
          <a:p>
            <a:pPr lvl="0">
              <a:buNone/>
            </a:pPr>
            <a:r>
              <a:rPr lang="en-US" sz="2800" b="1" dirty="0">
                <a:solidFill>
                  <a:srgbClr val="FF0000"/>
                </a:solidFill>
              </a:rPr>
              <a:t>Commissioning of EVMs and VVPATs</a:t>
            </a:r>
            <a:endParaRPr lang="en-US" sz="2800" dirty="0">
              <a:solidFill>
                <a:srgbClr val="FF0000"/>
              </a:solidFill>
            </a:endParaRPr>
          </a:p>
          <a:p>
            <a:pPr lvl="0" algn="just"/>
            <a:r>
              <a:rPr lang="en-US" sz="2800" dirty="0"/>
              <a:t>Non-checking of candidate symbols uploaded in VVPAT during commissioning.</a:t>
            </a:r>
          </a:p>
          <a:p>
            <a:pPr lvl="0" algn="just"/>
            <a:r>
              <a:rPr lang="en-US" sz="2800" dirty="0"/>
              <a:t>In case of M3 EVMs, M3 VVPATs and all BUs must be connected at the time of commissioning of the EVMs otherwise EVM will not accept a VVPAT or BU at a later </a:t>
            </a:r>
            <a:r>
              <a:rPr lang="en-US" sz="2800"/>
              <a:t>stage.</a:t>
            </a:r>
            <a:endParaRPr lang="en-US" sz="2800" dirty="0"/>
          </a:p>
          <a:p>
            <a:pPr>
              <a:buNone/>
            </a:pPr>
            <a:endParaRPr lang="en-US" sz="2000" dirty="0"/>
          </a:p>
          <a:p>
            <a:pPr lvl="2" algn="just">
              <a:buNone/>
            </a:pP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7. Examples of Critical Mistakes (2/3)</a:t>
            </a:r>
          </a:p>
        </p:txBody>
      </p:sp>
      <p:sp>
        <p:nvSpPr>
          <p:cNvPr id="3" name="Content Placeholder 2"/>
          <p:cNvSpPr>
            <a:spLocks noGrp="1"/>
          </p:cNvSpPr>
          <p:nvPr>
            <p:ph idx="1"/>
          </p:nvPr>
        </p:nvSpPr>
        <p:spPr/>
        <p:txBody>
          <a:bodyPr>
            <a:normAutofit fontScale="32500" lnSpcReduction="20000"/>
          </a:bodyPr>
          <a:lstStyle/>
          <a:p>
            <a:pPr lvl="0">
              <a:buNone/>
            </a:pPr>
            <a:r>
              <a:rPr lang="en-US" sz="4900" b="1" dirty="0">
                <a:solidFill>
                  <a:srgbClr val="FF0000"/>
                </a:solidFill>
              </a:rPr>
              <a:t>Transportation of VVPATs</a:t>
            </a:r>
            <a:endParaRPr lang="en-US" sz="4900" dirty="0">
              <a:solidFill>
                <a:srgbClr val="FF0000"/>
              </a:solidFill>
            </a:endParaRPr>
          </a:p>
          <a:p>
            <a:pPr lvl="0"/>
            <a:r>
              <a:rPr lang="en-US" sz="4900" dirty="0"/>
              <a:t>Lock paper roll when transporting the VVPAT from one place to another</a:t>
            </a:r>
          </a:p>
          <a:p>
            <a:pPr lvl="0"/>
            <a:endParaRPr lang="en-US" sz="4900" b="1" dirty="0"/>
          </a:p>
          <a:p>
            <a:pPr lvl="0">
              <a:buNone/>
            </a:pPr>
            <a:r>
              <a:rPr lang="en-US" sz="4900" b="1" dirty="0">
                <a:solidFill>
                  <a:srgbClr val="FF0000"/>
                </a:solidFill>
              </a:rPr>
              <a:t>Dispersal</a:t>
            </a:r>
            <a:endParaRPr lang="en-US" sz="4900" dirty="0">
              <a:solidFill>
                <a:srgbClr val="FF0000"/>
              </a:solidFill>
            </a:endParaRPr>
          </a:p>
          <a:p>
            <a:r>
              <a:rPr lang="en-US" sz="4900" b="1" dirty="0"/>
              <a:t> </a:t>
            </a:r>
            <a:endParaRPr lang="en-US" sz="4900" dirty="0"/>
          </a:p>
          <a:p>
            <a:r>
              <a:rPr lang="en-US" sz="4900" dirty="0"/>
              <a:t>Do not switch on the VVPAT in broad daylight at the time of dispersal as the VVPAT may go into error mode.</a:t>
            </a:r>
          </a:p>
          <a:p>
            <a:pPr>
              <a:buNone/>
            </a:pPr>
            <a:endParaRPr lang="en-US" sz="4900" dirty="0"/>
          </a:p>
          <a:p>
            <a:pPr lvl="0">
              <a:buNone/>
            </a:pPr>
            <a:r>
              <a:rPr lang="en-US" sz="4900" b="1" dirty="0">
                <a:solidFill>
                  <a:srgbClr val="FF0000"/>
                </a:solidFill>
              </a:rPr>
              <a:t>Mock-Poll on Poll Day</a:t>
            </a:r>
            <a:endParaRPr lang="en-US" sz="4900" dirty="0">
              <a:solidFill>
                <a:srgbClr val="FF0000"/>
              </a:solidFill>
            </a:endParaRPr>
          </a:p>
          <a:p>
            <a:pPr lvl="0"/>
            <a:r>
              <a:rPr lang="en-US" sz="4900" dirty="0"/>
              <a:t>Not pressing the CLOSE button of CU after mock-poll.</a:t>
            </a:r>
          </a:p>
          <a:p>
            <a:pPr lvl="0"/>
            <a:r>
              <a:rPr lang="en-US" sz="4900" dirty="0"/>
              <a:t>Not matching the mock-poll result of the CU with the VVPAT Paper Slips.</a:t>
            </a:r>
          </a:p>
          <a:p>
            <a:pPr lvl="0"/>
            <a:r>
              <a:rPr lang="en-US" sz="4900" dirty="0"/>
              <a:t>Not removing the mock-poll paper slips from VVPAT</a:t>
            </a:r>
          </a:p>
          <a:p>
            <a:pPr lvl="0"/>
            <a:r>
              <a:rPr lang="en-US" sz="4900" dirty="0"/>
              <a:t>Non-deletion of mock-poll data from the Control Unit.</a:t>
            </a:r>
          </a:p>
          <a:p>
            <a:pPr lvl="0"/>
            <a:r>
              <a:rPr lang="en-US" sz="4900" dirty="0"/>
              <a:t>When setting up the EVMs and VVPATs in the polling station, the VVPAT should be positioned so as to avoid direct light from falling on it.</a:t>
            </a:r>
          </a:p>
          <a:p>
            <a:pPr lvl="0"/>
            <a:r>
              <a:rPr lang="en-US" sz="4900" dirty="0"/>
              <a:t>Do not position the VVPAT near an open window or directly under a bulb or halogen lamp.</a:t>
            </a:r>
            <a:endParaRPr lang="en-US" sz="2800" dirty="0"/>
          </a:p>
          <a:p>
            <a:pPr algn="just">
              <a:buNone/>
            </a:pPr>
            <a:endParaRPr lang="en-US" sz="2800" dirty="0">
              <a:solidFill>
                <a:srgbClr val="FF0000"/>
              </a:solidFill>
            </a:endParaRPr>
          </a:p>
          <a:p>
            <a:pPr lvl="2" algn="just">
              <a:buNone/>
            </a:pPr>
            <a:endParaRPr lang="en-US" sz="2000" dirty="0"/>
          </a:p>
          <a:p>
            <a:pPr lvl="2" algn="just">
              <a:buNone/>
            </a:pP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7. Examples of Critical Mistakes (3/3)</a:t>
            </a:r>
          </a:p>
        </p:txBody>
      </p:sp>
      <p:sp>
        <p:nvSpPr>
          <p:cNvPr id="3" name="Content Placeholder 2"/>
          <p:cNvSpPr>
            <a:spLocks noGrp="1"/>
          </p:cNvSpPr>
          <p:nvPr>
            <p:ph idx="1"/>
          </p:nvPr>
        </p:nvSpPr>
        <p:spPr/>
        <p:txBody>
          <a:bodyPr>
            <a:normAutofit fontScale="62500" lnSpcReduction="20000"/>
          </a:bodyPr>
          <a:lstStyle/>
          <a:p>
            <a:pPr lvl="0" algn="just">
              <a:buNone/>
            </a:pPr>
            <a:r>
              <a:rPr lang="en-US" sz="2800" b="1" dirty="0">
                <a:solidFill>
                  <a:srgbClr val="FF0000"/>
                </a:solidFill>
              </a:rPr>
              <a:t>During Poll</a:t>
            </a:r>
          </a:p>
          <a:p>
            <a:pPr lvl="0" algn="just">
              <a:buNone/>
            </a:pPr>
            <a:endParaRPr lang="en-US" sz="2800" dirty="0">
              <a:solidFill>
                <a:srgbClr val="FF0000"/>
              </a:solidFill>
            </a:endParaRPr>
          </a:p>
          <a:p>
            <a:pPr lvl="0" algn="just"/>
            <a:r>
              <a:rPr lang="en-US" sz="2800" dirty="0"/>
              <a:t>Conducting mock poll, in case of replacement of VVPAT only as Mock poll is not required to be conducted in case of only VVPAT being replaced.</a:t>
            </a:r>
          </a:p>
          <a:p>
            <a:pPr lvl="0" algn="just"/>
            <a:r>
              <a:rPr lang="en-US" sz="2800" dirty="0"/>
              <a:t>In case of non-functioning of CU or BU replacing only CU or BU. In such case both BU and CU alongwith VVPAT shall be replaced.</a:t>
            </a:r>
          </a:p>
          <a:p>
            <a:pPr lvl="0" algn="just"/>
            <a:r>
              <a:rPr lang="en-US" sz="2800" dirty="0"/>
              <a:t>Non-pressing of CLOSE Button after completion of Poll.</a:t>
            </a:r>
          </a:p>
          <a:p>
            <a:pPr lvl="0" algn="just"/>
            <a:r>
              <a:rPr lang="en-US" sz="2800" dirty="0"/>
              <a:t>Damaging any seal of BU/CU/VVPAT.</a:t>
            </a:r>
          </a:p>
          <a:p>
            <a:pPr lvl="0" algn="just">
              <a:buNone/>
            </a:pPr>
            <a:r>
              <a:rPr lang="en-US" sz="2800" b="1" dirty="0">
                <a:solidFill>
                  <a:srgbClr val="FF0000"/>
                </a:solidFill>
              </a:rPr>
              <a:t>General</a:t>
            </a:r>
          </a:p>
          <a:p>
            <a:pPr lvl="0" algn="just">
              <a:buNone/>
            </a:pPr>
            <a:endParaRPr lang="en-US" sz="2800" dirty="0">
              <a:solidFill>
                <a:srgbClr val="FF0000"/>
              </a:solidFill>
            </a:endParaRPr>
          </a:p>
          <a:p>
            <a:pPr lvl="0" algn="just"/>
            <a:r>
              <a:rPr lang="en-US" sz="2800" dirty="0"/>
              <a:t>Do not repeatedly switch ON and OFF the VVPAT as it will deplete the battery as well as paper roll.</a:t>
            </a:r>
          </a:p>
          <a:p>
            <a:pPr lvl="0" algn="just"/>
            <a:r>
              <a:rPr lang="en-US" sz="2800" dirty="0"/>
              <a:t>Switch OFF the CU when connecting or disconnecting the EVMs/VVPATs and do not pull the cable for disconnecting.</a:t>
            </a:r>
          </a:p>
          <a:p>
            <a:pPr lvl="0" algn="just"/>
            <a:r>
              <a:rPr lang="en-US" sz="2800" dirty="0"/>
              <a:t>In case of M3 VVPAT, there is no VSDU and VVPAT status will be displayed on the CU Display Panel.</a:t>
            </a:r>
          </a:p>
          <a:p>
            <a:pPr algn="just">
              <a:buNone/>
            </a:pPr>
            <a:endParaRPr lang="en-US" sz="2800" dirty="0">
              <a:solidFill>
                <a:srgbClr val="FF0000"/>
              </a:solidFill>
            </a:endParaRPr>
          </a:p>
          <a:p>
            <a:pPr lvl="2" algn="just">
              <a:buNone/>
            </a:pPr>
            <a:endParaRPr lang="en-US" sz="2000" dirty="0"/>
          </a:p>
          <a:p>
            <a:pPr lvl="2" algn="just">
              <a:buNone/>
            </a:pP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IN" dirty="0"/>
              <a:t>EVM (Ballot Unit + Control Unit + VVPAT)  </a:t>
            </a:r>
          </a:p>
        </p:txBody>
      </p:sp>
      <p:sp>
        <p:nvSpPr>
          <p:cNvPr id="2" name="Slide Number Placeholder 1"/>
          <p:cNvSpPr>
            <a:spLocks noGrp="1"/>
          </p:cNvSpPr>
          <p:nvPr>
            <p:ph type="sldNum" sz="quarter" idx="12"/>
          </p:nvPr>
        </p:nvSpPr>
        <p:spPr>
          <a:xfrm>
            <a:off x="8676456" y="6182000"/>
            <a:ext cx="324700" cy="420800"/>
          </a:xfrm>
        </p:spPr>
        <p:txBody>
          <a:bodyPr/>
          <a:lstStyle/>
          <a:p>
            <a:pPr algn="r"/>
            <a:fld id="{00000000-1234-1234-1234-123412341234}" type="slidenum">
              <a:rPr lang="en" smtClean="0"/>
              <a:pPr algn="r"/>
              <a:t>3</a:t>
            </a:fld>
            <a:endParaRPr lang="en" dirty="0"/>
          </a:p>
        </p:txBody>
      </p:sp>
      <p:pic>
        <p:nvPicPr>
          <p:cNvPr id="1026" name="Picture 2" descr="C:\Users\DELL\Downloads\WhatsApp Image 2019-08-02 at 12.28.19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657973"/>
            <a:ext cx="5208494" cy="33801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5157193"/>
            <a:ext cx="1152128" cy="646331"/>
          </a:xfrm>
          <a:prstGeom prst="rect">
            <a:avLst/>
          </a:prstGeom>
          <a:noFill/>
        </p:spPr>
        <p:txBody>
          <a:bodyPr wrap="square" rtlCol="0">
            <a:spAutoFit/>
          </a:bodyPr>
          <a:lstStyle/>
          <a:p>
            <a:r>
              <a:rPr lang="en-US" b="1" dirty="0"/>
              <a:t>Ballot Unit</a:t>
            </a:r>
            <a:endParaRPr lang="en-IN" b="1" dirty="0"/>
          </a:p>
        </p:txBody>
      </p:sp>
      <p:sp>
        <p:nvSpPr>
          <p:cNvPr id="8" name="TextBox 7"/>
          <p:cNvSpPr txBox="1"/>
          <p:nvPr/>
        </p:nvSpPr>
        <p:spPr>
          <a:xfrm>
            <a:off x="1907704" y="5157193"/>
            <a:ext cx="1152128" cy="369332"/>
          </a:xfrm>
          <a:prstGeom prst="rect">
            <a:avLst/>
          </a:prstGeom>
          <a:noFill/>
        </p:spPr>
        <p:txBody>
          <a:bodyPr wrap="square" rtlCol="0">
            <a:spAutoFit/>
          </a:bodyPr>
          <a:lstStyle/>
          <a:p>
            <a:pPr algn="ctr"/>
            <a:r>
              <a:rPr lang="en-US" b="1" dirty="0"/>
              <a:t>VVPAT</a:t>
            </a:r>
            <a:endParaRPr lang="en-IN" b="1" dirty="0"/>
          </a:p>
        </p:txBody>
      </p:sp>
      <p:sp>
        <p:nvSpPr>
          <p:cNvPr id="9" name="TextBox 8"/>
          <p:cNvSpPr txBox="1"/>
          <p:nvPr/>
        </p:nvSpPr>
        <p:spPr>
          <a:xfrm>
            <a:off x="3491880" y="5130866"/>
            <a:ext cx="1224136" cy="646331"/>
          </a:xfrm>
          <a:prstGeom prst="rect">
            <a:avLst/>
          </a:prstGeom>
          <a:noFill/>
        </p:spPr>
        <p:txBody>
          <a:bodyPr wrap="square" rtlCol="0">
            <a:spAutoFit/>
          </a:bodyPr>
          <a:lstStyle/>
          <a:p>
            <a:r>
              <a:rPr lang="en-US" b="1" dirty="0"/>
              <a:t>Control Unit</a:t>
            </a:r>
            <a:endParaRPr lang="en-IN" b="1" dirty="0"/>
          </a:p>
        </p:txBody>
      </p:sp>
      <p:sp>
        <p:nvSpPr>
          <p:cNvPr id="4" name="TextBox 3"/>
          <p:cNvSpPr txBox="1"/>
          <p:nvPr/>
        </p:nvSpPr>
        <p:spPr>
          <a:xfrm>
            <a:off x="4860032" y="1759287"/>
            <a:ext cx="3888432" cy="5078313"/>
          </a:xfrm>
          <a:prstGeom prst="rect">
            <a:avLst/>
          </a:prstGeom>
          <a:noFill/>
        </p:spPr>
        <p:txBody>
          <a:bodyPr wrap="square" rtlCol="0">
            <a:spAutoFit/>
          </a:bodyPr>
          <a:lstStyle/>
          <a:p>
            <a:pPr marL="285750" indent="-285750" algn="just">
              <a:buFont typeface="Arial" pitchFamily="34" charset="0"/>
              <a:buChar char="•"/>
            </a:pPr>
            <a:r>
              <a:rPr lang="en-US" dirty="0"/>
              <a:t>EVM consists of Ballot Unit, Control Unit and VVPAT</a:t>
            </a:r>
          </a:p>
          <a:p>
            <a:pPr marL="285750" indent="-285750" algn="just">
              <a:buFont typeface="Arial" pitchFamily="34" charset="0"/>
              <a:buChar char="•"/>
            </a:pPr>
            <a:r>
              <a:rPr lang="en-US" dirty="0"/>
              <a:t>Polling Officer presses the Ballot Button of Control Unit which  enable the voter to cast his vote using Ballot Unit</a:t>
            </a:r>
          </a:p>
          <a:p>
            <a:pPr marL="285750" indent="-285750" algn="just">
              <a:buFont typeface="Arial" pitchFamily="34" charset="0"/>
              <a:buChar char="•"/>
            </a:pPr>
            <a:r>
              <a:rPr lang="en-US" dirty="0"/>
              <a:t>When a voter presses a button against the candidate of his  choice in Ballot Unit, red light glow against candidate of his choice in Ballot Unit.</a:t>
            </a:r>
          </a:p>
          <a:p>
            <a:pPr marL="285750" indent="-285750" algn="just">
              <a:buFont typeface="Arial" pitchFamily="34" charset="0"/>
              <a:buChar char="•"/>
            </a:pPr>
            <a:r>
              <a:rPr lang="en-US" dirty="0"/>
              <a:t>A paper slip </a:t>
            </a:r>
            <a:r>
              <a:rPr lang="en-US" dirty="0">
                <a:solidFill>
                  <a:schemeClr val="tx1"/>
                </a:solidFill>
                <a:latin typeface="Roboto Condensed"/>
                <a:cs typeface="Times New Roman" pitchFamily="18" charset="0"/>
              </a:rPr>
              <a:t>showing the </a:t>
            </a:r>
            <a:r>
              <a:rPr lang="en-US" b="1" dirty="0">
                <a:solidFill>
                  <a:schemeClr val="tx1"/>
                </a:solidFill>
                <a:latin typeface="Roboto Condensed"/>
                <a:cs typeface="Times New Roman" pitchFamily="18" charset="0"/>
              </a:rPr>
              <a:t>serial no</a:t>
            </a:r>
            <a:r>
              <a:rPr lang="en-US" dirty="0">
                <a:solidFill>
                  <a:schemeClr val="tx1"/>
                </a:solidFill>
                <a:latin typeface="Roboto Condensed"/>
                <a:cs typeface="Times New Roman" pitchFamily="18" charset="0"/>
              </a:rPr>
              <a:t>, </a:t>
            </a:r>
            <a:r>
              <a:rPr lang="en-US" b="1" dirty="0">
                <a:solidFill>
                  <a:schemeClr val="tx1"/>
                </a:solidFill>
                <a:latin typeface="Roboto Condensed"/>
                <a:cs typeface="Times New Roman" pitchFamily="18" charset="0"/>
              </a:rPr>
              <a:t>name</a:t>
            </a:r>
            <a:r>
              <a:rPr lang="en-US" dirty="0">
                <a:solidFill>
                  <a:schemeClr val="tx1"/>
                </a:solidFill>
                <a:latin typeface="Roboto Condensed"/>
                <a:cs typeface="Times New Roman" pitchFamily="18" charset="0"/>
              </a:rPr>
              <a:t> and the </a:t>
            </a:r>
            <a:r>
              <a:rPr lang="en-US" b="1" dirty="0">
                <a:solidFill>
                  <a:schemeClr val="tx1"/>
                </a:solidFill>
                <a:latin typeface="Roboto Condensed"/>
                <a:cs typeface="Times New Roman" pitchFamily="18" charset="0"/>
              </a:rPr>
              <a:t>symbol</a:t>
            </a:r>
            <a:r>
              <a:rPr lang="en-US" dirty="0">
                <a:solidFill>
                  <a:schemeClr val="tx1"/>
                </a:solidFill>
                <a:latin typeface="Roboto Condensed"/>
                <a:cs typeface="Times New Roman" pitchFamily="18" charset="0"/>
              </a:rPr>
              <a:t> of the candidate of his choice is generated and visible for about 7 seconds through transparent window of VVPAT</a:t>
            </a:r>
            <a:endParaRPr lang="en-US" dirty="0"/>
          </a:p>
          <a:p>
            <a:pPr marL="285750" indent="-285750" algn="just">
              <a:buFont typeface="Arial" pitchFamily="34" charset="0"/>
              <a:buChar char="•"/>
            </a:pPr>
            <a:endParaRPr lang="en-IN" dirty="0"/>
          </a:p>
        </p:txBody>
      </p:sp>
    </p:spTree>
    <p:extLst>
      <p:ext uri="{BB962C8B-B14F-4D97-AF65-F5344CB8AC3E}">
        <p14:creationId xmlns:p14="http://schemas.microsoft.com/office/powerpoint/2010/main" val="2722593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election commission of indi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5" y="204085"/>
            <a:ext cx="1115765" cy="14007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DAE9A51-FA46-4A25-882C-947EEB49DB0D}"/>
              </a:ext>
            </a:extLst>
          </p:cNvPr>
          <p:cNvSpPr txBox="1">
            <a:spLocks/>
          </p:cNvSpPr>
          <p:nvPr/>
        </p:nvSpPr>
        <p:spPr>
          <a:xfrm>
            <a:off x="1524001" y="1295400"/>
            <a:ext cx="7648753" cy="3556000"/>
          </a:xfrm>
          <a:prstGeom prst="rect">
            <a:avLst/>
          </a:prstGeom>
        </p:spPr>
        <p:txBody>
          <a:bodyPr vert="horz" lIns="91400" tIns="91400" rIns="91400" bIns="91400" rtlCol="0" anchor="b" anchorCtr="0">
            <a:noAutofit/>
          </a:bodyPr>
          <a:lstStyle>
            <a:lvl1pPr lvl="0" algn="ctr" defTabSz="914400" rtl="0" eaLnBrk="1" latinLnBrk="0" hangingPunct="1">
              <a:spcBef>
                <a:spcPts val="0"/>
              </a:spcBef>
              <a:buClr>
                <a:srgbClr val="FFFFFF"/>
              </a:buClr>
              <a:buSzPct val="100000"/>
              <a:buNone/>
              <a:defRPr sz="5000" kern="1200">
                <a:solidFill>
                  <a:srgbClr val="FFFFFF"/>
                </a:solidFill>
                <a:latin typeface="+mj-lt"/>
                <a:ea typeface="+mj-ea"/>
                <a:cs typeface="+mj-cs"/>
              </a:defRPr>
            </a:lvl1pPr>
            <a:lvl2pPr lvl="1">
              <a:spcBef>
                <a:spcPts val="0"/>
              </a:spcBef>
              <a:buClr>
                <a:srgbClr val="FFFFFF"/>
              </a:buClr>
              <a:buSzPct val="100000"/>
              <a:defRPr sz="5000">
                <a:solidFill>
                  <a:srgbClr val="FFFFFF"/>
                </a:solidFill>
              </a:defRPr>
            </a:lvl2pPr>
            <a:lvl3pPr lvl="2">
              <a:spcBef>
                <a:spcPts val="0"/>
              </a:spcBef>
              <a:buClr>
                <a:srgbClr val="FFFFFF"/>
              </a:buClr>
              <a:buSzPct val="100000"/>
              <a:defRPr sz="5000">
                <a:solidFill>
                  <a:srgbClr val="FFFFFF"/>
                </a:solidFill>
              </a:defRPr>
            </a:lvl3pPr>
            <a:lvl4pPr lvl="3">
              <a:spcBef>
                <a:spcPts val="0"/>
              </a:spcBef>
              <a:buClr>
                <a:srgbClr val="FFFFFF"/>
              </a:buClr>
              <a:buSzPct val="100000"/>
              <a:defRPr sz="5000">
                <a:solidFill>
                  <a:srgbClr val="FFFFFF"/>
                </a:solidFill>
              </a:defRPr>
            </a:lvl4pPr>
            <a:lvl5pPr lvl="4">
              <a:spcBef>
                <a:spcPts val="0"/>
              </a:spcBef>
              <a:buClr>
                <a:srgbClr val="FFFFFF"/>
              </a:buClr>
              <a:buSzPct val="100000"/>
              <a:defRPr sz="5000">
                <a:solidFill>
                  <a:srgbClr val="FFFFFF"/>
                </a:solidFill>
              </a:defRPr>
            </a:lvl5pPr>
            <a:lvl6pPr lvl="5">
              <a:spcBef>
                <a:spcPts val="0"/>
              </a:spcBef>
              <a:buClr>
                <a:srgbClr val="FFFFFF"/>
              </a:buClr>
              <a:buSzPct val="100000"/>
              <a:defRPr sz="5000">
                <a:solidFill>
                  <a:srgbClr val="FFFFFF"/>
                </a:solidFill>
              </a:defRPr>
            </a:lvl6pPr>
            <a:lvl7pPr lvl="6">
              <a:spcBef>
                <a:spcPts val="0"/>
              </a:spcBef>
              <a:buClr>
                <a:srgbClr val="FFFFFF"/>
              </a:buClr>
              <a:buSzPct val="100000"/>
              <a:defRPr sz="5000">
                <a:solidFill>
                  <a:srgbClr val="FFFFFF"/>
                </a:solidFill>
              </a:defRPr>
            </a:lvl7pPr>
            <a:lvl8pPr lvl="7">
              <a:spcBef>
                <a:spcPts val="0"/>
              </a:spcBef>
              <a:buClr>
                <a:srgbClr val="FFFFFF"/>
              </a:buClr>
              <a:buSzPct val="100000"/>
              <a:defRPr sz="5000">
                <a:solidFill>
                  <a:srgbClr val="FFFFFF"/>
                </a:solidFill>
              </a:defRPr>
            </a:lvl8pPr>
            <a:lvl9pPr lvl="8">
              <a:spcBef>
                <a:spcPts val="0"/>
              </a:spcBef>
              <a:buClr>
                <a:srgbClr val="FFFFFF"/>
              </a:buClr>
              <a:buSzPct val="100000"/>
              <a:defRPr sz="5000">
                <a:solidFill>
                  <a:srgbClr val="FFFFFF"/>
                </a:solidFill>
              </a:defRPr>
            </a:lvl9pPr>
          </a:lstStyle>
          <a:p>
            <a:r>
              <a:rPr lang="en-IN" sz="3600" b="1" dirty="0"/>
              <a:t>Counting Arrangements &amp; Instructions</a:t>
            </a:r>
          </a:p>
          <a:p>
            <a:r>
              <a:rPr lang="en-IN" sz="3600" b="1" dirty="0"/>
              <a:t>For </a:t>
            </a:r>
          </a:p>
          <a:p>
            <a:r>
              <a:rPr lang="en-IN" sz="3600" b="1" dirty="0"/>
              <a:t>Counting on July 2021</a:t>
            </a:r>
          </a:p>
        </p:txBody>
      </p:sp>
    </p:spTree>
    <p:extLst>
      <p:ext uri="{BB962C8B-B14F-4D97-AF65-F5344CB8AC3E}">
        <p14:creationId xmlns:p14="http://schemas.microsoft.com/office/powerpoint/2010/main" val="248240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B2788-865C-4717-8207-13126630B83F}"/>
              </a:ext>
            </a:extLst>
          </p:cNvPr>
          <p:cNvSpPr>
            <a:spLocks noGrp="1"/>
          </p:cNvSpPr>
          <p:nvPr>
            <p:ph type="ctrTitle"/>
          </p:nvPr>
        </p:nvSpPr>
        <p:spPr>
          <a:xfrm>
            <a:off x="304800" y="2266643"/>
            <a:ext cx="8458200" cy="1546400"/>
          </a:xfrm>
        </p:spPr>
        <p:txBody>
          <a:bodyPr>
            <a:normAutofit fontScale="90000"/>
          </a:bodyPr>
          <a:lstStyle/>
          <a:p>
            <a:r>
              <a:rPr lang="en-IN" dirty="0">
                <a:latin typeface="Times New Roman" panose="02020603050405020304" pitchFamily="18" charset="0"/>
                <a:cs typeface="Times New Roman" panose="02020603050405020304" pitchFamily="18" charset="0"/>
              </a:rPr>
              <a:t>Arrangement for counting of votes</a:t>
            </a:r>
          </a:p>
        </p:txBody>
      </p:sp>
    </p:spTree>
    <p:extLst>
      <p:ext uri="{BB962C8B-B14F-4D97-AF65-F5344CB8AC3E}">
        <p14:creationId xmlns:p14="http://schemas.microsoft.com/office/powerpoint/2010/main" val="1687028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5424"/>
            <a:ext cx="6875860" cy="866776"/>
          </a:xfrm>
          <a:solidFill>
            <a:schemeClr val="tx2">
              <a:lumMod val="60000"/>
              <a:lumOff val="40000"/>
            </a:schemeClr>
          </a:solidFill>
        </p:spPr>
        <p:txBody>
          <a:bodyPr rtlCol="0">
            <a:noAutofit/>
          </a:bodyPr>
          <a:lstStyle/>
          <a:p>
            <a:pPr>
              <a:defRPr/>
            </a:pPr>
            <a:r>
              <a:rPr lang="en-US" sz="2100" b="1" dirty="0">
                <a:solidFill>
                  <a:srgbClr val="000000"/>
                </a:solidFill>
              </a:rPr>
              <a:t>Arrangements at Counting Hall</a:t>
            </a:r>
          </a:p>
        </p:txBody>
      </p:sp>
      <p:sp>
        <p:nvSpPr>
          <p:cNvPr id="1030" name="TextBox 2"/>
          <p:cNvSpPr txBox="1">
            <a:spLocks noChangeArrowheads="1"/>
          </p:cNvSpPr>
          <p:nvPr/>
        </p:nvSpPr>
        <p:spPr bwMode="auto">
          <a:xfrm>
            <a:off x="3562352" y="28829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350"/>
          </a:p>
        </p:txBody>
      </p:sp>
      <p:graphicFrame>
        <p:nvGraphicFramePr>
          <p:cNvPr id="1026" name="Object 3"/>
          <p:cNvGraphicFramePr>
            <a:graphicFrameLocks noChangeAspect="1"/>
          </p:cNvGraphicFramePr>
          <p:nvPr>
            <p:extLst>
              <p:ext uri="{D42A27DB-BD31-4B8C-83A1-F6EECF244321}">
                <p14:modId xmlns:p14="http://schemas.microsoft.com/office/powerpoint/2010/main" val="694592858"/>
              </p:ext>
            </p:extLst>
          </p:nvPr>
        </p:nvGraphicFramePr>
        <p:xfrm>
          <a:off x="152402" y="1308104"/>
          <a:ext cx="3505199" cy="3848097"/>
        </p:xfrm>
        <a:graphic>
          <a:graphicData uri="http://schemas.openxmlformats.org/presentationml/2006/ole">
            <mc:AlternateContent xmlns:mc="http://schemas.openxmlformats.org/markup-compatibility/2006">
              <mc:Choice xmlns:v="urn:schemas-microsoft-com:vml" Requires="v">
                <p:oleObj spid="_x0000_s3075" name="Document" r:id="rId4" imgW="6637020" imgH="8817864" progId="">
                  <p:embed/>
                </p:oleObj>
              </mc:Choice>
              <mc:Fallback>
                <p:oleObj name="Document" r:id="rId4" imgW="6637020" imgH="881786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2" y="1308104"/>
                        <a:ext cx="3505199" cy="3848097"/>
                      </a:xfrm>
                      <a:prstGeom prst="rect">
                        <a:avLst/>
                      </a:prstGeom>
                      <a:solidFill>
                        <a:srgbClr val="FFFFFF"/>
                      </a:solidFill>
                    </p:spPr>
                  </p:pic>
                </p:oleObj>
              </mc:Fallback>
            </mc:AlternateContent>
          </a:graphicData>
        </a:graphic>
      </p:graphicFrame>
      <p:sp>
        <p:nvSpPr>
          <p:cNvPr id="7" name="TextBox 6"/>
          <p:cNvSpPr txBox="1"/>
          <p:nvPr/>
        </p:nvSpPr>
        <p:spPr>
          <a:xfrm>
            <a:off x="3747082" y="1397001"/>
            <a:ext cx="5320718" cy="3139321"/>
          </a:xfrm>
          <a:prstGeom prst="rect">
            <a:avLst/>
          </a:prstGeom>
          <a:noFill/>
        </p:spPr>
        <p:txBody>
          <a:bodyPr wrap="square" rtlCol="0">
            <a:spAutoFit/>
          </a:bodyPr>
          <a:lstStyle/>
          <a:p>
            <a:pPr algn="just">
              <a:buFont typeface="Arial" pitchFamily="34" charset="0"/>
              <a:buChar char="•"/>
            </a:pPr>
            <a:r>
              <a:rPr lang="en-US" dirty="0"/>
              <a:t>Spacious halls for social distancing</a:t>
            </a:r>
          </a:p>
          <a:p>
            <a:pPr algn="just">
              <a:buFont typeface="Arial" pitchFamily="34" charset="0"/>
              <a:buChar char="•"/>
            </a:pPr>
            <a:r>
              <a:rPr lang="en-US" dirty="0"/>
              <a:t> Adequate lighting with Generator backup </a:t>
            </a:r>
          </a:p>
          <a:p>
            <a:pPr algn="just">
              <a:buFont typeface="Arial" pitchFamily="34" charset="0"/>
              <a:buChar char="•"/>
            </a:pPr>
            <a:r>
              <a:rPr lang="en-US" dirty="0"/>
              <a:t> Separate entry and exit </a:t>
            </a:r>
          </a:p>
          <a:p>
            <a:pPr algn="just">
              <a:buFont typeface="Arial" pitchFamily="34" charset="0"/>
              <a:buChar char="•"/>
            </a:pPr>
            <a:r>
              <a:rPr lang="en-US" dirty="0"/>
              <a:t> 7 Counting Tables in each Counting Hall (or as approved by the Commission)</a:t>
            </a:r>
          </a:p>
          <a:p>
            <a:pPr algn="just">
              <a:buFont typeface="Arial" pitchFamily="34" charset="0"/>
              <a:buChar char="•"/>
            </a:pPr>
            <a:r>
              <a:rPr lang="en-US" dirty="0"/>
              <a:t> VCB in only 1 Counting Hall (RO present) per AC/AS</a:t>
            </a:r>
          </a:p>
          <a:p>
            <a:pPr algn="just">
              <a:buFont typeface="Arial" pitchFamily="34" charset="0"/>
              <a:buChar char="•"/>
            </a:pPr>
            <a:r>
              <a:rPr lang="en-US" dirty="0"/>
              <a:t> Barricades using transparent material/wire-mesh </a:t>
            </a:r>
          </a:p>
          <a:p>
            <a:pPr algn="just">
              <a:buFont typeface="Arial" pitchFamily="34" charset="0"/>
              <a:buChar char="•"/>
            </a:pPr>
            <a:r>
              <a:rPr lang="en-US" dirty="0"/>
              <a:t>  Videography/</a:t>
            </a:r>
            <a:r>
              <a:rPr lang="en-US" dirty="0" err="1"/>
              <a:t>cctv</a:t>
            </a:r>
            <a:r>
              <a:rPr lang="en-US" dirty="0"/>
              <a:t> of counting process in general</a:t>
            </a:r>
          </a:p>
          <a:p>
            <a:pPr algn="just">
              <a:buFont typeface="Arial" pitchFamily="34" charset="0"/>
              <a:buChar char="•"/>
            </a:pPr>
            <a:r>
              <a:rPr lang="en-US" dirty="0"/>
              <a:t> Large whiteboard having pre-written candidates name/round numbers.</a:t>
            </a:r>
          </a:p>
          <a:p>
            <a:pPr algn="just"/>
            <a:endParaRPr lang="en-US" dirty="0"/>
          </a:p>
        </p:txBody>
      </p:sp>
    </p:spTree>
    <p:extLst>
      <p:ext uri="{BB962C8B-B14F-4D97-AF65-F5344CB8AC3E}">
        <p14:creationId xmlns:p14="http://schemas.microsoft.com/office/powerpoint/2010/main" val="4013779793"/>
      </p:ext>
    </p:extLst>
  </p:cSld>
  <p:clrMapOvr>
    <a:masterClrMapping/>
  </p:clrMapOvr>
  <p:transition spd="slow" advClick="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5424"/>
            <a:ext cx="6875860" cy="866776"/>
          </a:xfrm>
          <a:solidFill>
            <a:schemeClr val="tx2">
              <a:lumMod val="60000"/>
              <a:lumOff val="40000"/>
            </a:schemeClr>
          </a:solidFill>
        </p:spPr>
        <p:txBody>
          <a:bodyPr rtlCol="0">
            <a:noAutofit/>
          </a:bodyPr>
          <a:lstStyle/>
          <a:p>
            <a:pPr>
              <a:defRPr/>
            </a:pPr>
            <a:r>
              <a:rPr lang="en-US" sz="2100" b="1" dirty="0">
                <a:solidFill>
                  <a:srgbClr val="000000"/>
                </a:solidFill>
              </a:rPr>
              <a:t>To ensure infrastructure and security arrangements at counting centres</a:t>
            </a:r>
          </a:p>
        </p:txBody>
      </p:sp>
      <p:sp>
        <p:nvSpPr>
          <p:cNvPr id="1030" name="TextBox 2"/>
          <p:cNvSpPr txBox="1">
            <a:spLocks noChangeArrowheads="1"/>
          </p:cNvSpPr>
          <p:nvPr/>
        </p:nvSpPr>
        <p:spPr bwMode="auto">
          <a:xfrm>
            <a:off x="3562352" y="28829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350"/>
          </a:p>
        </p:txBody>
      </p:sp>
      <p:sp>
        <p:nvSpPr>
          <p:cNvPr id="7" name="TextBox 6"/>
          <p:cNvSpPr txBox="1"/>
          <p:nvPr/>
        </p:nvSpPr>
        <p:spPr>
          <a:xfrm>
            <a:off x="4191000" y="1397000"/>
            <a:ext cx="4876800" cy="3901068"/>
          </a:xfrm>
          <a:prstGeom prst="rect">
            <a:avLst/>
          </a:prstGeom>
          <a:noFill/>
        </p:spPr>
        <p:txBody>
          <a:bodyPr wrap="square" rtlCol="0">
            <a:spAutoFit/>
          </a:bodyPr>
          <a:lstStyle/>
          <a:p>
            <a:pPr algn="just">
              <a:buFont typeface="Arial" pitchFamily="34" charset="0"/>
              <a:buChar char="•"/>
            </a:pPr>
            <a:r>
              <a:rPr lang="en-US" b="1" dirty="0"/>
              <a:t> Three tier cordoning security</a:t>
            </a:r>
          </a:p>
          <a:p>
            <a:pPr algn="just"/>
            <a:endParaRPr lang="en-US" sz="1050" dirty="0"/>
          </a:p>
          <a:p>
            <a:pPr algn="just">
              <a:buFont typeface="Wingdings" pitchFamily="2" charset="2"/>
              <a:buChar char="q"/>
            </a:pPr>
            <a:r>
              <a:rPr lang="en-US" dirty="0"/>
              <a:t> </a:t>
            </a:r>
            <a:r>
              <a:rPr lang="en-US" b="1" dirty="0"/>
              <a:t>Outer cordon</a:t>
            </a:r>
            <a:r>
              <a:rPr lang="en-US" dirty="0"/>
              <a:t>: by Local police</a:t>
            </a:r>
          </a:p>
          <a:p>
            <a:pPr algn="just">
              <a:buFont typeface="Wingdings" pitchFamily="2" charset="2"/>
              <a:buChar char="q"/>
            </a:pPr>
            <a:r>
              <a:rPr lang="en-US" dirty="0"/>
              <a:t> </a:t>
            </a:r>
            <a:r>
              <a:rPr lang="en-US" b="1" dirty="0"/>
              <a:t>Middle cordon</a:t>
            </a:r>
            <a:r>
              <a:rPr lang="en-US" dirty="0"/>
              <a:t>: at the gate of counting premises by SAP</a:t>
            </a:r>
          </a:p>
          <a:p>
            <a:pPr algn="just">
              <a:buFont typeface="Wingdings" pitchFamily="2" charset="2"/>
              <a:buChar char="q"/>
            </a:pPr>
            <a:r>
              <a:rPr lang="en-US" dirty="0"/>
              <a:t> </a:t>
            </a:r>
            <a:r>
              <a:rPr lang="en-US" b="1" dirty="0"/>
              <a:t>Inner cordon</a:t>
            </a:r>
            <a:r>
              <a:rPr lang="en-US" dirty="0"/>
              <a:t>: at door of Counting Hall by CAPF</a:t>
            </a:r>
          </a:p>
          <a:p>
            <a:pPr algn="just"/>
            <a:endParaRPr lang="en-US" sz="1050" dirty="0"/>
          </a:p>
          <a:p>
            <a:pPr algn="just">
              <a:buFont typeface="Arial" pitchFamily="34" charset="0"/>
              <a:buChar char="•"/>
            </a:pPr>
            <a:r>
              <a:rPr lang="en-US" dirty="0"/>
              <a:t> </a:t>
            </a:r>
            <a:r>
              <a:rPr lang="en-US" b="1" dirty="0"/>
              <a:t>Smooth  flow of EVMs/VVPATs from strong room to counting hall with CCTV coverage with no blind spots and without crisscrossing paths with another strong room/counting hall</a:t>
            </a:r>
            <a:r>
              <a:rPr lang="en-US" dirty="0"/>
              <a:t>.</a:t>
            </a:r>
          </a:p>
          <a:p>
            <a:pPr algn="just"/>
            <a:endParaRPr lang="en-US" sz="1050" dirty="0"/>
          </a:p>
          <a:p>
            <a:pPr algn="just">
              <a:buFont typeface="Arial" pitchFamily="34" charset="0"/>
              <a:buChar char="•"/>
            </a:pPr>
            <a:r>
              <a:rPr lang="en-US" dirty="0"/>
              <a:t> Opening of strong room in presence of candidates/their agents, RO and Observer under </a:t>
            </a:r>
            <a:r>
              <a:rPr lang="en-US" b="1" dirty="0"/>
              <a:t>videography</a:t>
            </a:r>
          </a:p>
        </p:txBody>
      </p:sp>
      <p:pic>
        <p:nvPicPr>
          <p:cNvPr id="6" name="Picture 5" descr="C:\Users\ECI-28\Pictures\FreeVideoToJPGConverter\WhatsApp Video 2018-12-02 at 17.29.39 (12-3-2018 4-27-51 PM)\WhatsApp Video 2018-12-02 at 17.29.39 01494.jpg"/>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97000"/>
            <a:ext cx="3733800" cy="4384464"/>
          </a:xfrm>
          <a:prstGeom prst="rect">
            <a:avLst/>
          </a:prstGeom>
          <a:noFill/>
          <a:ln>
            <a:noFill/>
          </a:ln>
        </p:spPr>
      </p:pic>
    </p:spTree>
    <p:extLst>
      <p:ext uri="{BB962C8B-B14F-4D97-AF65-F5344CB8AC3E}">
        <p14:creationId xmlns:p14="http://schemas.microsoft.com/office/powerpoint/2010/main" val="4013779793"/>
      </p:ext>
    </p:extLst>
  </p:cSld>
  <p:clrMapOvr>
    <a:masterClrMapping/>
  </p:clrMapOvr>
  <p:transition spd="slow" advClick="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5424"/>
            <a:ext cx="6875860" cy="866776"/>
          </a:xfrm>
          <a:solidFill>
            <a:schemeClr val="tx2">
              <a:lumMod val="60000"/>
              <a:lumOff val="40000"/>
            </a:schemeClr>
          </a:solidFill>
        </p:spPr>
        <p:txBody>
          <a:bodyPr rtlCol="0">
            <a:noAutofit/>
          </a:bodyPr>
          <a:lstStyle/>
          <a:p>
            <a:pPr>
              <a:defRPr/>
            </a:pPr>
            <a:r>
              <a:rPr lang="en-US" sz="2100" b="1" dirty="0">
                <a:solidFill>
                  <a:srgbClr val="000000"/>
                </a:solidFill>
              </a:rPr>
              <a:t>Media Centre</a:t>
            </a:r>
          </a:p>
        </p:txBody>
      </p:sp>
      <p:sp>
        <p:nvSpPr>
          <p:cNvPr id="1030" name="TextBox 2"/>
          <p:cNvSpPr txBox="1">
            <a:spLocks noChangeArrowheads="1"/>
          </p:cNvSpPr>
          <p:nvPr/>
        </p:nvSpPr>
        <p:spPr bwMode="auto">
          <a:xfrm>
            <a:off x="3562352" y="28829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350"/>
          </a:p>
        </p:txBody>
      </p:sp>
      <p:sp>
        <p:nvSpPr>
          <p:cNvPr id="7" name="TextBox 6"/>
          <p:cNvSpPr txBox="1"/>
          <p:nvPr/>
        </p:nvSpPr>
        <p:spPr>
          <a:xfrm>
            <a:off x="4343400" y="1397001"/>
            <a:ext cx="4724400" cy="4062651"/>
          </a:xfrm>
          <a:prstGeom prst="rect">
            <a:avLst/>
          </a:prstGeom>
          <a:noFill/>
        </p:spPr>
        <p:txBody>
          <a:bodyPr wrap="square" rtlCol="0">
            <a:spAutoFit/>
          </a:bodyPr>
          <a:lstStyle/>
          <a:p>
            <a:pPr algn="ctr"/>
            <a:r>
              <a:rPr lang="en-US" b="1" dirty="0"/>
              <a:t>SETTING UP MEDIA CENTRE</a:t>
            </a:r>
          </a:p>
          <a:p>
            <a:pPr algn="ctr"/>
            <a:endParaRPr lang="en-US" b="1" dirty="0"/>
          </a:p>
          <a:p>
            <a:pPr algn="just">
              <a:buFont typeface="Arial" pitchFamily="34" charset="0"/>
              <a:buChar char="•"/>
            </a:pPr>
            <a:r>
              <a:rPr lang="en-US" dirty="0"/>
              <a:t> Separate Room for Media Centre</a:t>
            </a:r>
          </a:p>
          <a:p>
            <a:pPr algn="just"/>
            <a:endParaRPr lang="en-US" sz="1050" dirty="0"/>
          </a:p>
          <a:p>
            <a:pPr algn="just">
              <a:buFont typeface="Arial" pitchFamily="34" charset="0"/>
              <a:buChar char="•"/>
            </a:pPr>
            <a:r>
              <a:rPr lang="en-US" dirty="0"/>
              <a:t> Appoint one senior officer from the Public Relation Department for Media Centre</a:t>
            </a:r>
          </a:p>
          <a:p>
            <a:pPr algn="just"/>
            <a:endParaRPr lang="en-US" sz="1050" dirty="0"/>
          </a:p>
          <a:p>
            <a:pPr algn="just">
              <a:buFont typeface="Arial" pitchFamily="34" charset="0"/>
              <a:buChar char="•"/>
            </a:pPr>
            <a:r>
              <a:rPr lang="en-US" dirty="0"/>
              <a:t> Allow media persons in small batches and for short duration only to visit Counting Hall</a:t>
            </a:r>
          </a:p>
          <a:p>
            <a:pPr algn="just"/>
            <a:endParaRPr lang="en-US" sz="1050" dirty="0"/>
          </a:p>
          <a:p>
            <a:pPr algn="just">
              <a:buFont typeface="Arial" pitchFamily="34" charset="0"/>
              <a:buChar char="•"/>
            </a:pPr>
            <a:r>
              <a:rPr lang="en-US" dirty="0"/>
              <a:t> Prohibition of mobile phone and other communication equipment by media person in Counting Hall.</a:t>
            </a:r>
          </a:p>
          <a:p>
            <a:pPr algn="just"/>
            <a:endParaRPr lang="en-US" sz="1050" dirty="0"/>
          </a:p>
          <a:p>
            <a:pPr algn="just">
              <a:buFont typeface="Arial" pitchFamily="34" charset="0"/>
              <a:buChar char="•"/>
            </a:pPr>
            <a:r>
              <a:rPr lang="en-US" dirty="0"/>
              <a:t> Allow mobile phones or Communication </a:t>
            </a:r>
            <a:r>
              <a:rPr lang="en-US" dirty="0" err="1"/>
              <a:t>equipments</a:t>
            </a:r>
            <a:r>
              <a:rPr lang="en-US" dirty="0"/>
              <a:t> from Media Centre</a:t>
            </a:r>
          </a:p>
        </p:txBody>
      </p:sp>
      <p:pic>
        <p:nvPicPr>
          <p:cNvPr id="6" name="Picture 5" descr="C:\Users\ECI-28\Pictures\FreeVideoToJPGConverter\WhatsApp Video 2018-12-02 at 17.29.39 (12-3-2018 4-27-51 PM)\WhatsApp Video 2018-12-02 at 17.29.39 01494.jpg"/>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97000"/>
            <a:ext cx="3733800" cy="4384464"/>
          </a:xfrm>
          <a:prstGeom prst="rect">
            <a:avLst/>
          </a:prstGeom>
          <a:noFill/>
          <a:ln>
            <a:noFill/>
          </a:ln>
        </p:spPr>
      </p:pic>
    </p:spTree>
    <p:extLst>
      <p:ext uri="{BB962C8B-B14F-4D97-AF65-F5344CB8AC3E}">
        <p14:creationId xmlns:p14="http://schemas.microsoft.com/office/powerpoint/2010/main" val="4013779793"/>
      </p:ext>
    </p:extLst>
  </p:cSld>
  <p:clrMapOvr>
    <a:masterClrMapping/>
  </p:clrMapOvr>
  <p:transition spd="slow" advClick="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B2788-865C-4717-8207-13126630B83F}"/>
              </a:ext>
            </a:extLst>
          </p:cNvPr>
          <p:cNvSpPr>
            <a:spLocks noGrp="1"/>
          </p:cNvSpPr>
          <p:nvPr>
            <p:ph type="ctrTitle"/>
          </p:nvPr>
        </p:nvSpPr>
        <p:spPr>
          <a:xfrm>
            <a:off x="762000" y="1803400"/>
            <a:ext cx="7696200" cy="2009643"/>
          </a:xfrm>
        </p:spPr>
        <p:txBody>
          <a:bodyPr>
            <a:normAutofit/>
          </a:bodyPr>
          <a:lstStyle/>
          <a:p>
            <a:r>
              <a:rPr lang="en-IN" dirty="0">
                <a:latin typeface="Times New Roman" panose="02020603050405020304" pitchFamily="18" charset="0"/>
                <a:cs typeface="Times New Roman" panose="02020603050405020304" pitchFamily="18" charset="0"/>
              </a:rPr>
              <a:t>Counting of Postal Ballot (PB)</a:t>
            </a:r>
          </a:p>
        </p:txBody>
      </p:sp>
    </p:spTree>
    <p:extLst>
      <p:ext uri="{BB962C8B-B14F-4D97-AF65-F5344CB8AC3E}">
        <p14:creationId xmlns:p14="http://schemas.microsoft.com/office/powerpoint/2010/main" val="1687028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5424"/>
            <a:ext cx="6875860" cy="866776"/>
          </a:xfrm>
          <a:solidFill>
            <a:schemeClr val="tx2">
              <a:lumMod val="60000"/>
              <a:lumOff val="40000"/>
            </a:schemeClr>
          </a:solidFill>
        </p:spPr>
        <p:txBody>
          <a:bodyPr rtlCol="0">
            <a:noAutofit/>
          </a:bodyPr>
          <a:lstStyle/>
          <a:p>
            <a:pPr>
              <a:defRPr/>
            </a:pPr>
            <a:r>
              <a:rPr lang="en-US" sz="2100" b="1" dirty="0">
                <a:solidFill>
                  <a:srgbClr val="000000"/>
                </a:solidFill>
              </a:rPr>
              <a:t>General </a:t>
            </a:r>
          </a:p>
        </p:txBody>
      </p:sp>
      <p:sp>
        <p:nvSpPr>
          <p:cNvPr id="1030" name="TextBox 2"/>
          <p:cNvSpPr txBox="1">
            <a:spLocks noChangeArrowheads="1"/>
          </p:cNvSpPr>
          <p:nvPr/>
        </p:nvSpPr>
        <p:spPr bwMode="auto">
          <a:xfrm>
            <a:off x="3562352" y="28829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350"/>
          </a:p>
        </p:txBody>
      </p:sp>
      <p:sp>
        <p:nvSpPr>
          <p:cNvPr id="7" name="TextBox 6"/>
          <p:cNvSpPr txBox="1"/>
          <p:nvPr/>
        </p:nvSpPr>
        <p:spPr>
          <a:xfrm>
            <a:off x="762000" y="1193801"/>
            <a:ext cx="8305800" cy="3993401"/>
          </a:xfrm>
          <a:prstGeom prst="rect">
            <a:avLst/>
          </a:prstGeom>
          <a:noFill/>
        </p:spPr>
        <p:txBody>
          <a:bodyPr wrap="square" rtlCol="0">
            <a:spAutoFit/>
          </a:bodyPr>
          <a:lstStyle/>
          <a:p>
            <a:pPr algn="just">
              <a:buFont typeface="Arial" pitchFamily="34" charset="0"/>
              <a:buChar char="•"/>
            </a:pPr>
            <a:r>
              <a:rPr lang="en-US" dirty="0"/>
              <a:t> Provide account of PB to contesting candidates on daily basis</a:t>
            </a:r>
          </a:p>
          <a:p>
            <a:pPr algn="just"/>
            <a:endParaRPr lang="en-US" sz="1050" dirty="0"/>
          </a:p>
          <a:p>
            <a:pPr algn="just">
              <a:buFont typeface="Arial" pitchFamily="34" charset="0"/>
              <a:buChar char="•"/>
            </a:pPr>
            <a:r>
              <a:rPr lang="en-US" dirty="0"/>
              <a:t> Provide latest account of PB to Observer on previous day of counting</a:t>
            </a:r>
          </a:p>
          <a:p>
            <a:pPr algn="just"/>
            <a:endParaRPr lang="en-US" sz="1050" dirty="0"/>
          </a:p>
          <a:p>
            <a:pPr algn="just">
              <a:buFont typeface="Arial" pitchFamily="34" charset="0"/>
              <a:buChar char="•"/>
            </a:pPr>
            <a:r>
              <a:rPr lang="en-US" dirty="0"/>
              <a:t> Provide latest account of PB to Observer on counting day also</a:t>
            </a:r>
          </a:p>
          <a:p>
            <a:pPr algn="just"/>
            <a:endParaRPr lang="en-US" sz="1050" dirty="0"/>
          </a:p>
          <a:p>
            <a:pPr algn="just">
              <a:buFont typeface="Arial" pitchFamily="34" charset="0"/>
              <a:buChar char="•"/>
            </a:pPr>
            <a:r>
              <a:rPr lang="en-US" dirty="0"/>
              <a:t> Take PB count first at 8.00 AM</a:t>
            </a:r>
          </a:p>
          <a:p>
            <a:pPr algn="just"/>
            <a:endParaRPr lang="en-US" sz="1050" dirty="0"/>
          </a:p>
          <a:p>
            <a:pPr algn="just">
              <a:buFont typeface="Arial" pitchFamily="34" charset="0"/>
              <a:buChar char="•"/>
            </a:pPr>
            <a:r>
              <a:rPr lang="en-US" dirty="0"/>
              <a:t> Not more than 500 PBs in one Table</a:t>
            </a:r>
          </a:p>
          <a:p>
            <a:pPr algn="just"/>
            <a:endParaRPr lang="en-US" sz="1050" dirty="0"/>
          </a:p>
          <a:p>
            <a:pPr algn="just">
              <a:buFont typeface="Arial" pitchFamily="34" charset="0"/>
              <a:buChar char="•"/>
            </a:pPr>
            <a:r>
              <a:rPr lang="en-US" dirty="0"/>
              <a:t> An ARO for each Table.</a:t>
            </a:r>
          </a:p>
          <a:p>
            <a:pPr algn="just"/>
            <a:endParaRPr lang="en-US" sz="1050" dirty="0"/>
          </a:p>
          <a:p>
            <a:pPr algn="just">
              <a:buFont typeface="Arial" pitchFamily="34" charset="0"/>
              <a:buChar char="•"/>
            </a:pPr>
            <a:r>
              <a:rPr lang="en-US" dirty="0"/>
              <a:t> Candidates are allowed to depute counting agents for each PB Table</a:t>
            </a:r>
          </a:p>
          <a:p>
            <a:pPr algn="just"/>
            <a:endParaRPr lang="en-US" sz="1050" dirty="0"/>
          </a:p>
          <a:p>
            <a:pPr algn="just">
              <a:buFont typeface="Arial" pitchFamily="34" charset="0"/>
              <a:buChar char="•"/>
            </a:pPr>
            <a:r>
              <a:rPr lang="en-US" dirty="0"/>
              <a:t> Where </a:t>
            </a:r>
            <a:r>
              <a:rPr lang="en-US" b="1" dirty="0"/>
              <a:t>victory margin</a:t>
            </a:r>
            <a:r>
              <a:rPr lang="en-US" dirty="0"/>
              <a:t> </a:t>
            </a:r>
            <a:r>
              <a:rPr lang="en-US" b="1" dirty="0">
                <a:solidFill>
                  <a:srgbClr val="FF0000"/>
                </a:solidFill>
              </a:rPr>
              <a:t>is less</a:t>
            </a:r>
            <a:r>
              <a:rPr lang="en-US" dirty="0"/>
              <a:t> than the number of </a:t>
            </a:r>
            <a:r>
              <a:rPr lang="en-US" b="1" dirty="0"/>
              <a:t>rejected PB </a:t>
            </a:r>
            <a:r>
              <a:rPr lang="en-US" dirty="0"/>
              <a:t>as invalid, all the rejected PB shall be mandatorily re-verified by RO and Observer before declaration of result under videography</a:t>
            </a:r>
          </a:p>
        </p:txBody>
      </p:sp>
    </p:spTree>
    <p:extLst>
      <p:ext uri="{BB962C8B-B14F-4D97-AF65-F5344CB8AC3E}">
        <p14:creationId xmlns:p14="http://schemas.microsoft.com/office/powerpoint/2010/main" val="4013779793"/>
      </p:ext>
    </p:extLst>
  </p:cSld>
  <p:clrMapOvr>
    <a:masterClrMapping/>
  </p:clrMapOvr>
  <p:transition spd="slow" advClick="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B2788-865C-4717-8207-13126630B83F}"/>
              </a:ext>
            </a:extLst>
          </p:cNvPr>
          <p:cNvSpPr>
            <a:spLocks noGrp="1"/>
          </p:cNvSpPr>
          <p:nvPr>
            <p:ph type="ctrTitle"/>
          </p:nvPr>
        </p:nvSpPr>
        <p:spPr>
          <a:xfrm>
            <a:off x="762000" y="1803400"/>
            <a:ext cx="7696200" cy="2009643"/>
          </a:xfrm>
        </p:spPr>
        <p:txBody>
          <a:bodyPr>
            <a:normAutofit/>
          </a:bodyPr>
          <a:lstStyle/>
          <a:p>
            <a:r>
              <a:rPr lang="en-IN" dirty="0">
                <a:latin typeface="Times New Roman" panose="02020603050405020304" pitchFamily="18" charset="0"/>
                <a:cs typeface="Times New Roman" panose="02020603050405020304" pitchFamily="18" charset="0"/>
              </a:rPr>
              <a:t>Counting of votes from EVMs</a:t>
            </a:r>
          </a:p>
        </p:txBody>
      </p:sp>
    </p:spTree>
    <p:extLst>
      <p:ext uri="{BB962C8B-B14F-4D97-AF65-F5344CB8AC3E}">
        <p14:creationId xmlns:p14="http://schemas.microsoft.com/office/powerpoint/2010/main" val="1687028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5424"/>
            <a:ext cx="6875860" cy="866776"/>
          </a:xfrm>
          <a:solidFill>
            <a:schemeClr val="tx2">
              <a:lumMod val="60000"/>
              <a:lumOff val="40000"/>
            </a:schemeClr>
          </a:solidFill>
        </p:spPr>
        <p:txBody>
          <a:bodyPr rtlCol="0">
            <a:noAutofit/>
          </a:bodyPr>
          <a:lstStyle/>
          <a:p>
            <a:pPr>
              <a:defRPr/>
            </a:pPr>
            <a:r>
              <a:rPr lang="en-US" sz="2100" b="1" dirty="0">
                <a:solidFill>
                  <a:srgbClr val="000000"/>
                </a:solidFill>
              </a:rPr>
              <a:t>General </a:t>
            </a:r>
          </a:p>
        </p:txBody>
      </p:sp>
      <p:sp>
        <p:nvSpPr>
          <p:cNvPr id="1030" name="TextBox 2"/>
          <p:cNvSpPr txBox="1">
            <a:spLocks noChangeArrowheads="1"/>
          </p:cNvSpPr>
          <p:nvPr/>
        </p:nvSpPr>
        <p:spPr bwMode="auto">
          <a:xfrm>
            <a:off x="3562352" y="28829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350"/>
          </a:p>
        </p:txBody>
      </p:sp>
      <p:sp>
        <p:nvSpPr>
          <p:cNvPr id="7" name="TextBox 6"/>
          <p:cNvSpPr txBox="1"/>
          <p:nvPr/>
        </p:nvSpPr>
        <p:spPr>
          <a:xfrm>
            <a:off x="762000" y="1193801"/>
            <a:ext cx="8305800" cy="4108817"/>
          </a:xfrm>
          <a:prstGeom prst="rect">
            <a:avLst/>
          </a:prstGeom>
          <a:noFill/>
        </p:spPr>
        <p:txBody>
          <a:bodyPr wrap="square" rtlCol="0">
            <a:spAutoFit/>
          </a:bodyPr>
          <a:lstStyle/>
          <a:p>
            <a:pPr algn="just">
              <a:buFont typeface="Arial" pitchFamily="34" charset="0"/>
              <a:buChar char="•"/>
            </a:pPr>
            <a:r>
              <a:rPr lang="en-US" dirty="0"/>
              <a:t> At 8.30 AM start counting of votes from EVMs</a:t>
            </a:r>
          </a:p>
          <a:p>
            <a:pPr algn="just"/>
            <a:endParaRPr lang="en-US" sz="1050" dirty="0"/>
          </a:p>
          <a:p>
            <a:pPr algn="just">
              <a:buFont typeface="Arial" pitchFamily="34" charset="0"/>
              <a:buChar char="•"/>
            </a:pPr>
            <a:r>
              <a:rPr lang="en-US" dirty="0"/>
              <a:t> Examination of seals of CU and Form 17 C to ensure CU was actually used at that particular polling station and shown to candidates/counting agents</a:t>
            </a:r>
          </a:p>
          <a:p>
            <a:pPr algn="just"/>
            <a:endParaRPr lang="en-US" sz="1050" dirty="0"/>
          </a:p>
          <a:p>
            <a:pPr algn="just">
              <a:buFont typeface="Arial" pitchFamily="34" charset="0"/>
              <a:buChar char="•"/>
            </a:pPr>
            <a:r>
              <a:rPr lang="en-US" dirty="0"/>
              <a:t> Note down result displayed on CU in Part-II of FORM-17C carefully and ensure signing by Counting Agents and Counting Supervisors</a:t>
            </a:r>
          </a:p>
          <a:p>
            <a:pPr algn="just"/>
            <a:endParaRPr lang="en-US" sz="1050" dirty="0"/>
          </a:p>
          <a:p>
            <a:pPr algn="just">
              <a:buFont typeface="Arial" pitchFamily="34" charset="0"/>
              <a:buChar char="•"/>
            </a:pPr>
            <a:r>
              <a:rPr lang="en-US" dirty="0"/>
              <a:t> Photocopy of round-wise tabulation signed by RO and Observer provides to candidates/their agents</a:t>
            </a:r>
          </a:p>
          <a:p>
            <a:pPr algn="just"/>
            <a:endParaRPr lang="en-US" sz="1050" dirty="0"/>
          </a:p>
          <a:p>
            <a:pPr algn="just">
              <a:buFont typeface="Arial" pitchFamily="34" charset="0"/>
              <a:buChar char="•"/>
            </a:pPr>
            <a:r>
              <a:rPr lang="en-US" dirty="0"/>
              <a:t> RO shall be responsible for any inaccuracy/discrepancy in Form 20.</a:t>
            </a:r>
          </a:p>
          <a:p>
            <a:pPr algn="just"/>
            <a:endParaRPr lang="en-US" sz="1050" dirty="0"/>
          </a:p>
          <a:p>
            <a:pPr algn="just">
              <a:buFont typeface="Arial" pitchFamily="34" charset="0"/>
              <a:buChar char="•"/>
            </a:pPr>
            <a:r>
              <a:rPr lang="en-US" dirty="0"/>
              <a:t> EVM counting go on irrespective of the stage of Postal Ballot counting.</a:t>
            </a:r>
          </a:p>
          <a:p>
            <a:pPr algn="just"/>
            <a:endParaRPr lang="en-US" sz="1050" dirty="0"/>
          </a:p>
          <a:p>
            <a:pPr algn="just">
              <a:buFont typeface="Arial" pitchFamily="34" charset="0"/>
              <a:buChar char="•"/>
            </a:pPr>
            <a:r>
              <a:rPr lang="en-US" dirty="0"/>
              <a:t> Once EVM counting is completed, VVPAT slips counting start as per prescribed procedure</a:t>
            </a:r>
          </a:p>
        </p:txBody>
      </p:sp>
    </p:spTree>
    <p:extLst>
      <p:ext uri="{BB962C8B-B14F-4D97-AF65-F5344CB8AC3E}">
        <p14:creationId xmlns:p14="http://schemas.microsoft.com/office/powerpoint/2010/main" val="4013779793"/>
      </p:ext>
    </p:extLst>
  </p:cSld>
  <p:clrMapOvr>
    <a:masterClrMapping/>
  </p:clrMapOvr>
  <p:transition spd="slow" advClick="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Box 2"/>
          <p:cNvSpPr txBox="1">
            <a:spLocks noChangeArrowheads="1"/>
          </p:cNvSpPr>
          <p:nvPr/>
        </p:nvSpPr>
        <p:spPr bwMode="auto">
          <a:xfrm>
            <a:off x="3562352" y="28829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350"/>
          </a:p>
        </p:txBody>
      </p:sp>
      <p:graphicFrame>
        <p:nvGraphicFramePr>
          <p:cNvPr id="9" name="Table 8"/>
          <p:cNvGraphicFramePr>
            <a:graphicFrameLocks noGrp="1"/>
          </p:cNvGraphicFramePr>
          <p:nvPr/>
        </p:nvGraphicFramePr>
        <p:xfrm>
          <a:off x="609600" y="584202"/>
          <a:ext cx="7848600" cy="5764285"/>
        </p:xfrm>
        <a:graphic>
          <a:graphicData uri="http://schemas.openxmlformats.org/drawingml/2006/table">
            <a:tbl>
              <a:tblPr firstRow="1" bandRow="1">
                <a:tableStyleId>{5C22544A-7EE6-4342-B048-85BDC9FD1C3A}</a:tableStyleId>
              </a:tblPr>
              <a:tblGrid>
                <a:gridCol w="7848600">
                  <a:extLst>
                    <a:ext uri="{9D8B030D-6E8A-4147-A177-3AD203B41FA5}">
                      <a16:colId xmlns:a16="http://schemas.microsoft.com/office/drawing/2014/main" val="20000"/>
                    </a:ext>
                  </a:extLst>
                </a:gridCol>
              </a:tblGrid>
              <a:tr h="580947">
                <a:tc>
                  <a:txBody>
                    <a:bodyPr/>
                    <a:lstStyle/>
                    <a:p>
                      <a:pPr algn="ctr"/>
                      <a:r>
                        <a:rPr lang="en-US" sz="2400" b="1" dirty="0">
                          <a:solidFill>
                            <a:srgbClr val="000000"/>
                          </a:solidFill>
                        </a:rPr>
                        <a:t>Challenges in EVM Counts</a:t>
                      </a:r>
                      <a:endParaRPr lang="en-US" sz="2400" dirty="0"/>
                    </a:p>
                  </a:txBody>
                  <a:tcPr marT="60960" marB="60960"/>
                </a:tc>
                <a:extLst>
                  <a:ext uri="{0D108BD9-81ED-4DB2-BD59-A6C34878D82A}">
                    <a16:rowId xmlns:a16="http://schemas.microsoft.com/office/drawing/2014/main" val="10000"/>
                  </a:ext>
                </a:extLst>
              </a:tr>
              <a:tr h="1862212">
                <a:tc>
                  <a:txBody>
                    <a:bodyPr/>
                    <a:lstStyle/>
                    <a:p>
                      <a:pPr>
                        <a:buFont typeface="Arial" pitchFamily="34" charset="0"/>
                        <a:buChar char="•"/>
                      </a:pPr>
                      <a:r>
                        <a:rPr lang="en-US" sz="2400" b="1" dirty="0"/>
                        <a:t>Serial number of seals </a:t>
                      </a:r>
                      <a:r>
                        <a:rPr lang="en-US" sz="2400" dirty="0"/>
                        <a:t>mentioned in </a:t>
                      </a:r>
                      <a:r>
                        <a:rPr lang="en-US" sz="2400" b="1" dirty="0"/>
                        <a:t>Form 17C does not match</a:t>
                      </a:r>
                    </a:p>
                    <a:p>
                      <a:pPr>
                        <a:buFont typeface="Arial" pitchFamily="34" charset="0"/>
                        <a:buChar char="•"/>
                      </a:pPr>
                      <a:r>
                        <a:rPr lang="en-US" sz="2400" dirty="0"/>
                        <a:t> </a:t>
                      </a:r>
                      <a:r>
                        <a:rPr lang="en-US" sz="2400" b="1" dirty="0"/>
                        <a:t>Unique ID </a:t>
                      </a:r>
                      <a:r>
                        <a:rPr lang="en-US" sz="2400" dirty="0"/>
                        <a:t>of CU mentioned in </a:t>
                      </a:r>
                      <a:r>
                        <a:rPr lang="en-US" sz="2400" b="1" dirty="0"/>
                        <a:t>Form 17C does not match</a:t>
                      </a:r>
                    </a:p>
                    <a:p>
                      <a:pPr>
                        <a:buFont typeface="Arial" pitchFamily="34" charset="0"/>
                        <a:buChar char="•"/>
                      </a:pPr>
                      <a:r>
                        <a:rPr lang="en-US" sz="2400" dirty="0"/>
                        <a:t> </a:t>
                      </a:r>
                      <a:r>
                        <a:rPr lang="en-US" sz="2400" b="1" dirty="0"/>
                        <a:t>Seal</a:t>
                      </a:r>
                      <a:r>
                        <a:rPr lang="en-US" sz="2400" dirty="0"/>
                        <a:t> of the CU or its carrying case is </a:t>
                      </a:r>
                      <a:r>
                        <a:rPr lang="en-US" sz="2400" b="1" dirty="0"/>
                        <a:t>damaged/broken</a:t>
                      </a:r>
                    </a:p>
                    <a:p>
                      <a:pPr>
                        <a:buFont typeface="Arial" pitchFamily="34" charset="0"/>
                        <a:buChar char="•"/>
                      </a:pPr>
                      <a:r>
                        <a:rPr lang="en-US" sz="2400" b="1" dirty="0"/>
                        <a:t> Use of multiple sets </a:t>
                      </a:r>
                      <a:r>
                        <a:rPr lang="en-US" sz="2400" dirty="0"/>
                        <a:t>of EVMs and VVPATs in a particular PS</a:t>
                      </a:r>
                    </a:p>
                  </a:txBody>
                  <a:tcPr marT="60960" marB="60960"/>
                </a:tc>
                <a:extLst>
                  <a:ext uri="{0D108BD9-81ED-4DB2-BD59-A6C34878D82A}">
                    <a16:rowId xmlns:a16="http://schemas.microsoft.com/office/drawing/2014/main" val="10001"/>
                  </a:ext>
                </a:extLst>
              </a:tr>
              <a:tr h="1002729">
                <a:tc>
                  <a:txBody>
                    <a:bodyPr/>
                    <a:lstStyle/>
                    <a:p>
                      <a:pPr>
                        <a:buFont typeface="Arial" pitchFamily="34" charset="0"/>
                        <a:buChar char="•"/>
                      </a:pPr>
                      <a:r>
                        <a:rPr lang="en-US" sz="2400" b="1" dirty="0"/>
                        <a:t>Low Power or No Power </a:t>
                      </a:r>
                      <a:r>
                        <a:rPr lang="en-US" sz="2400" dirty="0"/>
                        <a:t>in the CU thereby non retrieval of polled data</a:t>
                      </a:r>
                    </a:p>
                    <a:p>
                      <a:pPr>
                        <a:buFont typeface="Arial" pitchFamily="34" charset="0"/>
                        <a:buChar char="•"/>
                      </a:pPr>
                      <a:r>
                        <a:rPr lang="en-US" sz="2400" dirty="0"/>
                        <a:t> </a:t>
                      </a:r>
                      <a:r>
                        <a:rPr lang="en-US" sz="2400" b="1" dirty="0"/>
                        <a:t>No display or Partial display </a:t>
                      </a:r>
                      <a:r>
                        <a:rPr lang="en-US" sz="2400" dirty="0"/>
                        <a:t>(segment issue) in CU</a:t>
                      </a:r>
                    </a:p>
                  </a:txBody>
                  <a:tcPr marT="60960" marB="60960"/>
                </a:tc>
                <a:extLst>
                  <a:ext uri="{0D108BD9-81ED-4DB2-BD59-A6C34878D82A}">
                    <a16:rowId xmlns:a16="http://schemas.microsoft.com/office/drawing/2014/main" val="10002"/>
                  </a:ext>
                </a:extLst>
              </a:tr>
              <a:tr h="580947">
                <a:tc>
                  <a:txBody>
                    <a:bodyPr/>
                    <a:lstStyle/>
                    <a:p>
                      <a:r>
                        <a:rPr lang="en-US" sz="2400" b="1" dirty="0"/>
                        <a:t>Non-closure of CLOSE button </a:t>
                      </a:r>
                      <a:r>
                        <a:rPr lang="en-US" sz="2400" dirty="0"/>
                        <a:t>by PO on poll day</a:t>
                      </a:r>
                    </a:p>
                  </a:txBody>
                  <a:tcPr marT="60960" marB="60960"/>
                </a:tc>
                <a:extLst>
                  <a:ext uri="{0D108BD9-81ED-4DB2-BD59-A6C34878D82A}">
                    <a16:rowId xmlns:a16="http://schemas.microsoft.com/office/drawing/2014/main" val="10003"/>
                  </a:ext>
                </a:extLst>
              </a:tr>
              <a:tr h="1432471">
                <a:tc>
                  <a:txBody>
                    <a:bodyPr/>
                    <a:lstStyle/>
                    <a:p>
                      <a:pPr>
                        <a:buFont typeface="Arial" pitchFamily="34" charset="0"/>
                        <a:buChar char="•"/>
                      </a:pPr>
                      <a:r>
                        <a:rPr lang="en-US" sz="2400" b="1" dirty="0"/>
                        <a:t>Non-compliance of mock poll </a:t>
                      </a:r>
                      <a:r>
                        <a:rPr lang="en-US" sz="2400" dirty="0"/>
                        <a:t>procedure cases </a:t>
                      </a:r>
                    </a:p>
                    <a:p>
                      <a:pPr>
                        <a:buFont typeface="Arial" pitchFamily="34" charset="0"/>
                        <a:buChar char="•"/>
                      </a:pPr>
                      <a:r>
                        <a:rPr lang="en-US" sz="2400" dirty="0"/>
                        <a:t> Total </a:t>
                      </a:r>
                      <a:r>
                        <a:rPr lang="en-US" sz="2400" b="1" dirty="0"/>
                        <a:t>votes polled in CU do not match with</a:t>
                      </a:r>
                      <a:r>
                        <a:rPr lang="en-US" sz="2400" dirty="0"/>
                        <a:t> total polled votes entered in </a:t>
                      </a:r>
                      <a:r>
                        <a:rPr lang="en-US" sz="2400" b="1" dirty="0"/>
                        <a:t>Form-17C</a:t>
                      </a:r>
                    </a:p>
                  </a:txBody>
                  <a:tcPr marT="60960" marB="6096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13779793"/>
      </p:ext>
    </p:extLst>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Control Unit </a:t>
            </a:r>
          </a:p>
        </p:txBody>
      </p:sp>
      <p:sp>
        <p:nvSpPr>
          <p:cNvPr id="2" name="Slide Number Placeholder 1"/>
          <p:cNvSpPr>
            <a:spLocks noGrp="1"/>
          </p:cNvSpPr>
          <p:nvPr>
            <p:ph type="sldNum" sz="quarter" idx="12"/>
          </p:nvPr>
        </p:nvSpPr>
        <p:spPr>
          <a:xfrm>
            <a:off x="8676456" y="6182000"/>
            <a:ext cx="324700" cy="420800"/>
          </a:xfrm>
        </p:spPr>
        <p:txBody>
          <a:bodyPr/>
          <a:lstStyle/>
          <a:p>
            <a:pPr algn="r"/>
            <a:fld id="{00000000-1234-1234-1234-123412341234}" type="slidenum">
              <a:rPr lang="en" smtClean="0"/>
              <a:pPr algn="r"/>
              <a:t>4</a:t>
            </a:fld>
            <a:endParaRPr lang="en" dirty="0"/>
          </a:p>
        </p:txBody>
      </p:sp>
      <p:sp>
        <p:nvSpPr>
          <p:cNvPr id="6" name="Rounded Rectangle 5"/>
          <p:cNvSpPr/>
          <p:nvPr/>
        </p:nvSpPr>
        <p:spPr>
          <a:xfrm>
            <a:off x="4357686" y="2285992"/>
            <a:ext cx="4429156" cy="3238523"/>
          </a:xfrm>
          <a:prstGeom prst="roundRect">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en-IN" sz="2000" b="1" dirty="0">
                <a:solidFill>
                  <a:srgbClr val="000000"/>
                </a:solidFill>
                <a:latin typeface="Roboto Condensed"/>
              </a:rPr>
              <a:t>CONTROL UNIT- </a:t>
            </a:r>
            <a:r>
              <a:rPr lang="en-US" sz="2000" dirty="0">
                <a:solidFill>
                  <a:schemeClr val="tx1"/>
                </a:solidFill>
              </a:rPr>
              <a:t>enables the Ballot Unit to accept vote from the voter and stores the vote cast</a:t>
            </a:r>
          </a:p>
          <a:p>
            <a:pPr algn="ctr"/>
            <a:r>
              <a:rPr lang="en-US" sz="2000" b="1" dirty="0">
                <a:solidFill>
                  <a:srgbClr val="000000"/>
                </a:solidFill>
                <a:latin typeface="Roboto Condensed"/>
                <a:cs typeface="Times New Roman" pitchFamily="18" charset="0"/>
              </a:rPr>
              <a:t>.</a:t>
            </a:r>
            <a:endParaRPr lang="en-IN" sz="2000" b="1" dirty="0">
              <a:solidFill>
                <a:srgbClr val="FFFFFF"/>
              </a:solidFill>
              <a:latin typeface="Roboto Condensed"/>
            </a:endParaRPr>
          </a:p>
        </p:txBody>
      </p:sp>
      <p:pic>
        <p:nvPicPr>
          <p:cNvPr id="3" name="Picture 2"/>
          <p:cNvPicPr>
            <a:picLocks noChangeAspect="1" noChangeArrowheads="1"/>
          </p:cNvPicPr>
          <p:nvPr/>
        </p:nvPicPr>
        <p:blipFill>
          <a:blip r:embed="rId2"/>
          <a:srcRect/>
          <a:stretch>
            <a:fillRect/>
          </a:stretch>
        </p:blipFill>
        <p:spPr bwMode="auto">
          <a:xfrm>
            <a:off x="785786" y="2171714"/>
            <a:ext cx="3033715" cy="3733803"/>
          </a:xfrm>
          <a:prstGeom prst="rect">
            <a:avLst/>
          </a:prstGeom>
          <a:noFill/>
          <a:ln w="9525">
            <a:noFill/>
            <a:miter lim="800000"/>
            <a:headEnd/>
            <a:tailEnd/>
          </a:ln>
          <a:effectLst/>
        </p:spPr>
      </p:pic>
    </p:spTree>
    <p:extLst>
      <p:ext uri="{BB962C8B-B14F-4D97-AF65-F5344CB8AC3E}">
        <p14:creationId xmlns:p14="http://schemas.microsoft.com/office/powerpoint/2010/main" val="1748416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B2788-865C-4717-8207-13126630B83F}"/>
              </a:ext>
            </a:extLst>
          </p:cNvPr>
          <p:cNvSpPr>
            <a:spLocks noGrp="1"/>
          </p:cNvSpPr>
          <p:nvPr>
            <p:ph type="ctrTitle"/>
          </p:nvPr>
        </p:nvSpPr>
        <p:spPr>
          <a:xfrm>
            <a:off x="685800" y="1803400"/>
            <a:ext cx="7486600" cy="2009643"/>
          </a:xfrm>
        </p:spPr>
        <p:txBody>
          <a:bodyPr>
            <a:normAutofit/>
          </a:bodyPr>
          <a:lstStyle/>
          <a:p>
            <a:r>
              <a:rPr lang="en-IN" dirty="0">
                <a:latin typeface="Times New Roman" panose="02020603050405020304" pitchFamily="18" charset="0"/>
                <a:cs typeface="Times New Roman" panose="02020603050405020304" pitchFamily="18" charset="0"/>
              </a:rPr>
              <a:t>Encore Counting Application</a:t>
            </a:r>
          </a:p>
        </p:txBody>
      </p:sp>
    </p:spTree>
    <p:extLst>
      <p:ext uri="{BB962C8B-B14F-4D97-AF65-F5344CB8AC3E}">
        <p14:creationId xmlns:p14="http://schemas.microsoft.com/office/powerpoint/2010/main" val="1687028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521800"/>
            <a:ext cx="8520600" cy="83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Infra Requirement</a:t>
            </a:r>
            <a:endParaRPr dirty="0"/>
          </a:p>
        </p:txBody>
      </p:sp>
      <p:sp>
        <p:nvSpPr>
          <p:cNvPr id="66" name="Google Shape;66;p14"/>
          <p:cNvSpPr txBox="1">
            <a:spLocks noGrp="1"/>
          </p:cNvSpPr>
          <p:nvPr>
            <p:ph type="body" idx="1"/>
          </p:nvPr>
        </p:nvSpPr>
        <p:spPr>
          <a:xfrm>
            <a:off x="311700" y="1536633"/>
            <a:ext cx="8679900" cy="5063200"/>
          </a:xfrm>
          <a:prstGeom prst="rect">
            <a:avLst/>
          </a:prstGeom>
        </p:spPr>
        <p:txBody>
          <a:bodyPr spcFirstLastPara="1" wrap="square" lIns="91425" tIns="91425" rIns="91425" bIns="91425" anchor="t" anchorCtr="0">
            <a:noAutofit/>
          </a:bodyPr>
          <a:lstStyle/>
          <a:p>
            <a:pPr marL="419100">
              <a:buClr>
                <a:srgbClr val="000000"/>
              </a:buClr>
              <a:buSzPts val="2400"/>
            </a:pPr>
            <a:r>
              <a:rPr lang="en-GB" sz="1800" dirty="0">
                <a:solidFill>
                  <a:srgbClr val="000000"/>
                </a:solidFill>
                <a:latin typeface="Arial"/>
                <a:ea typeface="Arial"/>
                <a:cs typeface="Arial"/>
                <a:sym typeface="Arial"/>
              </a:rPr>
              <a:t>Dedicated Computer, Printer, Scanner</a:t>
            </a:r>
            <a:endParaRPr sz="1800" dirty="0">
              <a:solidFill>
                <a:srgbClr val="000000"/>
              </a:solidFill>
              <a:latin typeface="Arial"/>
              <a:ea typeface="Arial"/>
              <a:cs typeface="Arial"/>
              <a:sym typeface="Arial"/>
            </a:endParaRPr>
          </a:p>
          <a:p>
            <a:pPr marL="419100">
              <a:buClr>
                <a:srgbClr val="000000"/>
              </a:buClr>
              <a:buSzPts val="2400"/>
            </a:pPr>
            <a:r>
              <a:rPr lang="en-GB" sz="1800" dirty="0">
                <a:solidFill>
                  <a:srgbClr val="000000"/>
                </a:solidFill>
                <a:latin typeface="Arial"/>
                <a:ea typeface="Arial"/>
                <a:cs typeface="Arial"/>
                <a:sym typeface="Arial"/>
              </a:rPr>
              <a:t>Redundant IT system for each RO.</a:t>
            </a:r>
            <a:endParaRPr sz="1800" dirty="0">
              <a:solidFill>
                <a:srgbClr val="000000"/>
              </a:solidFill>
              <a:latin typeface="Arial"/>
              <a:ea typeface="Arial"/>
              <a:cs typeface="Arial"/>
              <a:sym typeface="Arial"/>
            </a:endParaRPr>
          </a:p>
          <a:p>
            <a:pPr marL="419100">
              <a:buClr>
                <a:srgbClr val="000000"/>
              </a:buClr>
              <a:buSzPts val="2400"/>
            </a:pPr>
            <a:r>
              <a:rPr lang="en-GB" sz="1800" dirty="0">
                <a:solidFill>
                  <a:srgbClr val="000000"/>
                </a:solidFill>
                <a:latin typeface="Arial"/>
                <a:ea typeface="Arial"/>
                <a:cs typeface="Arial"/>
                <a:sym typeface="Arial"/>
              </a:rPr>
              <a:t>Dedicated </a:t>
            </a:r>
            <a:r>
              <a:rPr lang="en-GB" sz="1800" b="1" dirty="0">
                <a:solidFill>
                  <a:srgbClr val="000000"/>
                </a:solidFill>
                <a:latin typeface="Arial"/>
                <a:ea typeface="Arial"/>
                <a:cs typeface="Arial"/>
                <a:sym typeface="Arial"/>
              </a:rPr>
              <a:t>8MBPS leased line </a:t>
            </a:r>
            <a:r>
              <a:rPr lang="en-GB" sz="1800" dirty="0">
                <a:solidFill>
                  <a:srgbClr val="000000"/>
                </a:solidFill>
                <a:latin typeface="Arial"/>
                <a:ea typeface="Arial"/>
                <a:cs typeface="Arial"/>
                <a:sym typeface="Arial"/>
              </a:rPr>
              <a:t>for counting centre </a:t>
            </a:r>
            <a:r>
              <a:rPr lang="en-GB" sz="1800" b="1" dirty="0">
                <a:solidFill>
                  <a:srgbClr val="000000"/>
                </a:solidFill>
                <a:latin typeface="Arial"/>
                <a:ea typeface="Arial"/>
                <a:cs typeface="Arial"/>
                <a:sym typeface="Arial"/>
              </a:rPr>
              <a:t>with fixed IP address for each computer</a:t>
            </a:r>
            <a:r>
              <a:rPr lang="en-GB" sz="1800" dirty="0">
                <a:solidFill>
                  <a:srgbClr val="000000"/>
                </a:solidFill>
                <a:latin typeface="Arial"/>
                <a:ea typeface="Arial"/>
                <a:cs typeface="Arial"/>
                <a:sym typeface="Arial"/>
              </a:rPr>
              <a:t>.</a:t>
            </a:r>
            <a:endParaRPr sz="1800" dirty="0">
              <a:solidFill>
                <a:srgbClr val="000000"/>
              </a:solidFill>
              <a:latin typeface="Arial"/>
              <a:ea typeface="Arial"/>
              <a:cs typeface="Arial"/>
              <a:sym typeface="Arial"/>
            </a:endParaRPr>
          </a:p>
          <a:p>
            <a:pPr marL="419100">
              <a:buClr>
                <a:srgbClr val="000000"/>
              </a:buClr>
              <a:buSzPts val="2400"/>
            </a:pPr>
            <a:r>
              <a:rPr lang="en-GB" sz="1800" dirty="0">
                <a:solidFill>
                  <a:srgbClr val="000000"/>
                </a:solidFill>
                <a:latin typeface="Arial"/>
                <a:ea typeface="Arial"/>
                <a:cs typeface="Arial"/>
                <a:sym typeface="Arial"/>
              </a:rPr>
              <a:t>Backup 8MBPS leased line with Internet connectivity from diff. service provider. </a:t>
            </a:r>
          </a:p>
          <a:p>
            <a:pPr marL="419100">
              <a:buClr>
                <a:srgbClr val="000000"/>
              </a:buClr>
              <a:buSzPts val="2400"/>
            </a:pPr>
            <a:r>
              <a:rPr lang="en-US" sz="1800" dirty="0">
                <a:solidFill>
                  <a:srgbClr val="000000"/>
                </a:solidFill>
              </a:rPr>
              <a:t>Generator Power Backup</a:t>
            </a:r>
          </a:p>
          <a:p>
            <a:pPr marL="419100">
              <a:buClr>
                <a:srgbClr val="000000"/>
              </a:buClr>
              <a:buSzPts val="2400"/>
            </a:pPr>
            <a:r>
              <a:rPr lang="en-US" sz="1800" dirty="0">
                <a:solidFill>
                  <a:srgbClr val="000000"/>
                </a:solidFill>
              </a:rPr>
              <a:t>Online UPS with sufficient backup and  surge protection</a:t>
            </a:r>
          </a:p>
          <a:p>
            <a:pPr marL="419100">
              <a:buClr>
                <a:srgbClr val="000000"/>
              </a:buClr>
              <a:buSzPts val="2400"/>
            </a:pPr>
            <a:r>
              <a:rPr lang="en-US" sz="1800" dirty="0">
                <a:solidFill>
                  <a:srgbClr val="000000"/>
                </a:solidFill>
              </a:rPr>
              <a:t>Disabling all USB ports and drives except Printers</a:t>
            </a:r>
          </a:p>
          <a:p>
            <a:pPr marL="419100">
              <a:buClr>
                <a:srgbClr val="000000"/>
              </a:buClr>
              <a:buSzPts val="2400"/>
            </a:pPr>
            <a:r>
              <a:rPr lang="en-US" sz="1800" dirty="0">
                <a:solidFill>
                  <a:srgbClr val="000000"/>
                </a:solidFill>
              </a:rPr>
              <a:t>Installation of Updated antivirus with current definition</a:t>
            </a:r>
          </a:p>
          <a:p>
            <a:pPr marL="419100">
              <a:buClr>
                <a:srgbClr val="000000"/>
              </a:buClr>
              <a:buSzPts val="2400"/>
            </a:pPr>
            <a:r>
              <a:rPr lang="en-US" sz="1800" dirty="0">
                <a:solidFill>
                  <a:srgbClr val="000000"/>
                </a:solidFill>
              </a:rPr>
              <a:t>Microsoft Office licensed version and patched up</a:t>
            </a:r>
          </a:p>
          <a:p>
            <a:pPr marL="419100">
              <a:buClr>
                <a:srgbClr val="000000"/>
              </a:buClr>
              <a:buSzPts val="2400"/>
            </a:pPr>
            <a:r>
              <a:rPr lang="en-GB" sz="1800" dirty="0">
                <a:solidFill>
                  <a:srgbClr val="000000"/>
                </a:solidFill>
                <a:latin typeface="Arial"/>
                <a:ea typeface="Arial"/>
                <a:cs typeface="Arial"/>
                <a:sym typeface="Arial"/>
              </a:rPr>
              <a:t>DIO to be responsible for network architecture and operations </a:t>
            </a:r>
            <a:endParaRPr lang="en-US" sz="1800" dirty="0">
              <a:solidFill>
                <a:srgbClr val="000000"/>
              </a:solidFill>
            </a:endParaRPr>
          </a:p>
          <a:p>
            <a:pPr marL="419100">
              <a:buClr>
                <a:srgbClr val="000000"/>
              </a:buClr>
              <a:buSzPts val="2400"/>
            </a:pPr>
            <a:endParaRPr lang="en-GB" sz="1800"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5"/>
          <p:cNvSpPr/>
          <p:nvPr/>
        </p:nvSpPr>
        <p:spPr>
          <a:xfrm>
            <a:off x="6750" y="6342800"/>
            <a:ext cx="9144000" cy="51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5"/>
          <p:cNvSpPr txBox="1">
            <a:spLocks noGrp="1"/>
          </p:cNvSpPr>
          <p:nvPr>
            <p:ph type="sldNum" sz="quarter" idx="12"/>
          </p:nvPr>
        </p:nvSpPr>
        <p:spPr>
          <a:xfrm>
            <a:off x="0" y="6349867"/>
            <a:ext cx="381000" cy="515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42</a:t>
            </a:fld>
            <a:endParaRPr/>
          </a:p>
        </p:txBody>
      </p:sp>
      <p:sp>
        <p:nvSpPr>
          <p:cNvPr id="610" name="Google Shape;610;p65"/>
          <p:cNvSpPr txBox="1">
            <a:spLocks noGrp="1"/>
          </p:cNvSpPr>
          <p:nvPr>
            <p:ph type="ctrTitle" idx="4294967295"/>
          </p:nvPr>
        </p:nvSpPr>
        <p:spPr>
          <a:xfrm>
            <a:off x="0" y="279400"/>
            <a:ext cx="7799388" cy="587375"/>
          </a:xfrm>
          <a:prstGeom prst="rect">
            <a:avLst/>
          </a:prstGeom>
        </p:spPr>
        <p:txBody>
          <a:bodyPr spcFirstLastPara="1" wrap="square" lIns="0" tIns="0" rIns="0" bIns="0" anchor="b" anchorCtr="0">
            <a:noAutofit/>
          </a:bodyPr>
          <a:lstStyle/>
          <a:p>
            <a:pPr marL="0" lvl="0" indent="0" rtl="0">
              <a:lnSpc>
                <a:spcPct val="80000"/>
              </a:lnSpc>
              <a:spcBef>
                <a:spcPts val="0"/>
              </a:spcBef>
              <a:spcAft>
                <a:spcPts val="0"/>
              </a:spcAft>
              <a:buNone/>
            </a:pPr>
            <a:r>
              <a:rPr lang="en" sz="3200" dirty="0"/>
              <a:t>Process-  A day before counting day</a:t>
            </a:r>
            <a:endParaRPr sz="3200" dirty="0"/>
          </a:p>
        </p:txBody>
      </p:sp>
      <p:grpSp>
        <p:nvGrpSpPr>
          <p:cNvPr id="2" name="Google Shape;611;p65"/>
          <p:cNvGrpSpPr/>
          <p:nvPr/>
        </p:nvGrpSpPr>
        <p:grpSpPr>
          <a:xfrm>
            <a:off x="5632317" y="1173082"/>
            <a:ext cx="3438947" cy="5169985"/>
            <a:chOff x="5632316" y="1189775"/>
            <a:chExt cx="3438947" cy="3483192"/>
          </a:xfrm>
        </p:grpSpPr>
        <p:sp>
          <p:nvSpPr>
            <p:cNvPr id="612" name="Google Shape;612;p65"/>
            <p:cNvSpPr/>
            <p:nvPr/>
          </p:nvSpPr>
          <p:spPr>
            <a:xfrm>
              <a:off x="5632316" y="1189775"/>
              <a:ext cx="3438947" cy="669000"/>
            </a:xfrm>
            <a:prstGeom prst="chevron">
              <a:avLst>
                <a:gd name="adj" fmla="val 50000"/>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FFFF00"/>
                  </a:solidFill>
                  <a:latin typeface="Roboto"/>
                  <a:ea typeface="Roboto"/>
                  <a:cs typeface="Roboto"/>
                  <a:sym typeface="Roboto"/>
                </a:rPr>
                <a:t>Step 3</a:t>
              </a:r>
              <a:endParaRPr sz="2000" dirty="0">
                <a:solidFill>
                  <a:srgbClr val="FFFF00"/>
                </a:solidFill>
                <a:latin typeface="Roboto"/>
                <a:ea typeface="Roboto"/>
                <a:cs typeface="Roboto"/>
                <a:sym typeface="Roboto"/>
              </a:endParaRPr>
            </a:p>
            <a:p>
              <a:pPr marL="0" lvl="0" indent="0" algn="ctr" rtl="0">
                <a:lnSpc>
                  <a:spcPct val="115000"/>
                </a:lnSpc>
                <a:spcBef>
                  <a:spcPts val="0"/>
                </a:spcBef>
                <a:spcAft>
                  <a:spcPts val="0"/>
                </a:spcAft>
                <a:buNone/>
              </a:pPr>
              <a:r>
                <a:rPr lang="en" sz="2000" b="1" dirty="0">
                  <a:solidFill>
                    <a:srgbClr val="FFFFFF"/>
                  </a:solidFill>
                  <a:latin typeface="Roboto"/>
                  <a:ea typeface="Roboto"/>
                  <a:cs typeface="Roboto"/>
                  <a:sym typeface="Roboto"/>
                </a:rPr>
                <a:t>   Table Assignment</a:t>
              </a:r>
              <a:endParaRPr sz="2000" dirty="0">
                <a:solidFill>
                  <a:schemeClr val="lt1"/>
                </a:solidFill>
                <a:latin typeface="Roboto"/>
                <a:ea typeface="Roboto"/>
                <a:cs typeface="Roboto"/>
                <a:sym typeface="Roboto"/>
              </a:endParaRPr>
            </a:p>
          </p:txBody>
        </p:sp>
        <p:sp>
          <p:nvSpPr>
            <p:cNvPr id="613" name="Google Shape;613;p65"/>
            <p:cNvSpPr txBox="1"/>
            <p:nvPr/>
          </p:nvSpPr>
          <p:spPr>
            <a:xfrm>
              <a:off x="6181050" y="2247167"/>
              <a:ext cx="2607900" cy="24258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dirty="0"/>
                <a:t>Assign tables to users for data entry of EVM votes </a:t>
              </a:r>
              <a:endParaRPr sz="600" dirty="0">
                <a:latin typeface="Roboto"/>
                <a:ea typeface="Roboto"/>
                <a:cs typeface="Roboto"/>
                <a:sym typeface="Roboto"/>
              </a:endParaRPr>
            </a:p>
          </p:txBody>
        </p:sp>
      </p:grpSp>
      <p:grpSp>
        <p:nvGrpSpPr>
          <p:cNvPr id="3" name="Google Shape;614;p65"/>
          <p:cNvGrpSpPr/>
          <p:nvPr/>
        </p:nvGrpSpPr>
        <p:grpSpPr>
          <a:xfrm>
            <a:off x="0" y="1173398"/>
            <a:ext cx="3546900" cy="5169411"/>
            <a:chOff x="0" y="1189989"/>
            <a:chExt cx="3546900" cy="3482804"/>
          </a:xfrm>
        </p:grpSpPr>
        <p:sp>
          <p:nvSpPr>
            <p:cNvPr id="615" name="Google Shape;615;p65"/>
            <p:cNvSpPr/>
            <p:nvPr/>
          </p:nvSpPr>
          <p:spPr>
            <a:xfrm>
              <a:off x="0" y="1189989"/>
              <a:ext cx="3546900" cy="669000"/>
            </a:xfrm>
            <a:prstGeom prst="homePlate">
              <a:avLst>
                <a:gd name="adj" fmla="val 50000"/>
              </a:avLst>
            </a:prstGeom>
            <a:solidFill>
              <a:srgbClr val="0C34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FFFF00"/>
                  </a:solidFill>
                  <a:latin typeface="Roboto"/>
                  <a:ea typeface="Roboto"/>
                  <a:cs typeface="Roboto"/>
                  <a:sym typeface="Roboto"/>
                </a:rPr>
                <a:t>Step 1</a:t>
              </a:r>
              <a:endParaRPr sz="2000" dirty="0">
                <a:solidFill>
                  <a:srgbClr val="FFFF00"/>
                </a:solidFill>
                <a:latin typeface="Roboto"/>
                <a:ea typeface="Roboto"/>
                <a:cs typeface="Roboto"/>
                <a:sym typeface="Roboto"/>
              </a:endParaRPr>
            </a:p>
            <a:p>
              <a:pPr marL="0" lvl="0" indent="0" algn="ctr" rtl="0">
                <a:lnSpc>
                  <a:spcPct val="115000"/>
                </a:lnSpc>
                <a:spcBef>
                  <a:spcPts val="0"/>
                </a:spcBef>
                <a:spcAft>
                  <a:spcPts val="0"/>
                </a:spcAft>
                <a:buNone/>
              </a:pPr>
              <a:r>
                <a:rPr lang="en" sz="2000" b="1" dirty="0">
                  <a:solidFill>
                    <a:srgbClr val="FFFFFF"/>
                  </a:solidFill>
                  <a:latin typeface="Roboto"/>
                  <a:ea typeface="Roboto"/>
                  <a:cs typeface="Roboto"/>
                  <a:sym typeface="Roboto"/>
                </a:rPr>
                <a:t>Round Set up</a:t>
              </a:r>
              <a:endParaRPr sz="2400" dirty="0">
                <a:solidFill>
                  <a:srgbClr val="FFFFFF"/>
                </a:solidFill>
                <a:latin typeface="Roboto"/>
                <a:ea typeface="Roboto"/>
                <a:cs typeface="Roboto"/>
                <a:sym typeface="Roboto"/>
              </a:endParaRPr>
            </a:p>
          </p:txBody>
        </p:sp>
        <p:sp>
          <p:nvSpPr>
            <p:cNvPr id="616" name="Google Shape;616;p65"/>
            <p:cNvSpPr txBox="1"/>
            <p:nvPr/>
          </p:nvSpPr>
          <p:spPr>
            <a:xfrm>
              <a:off x="273950" y="2247594"/>
              <a:ext cx="2670300" cy="24252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N" sz="1800" dirty="0"/>
                <a:t>Rounds = Total Polling Stations/ Total Tables setup in counting centre</a:t>
              </a:r>
              <a:endParaRPr sz="1800" dirty="0"/>
            </a:p>
            <a:p>
              <a:pPr marL="0" lvl="0" indent="0" algn="l" rtl="0">
                <a:lnSpc>
                  <a:spcPct val="115000"/>
                </a:lnSpc>
                <a:spcBef>
                  <a:spcPts val="1600"/>
                </a:spcBef>
                <a:spcAft>
                  <a:spcPts val="0"/>
                </a:spcAft>
                <a:buNone/>
              </a:pPr>
              <a:endParaRPr sz="2000" b="1" dirty="0">
                <a:solidFill>
                  <a:srgbClr val="0C343D"/>
                </a:solidFill>
                <a:latin typeface="Roboto"/>
                <a:ea typeface="Roboto"/>
                <a:cs typeface="Roboto"/>
                <a:sym typeface="Roboto"/>
              </a:endParaRPr>
            </a:p>
          </p:txBody>
        </p:sp>
      </p:grpSp>
      <p:grpSp>
        <p:nvGrpSpPr>
          <p:cNvPr id="4" name="Google Shape;617;p65"/>
          <p:cNvGrpSpPr/>
          <p:nvPr/>
        </p:nvGrpSpPr>
        <p:grpSpPr>
          <a:xfrm>
            <a:off x="2944204" y="1173082"/>
            <a:ext cx="3305700" cy="5169985"/>
            <a:chOff x="2944204" y="1189775"/>
            <a:chExt cx="3305700" cy="3483192"/>
          </a:xfrm>
        </p:grpSpPr>
        <p:sp>
          <p:nvSpPr>
            <p:cNvPr id="618" name="Google Shape;618;p65"/>
            <p:cNvSpPr/>
            <p:nvPr/>
          </p:nvSpPr>
          <p:spPr>
            <a:xfrm>
              <a:off x="2944204" y="1189775"/>
              <a:ext cx="3305700" cy="669000"/>
            </a:xfrm>
            <a:prstGeom prst="chevron">
              <a:avLst>
                <a:gd name="adj" fmla="val 50000"/>
              </a:avLst>
            </a:prstGeom>
            <a:solidFill>
              <a:srgbClr val="134F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FFFF00"/>
                  </a:solidFill>
                  <a:latin typeface="Roboto"/>
                  <a:ea typeface="Roboto"/>
                  <a:cs typeface="Roboto"/>
                  <a:sym typeface="Roboto"/>
                </a:rPr>
                <a:t>Step 2</a:t>
              </a:r>
              <a:endParaRPr sz="2000" dirty="0">
                <a:solidFill>
                  <a:srgbClr val="FFFF00"/>
                </a:solidFill>
                <a:latin typeface="Roboto"/>
                <a:ea typeface="Roboto"/>
                <a:cs typeface="Roboto"/>
                <a:sym typeface="Roboto"/>
              </a:endParaRPr>
            </a:p>
            <a:p>
              <a:pPr marL="0" lvl="0" indent="0" algn="ctr" rtl="0">
                <a:lnSpc>
                  <a:spcPct val="115000"/>
                </a:lnSpc>
                <a:spcBef>
                  <a:spcPts val="0"/>
                </a:spcBef>
                <a:spcAft>
                  <a:spcPts val="0"/>
                </a:spcAft>
                <a:buNone/>
              </a:pPr>
              <a:r>
                <a:rPr lang="en" sz="2000" b="1" dirty="0">
                  <a:solidFill>
                    <a:srgbClr val="FFFFFF"/>
                  </a:solidFill>
                  <a:latin typeface="Roboto"/>
                  <a:ea typeface="Roboto"/>
                  <a:cs typeface="Roboto"/>
                  <a:sym typeface="Roboto"/>
                </a:rPr>
                <a:t>Account set up</a:t>
              </a:r>
              <a:endParaRPr sz="2400" dirty="0">
                <a:solidFill>
                  <a:srgbClr val="FFFFFF"/>
                </a:solidFill>
                <a:latin typeface="Roboto"/>
                <a:ea typeface="Roboto"/>
                <a:cs typeface="Roboto"/>
                <a:sym typeface="Roboto"/>
              </a:endParaRPr>
            </a:p>
          </p:txBody>
        </p:sp>
        <p:sp>
          <p:nvSpPr>
            <p:cNvPr id="619" name="Google Shape;619;p65"/>
            <p:cNvSpPr txBox="1"/>
            <p:nvPr/>
          </p:nvSpPr>
          <p:spPr>
            <a:xfrm>
              <a:off x="3270725" y="2247167"/>
              <a:ext cx="2607900" cy="24258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t>Create additional RO- Computer Assistant for data entry of votes </a:t>
              </a:r>
              <a:endParaRPr sz="1800" dirty="0"/>
            </a:p>
            <a:p>
              <a:pPr marL="0" lvl="0" indent="0" algn="l" rtl="0">
                <a:lnSpc>
                  <a:spcPct val="115000"/>
                </a:lnSpc>
                <a:spcBef>
                  <a:spcPts val="1600"/>
                </a:spcBef>
                <a:spcAft>
                  <a:spcPts val="0"/>
                </a:spcAft>
                <a:buNone/>
              </a:pPr>
              <a:r>
                <a:rPr lang="en" sz="1800" dirty="0"/>
                <a:t>Activate account and set password and PIN</a:t>
              </a:r>
              <a:endParaRPr sz="1800" dirty="0"/>
            </a:p>
            <a:p>
              <a:pPr marL="0" lvl="0" indent="0" algn="l" rtl="0">
                <a:lnSpc>
                  <a:spcPct val="115000"/>
                </a:lnSpc>
                <a:spcBef>
                  <a:spcPts val="1600"/>
                </a:spcBef>
                <a:spcAft>
                  <a:spcPts val="0"/>
                </a:spcAft>
                <a:buNone/>
              </a:pPr>
              <a:endParaRPr sz="2000" b="1" dirty="0">
                <a:solidFill>
                  <a:srgbClr val="7F6000"/>
                </a:solidFill>
                <a:latin typeface="Roboto"/>
                <a:ea typeface="Roboto"/>
                <a:cs typeface="Roboto"/>
                <a:sym typeface="Roboto"/>
              </a:endParaRPr>
            </a:p>
          </p:txBody>
        </p:sp>
      </p:grpSp>
    </p:spTree>
    <p:extLst>
      <p:ext uri="{BB962C8B-B14F-4D97-AF65-F5344CB8AC3E}">
        <p14:creationId xmlns:p14="http://schemas.microsoft.com/office/powerpoint/2010/main" val="4060763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6"/>
          <p:cNvSpPr txBox="1">
            <a:spLocks noGrp="1"/>
          </p:cNvSpPr>
          <p:nvPr>
            <p:ph type="sldNum" sz="quarter" idx="12"/>
          </p:nvPr>
        </p:nvSpPr>
        <p:spPr>
          <a:xfrm>
            <a:off x="0" y="6349867"/>
            <a:ext cx="381000" cy="515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43</a:t>
            </a:fld>
            <a:endParaRPr/>
          </a:p>
        </p:txBody>
      </p:sp>
      <p:grpSp>
        <p:nvGrpSpPr>
          <p:cNvPr id="2" name="Google Shape;625;p66"/>
          <p:cNvGrpSpPr/>
          <p:nvPr/>
        </p:nvGrpSpPr>
        <p:grpSpPr>
          <a:xfrm>
            <a:off x="6858000" y="1499595"/>
            <a:ext cx="2286000" cy="5358231"/>
            <a:chOff x="0" y="2295575"/>
            <a:chExt cx="2286000" cy="2847699"/>
          </a:xfrm>
        </p:grpSpPr>
        <p:grpSp>
          <p:nvGrpSpPr>
            <p:cNvPr id="3" name="Google Shape;626;p66"/>
            <p:cNvGrpSpPr/>
            <p:nvPr/>
          </p:nvGrpSpPr>
          <p:grpSpPr>
            <a:xfrm>
              <a:off x="0" y="2295575"/>
              <a:ext cx="2286000" cy="2847699"/>
              <a:chOff x="0" y="2295575"/>
              <a:chExt cx="2286000" cy="2847699"/>
            </a:xfrm>
          </p:grpSpPr>
          <p:sp>
            <p:nvSpPr>
              <p:cNvPr id="627" name="Google Shape;627;p66"/>
              <p:cNvSpPr/>
              <p:nvPr/>
            </p:nvSpPr>
            <p:spPr>
              <a:xfrm>
                <a:off x="0" y="3000074"/>
                <a:ext cx="2286000" cy="21432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6"/>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 name="Google Shape;629;p66"/>
            <p:cNvSpPr txBox="1"/>
            <p:nvPr/>
          </p:nvSpPr>
          <p:spPr>
            <a:xfrm>
              <a:off x="0" y="2407813"/>
              <a:ext cx="2286000" cy="5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1B786E"/>
                  </a:solidFill>
                  <a:latin typeface="Roboto"/>
                  <a:ea typeface="Roboto"/>
                  <a:cs typeface="Roboto"/>
                  <a:sym typeface="Roboto"/>
                </a:rPr>
                <a:t>Step 4</a:t>
              </a:r>
              <a:endParaRPr sz="1600" b="1" dirty="0">
                <a:solidFill>
                  <a:srgbClr val="1B786E"/>
                </a:solidFill>
                <a:latin typeface="Roboto"/>
                <a:ea typeface="Roboto"/>
                <a:cs typeface="Roboto"/>
                <a:sym typeface="Roboto"/>
              </a:endParaRPr>
            </a:p>
            <a:p>
              <a:pPr marL="0" lvl="0" indent="0" algn="l" rtl="0">
                <a:spcBef>
                  <a:spcPts val="0"/>
                </a:spcBef>
                <a:spcAft>
                  <a:spcPts val="0"/>
                </a:spcAft>
                <a:buNone/>
              </a:pPr>
              <a:r>
                <a:rPr lang="en" sz="1600" b="1" dirty="0">
                  <a:solidFill>
                    <a:srgbClr val="1B786E"/>
                  </a:solidFill>
                  <a:latin typeface="Roboto"/>
                  <a:ea typeface="Roboto"/>
                  <a:cs typeface="Roboto"/>
                  <a:sym typeface="Roboto"/>
                </a:rPr>
                <a:t>Results Declaration</a:t>
              </a:r>
              <a:endParaRPr sz="1600" b="1" dirty="0">
                <a:solidFill>
                  <a:srgbClr val="5E5E5E"/>
                </a:solidFill>
                <a:latin typeface="Roboto"/>
                <a:ea typeface="Roboto"/>
                <a:cs typeface="Roboto"/>
                <a:sym typeface="Roboto"/>
              </a:endParaRPr>
            </a:p>
          </p:txBody>
        </p:sp>
        <p:sp>
          <p:nvSpPr>
            <p:cNvPr id="630" name="Google Shape;630;p66"/>
            <p:cNvSpPr txBox="1"/>
            <p:nvPr/>
          </p:nvSpPr>
          <p:spPr>
            <a:xfrm>
              <a:off x="216300" y="3050025"/>
              <a:ext cx="1930500" cy="1946700"/>
            </a:xfrm>
            <a:prstGeom prst="rect">
              <a:avLst/>
            </a:prstGeom>
            <a:noFill/>
            <a:ln>
              <a:noFill/>
            </a:ln>
          </p:spPr>
          <p:txBody>
            <a:bodyPr spcFirstLastPara="1" wrap="square" lIns="91425" tIns="91425" rIns="91425" bIns="91425" anchor="t" anchorCtr="0">
              <a:noAutofit/>
            </a:bodyPr>
            <a:lstStyle/>
            <a:p>
              <a:pPr lvl="0" algn="l" rtl="0">
                <a:lnSpc>
                  <a:spcPct val="115000"/>
                </a:lnSpc>
                <a:spcBef>
                  <a:spcPts val="0"/>
                </a:spcBef>
                <a:spcAft>
                  <a:spcPts val="0"/>
                </a:spcAft>
                <a:buClr>
                  <a:srgbClr val="0C343D"/>
                </a:buClr>
                <a:buSzPts val="1500"/>
              </a:pPr>
              <a:r>
                <a:rPr lang="en-IN" sz="1800" dirty="0">
                  <a:solidFill>
                    <a:srgbClr val="0C343D"/>
                  </a:solidFill>
                  <a:latin typeface="Lato"/>
                  <a:ea typeface="Lato"/>
                  <a:cs typeface="Lato"/>
                  <a:sym typeface="Lato"/>
                </a:rPr>
                <a:t>Finalise EVM votes and Postal Votes entry &amp; Declare Results after verification of complete data </a:t>
              </a:r>
              <a:endParaRPr sz="1800" dirty="0">
                <a:solidFill>
                  <a:srgbClr val="0C343D"/>
                </a:solidFill>
                <a:latin typeface="Roboto"/>
                <a:ea typeface="Roboto"/>
                <a:cs typeface="Roboto"/>
                <a:sym typeface="Roboto"/>
              </a:endParaRPr>
            </a:p>
          </p:txBody>
        </p:sp>
      </p:grpSp>
      <p:grpSp>
        <p:nvGrpSpPr>
          <p:cNvPr id="4" name="Google Shape;631;p66"/>
          <p:cNvGrpSpPr/>
          <p:nvPr/>
        </p:nvGrpSpPr>
        <p:grpSpPr>
          <a:xfrm>
            <a:off x="4572000" y="1346122"/>
            <a:ext cx="2286000" cy="5512665"/>
            <a:chOff x="0" y="2295571"/>
            <a:chExt cx="2286000" cy="2847843"/>
          </a:xfrm>
        </p:grpSpPr>
        <p:grpSp>
          <p:nvGrpSpPr>
            <p:cNvPr id="5" name="Google Shape;632;p66"/>
            <p:cNvGrpSpPr/>
            <p:nvPr/>
          </p:nvGrpSpPr>
          <p:grpSpPr>
            <a:xfrm>
              <a:off x="0" y="2295575"/>
              <a:ext cx="2286000" cy="2847839"/>
              <a:chOff x="0" y="2295575"/>
              <a:chExt cx="2286000" cy="2847839"/>
            </a:xfrm>
          </p:grpSpPr>
          <p:sp>
            <p:nvSpPr>
              <p:cNvPr id="633" name="Google Shape;633;p66"/>
              <p:cNvSpPr/>
              <p:nvPr/>
            </p:nvSpPr>
            <p:spPr>
              <a:xfrm>
                <a:off x="0" y="2990014"/>
                <a:ext cx="2286000" cy="21534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6"/>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66"/>
            <p:cNvSpPr txBox="1"/>
            <p:nvPr/>
          </p:nvSpPr>
          <p:spPr>
            <a:xfrm>
              <a:off x="0" y="2295571"/>
              <a:ext cx="2286000" cy="6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1B786E"/>
                  </a:solidFill>
                  <a:latin typeface="Roboto"/>
                  <a:ea typeface="Roboto"/>
                  <a:cs typeface="Roboto"/>
                  <a:sym typeface="Roboto"/>
                </a:rPr>
                <a:t>Step 3</a:t>
              </a:r>
              <a:endParaRPr sz="1600" b="1" dirty="0">
                <a:solidFill>
                  <a:srgbClr val="1B786E"/>
                </a:solidFill>
                <a:latin typeface="Roboto"/>
                <a:ea typeface="Roboto"/>
                <a:cs typeface="Roboto"/>
                <a:sym typeface="Roboto"/>
              </a:endParaRPr>
            </a:p>
            <a:p>
              <a:pPr marL="0" lvl="0" indent="0" algn="l" rtl="0">
                <a:spcBef>
                  <a:spcPts val="0"/>
                </a:spcBef>
                <a:spcAft>
                  <a:spcPts val="0"/>
                </a:spcAft>
                <a:buNone/>
              </a:pPr>
              <a:r>
                <a:rPr lang="en" sz="1600" b="1" dirty="0">
                  <a:solidFill>
                    <a:srgbClr val="1B786E"/>
                  </a:solidFill>
                  <a:latin typeface="Roboto"/>
                  <a:ea typeface="Roboto"/>
                  <a:cs typeface="Roboto"/>
                  <a:sym typeface="Roboto"/>
                </a:rPr>
                <a:t>Postal Ballot Votes entry</a:t>
              </a:r>
              <a:endParaRPr sz="1600" b="1" dirty="0">
                <a:solidFill>
                  <a:srgbClr val="5E5E5E"/>
                </a:solidFill>
                <a:latin typeface="Roboto"/>
                <a:ea typeface="Roboto"/>
                <a:cs typeface="Roboto"/>
                <a:sym typeface="Roboto"/>
              </a:endParaRPr>
            </a:p>
          </p:txBody>
        </p:sp>
        <p:sp>
          <p:nvSpPr>
            <p:cNvPr id="636" name="Google Shape;636;p66"/>
            <p:cNvSpPr txBox="1"/>
            <p:nvPr/>
          </p:nvSpPr>
          <p:spPr>
            <a:xfrm>
              <a:off x="99725" y="3050025"/>
              <a:ext cx="2170500" cy="1876200"/>
            </a:xfrm>
            <a:prstGeom prst="rect">
              <a:avLst/>
            </a:prstGeom>
            <a:noFill/>
            <a:ln>
              <a:noFill/>
            </a:ln>
          </p:spPr>
          <p:txBody>
            <a:bodyPr spcFirstLastPara="1" wrap="square" lIns="91425" tIns="91425" rIns="91425" bIns="91425" anchor="t" anchorCtr="0">
              <a:noAutofit/>
            </a:bodyPr>
            <a:lstStyle/>
            <a:p>
              <a:pPr lvl="0" algn="l" rtl="0">
                <a:lnSpc>
                  <a:spcPct val="115000"/>
                </a:lnSpc>
                <a:spcBef>
                  <a:spcPts val="0"/>
                </a:spcBef>
                <a:spcAft>
                  <a:spcPts val="0"/>
                </a:spcAft>
                <a:buClr>
                  <a:srgbClr val="073763"/>
                </a:buClr>
                <a:buSzPts val="1600"/>
              </a:pPr>
              <a:r>
                <a:rPr lang="en-IN" sz="2000" dirty="0">
                  <a:solidFill>
                    <a:srgbClr val="073763"/>
                  </a:solidFill>
                  <a:latin typeface="Roboto"/>
                  <a:ea typeface="Roboto"/>
                  <a:cs typeface="Roboto"/>
                  <a:sym typeface="Roboto"/>
                </a:rPr>
                <a:t>Enter Postal Ballot Votes </a:t>
              </a:r>
            </a:p>
            <a:p>
              <a:pPr lvl="0" algn="l" rtl="0">
                <a:lnSpc>
                  <a:spcPct val="115000"/>
                </a:lnSpc>
                <a:spcBef>
                  <a:spcPts val="0"/>
                </a:spcBef>
                <a:spcAft>
                  <a:spcPts val="0"/>
                </a:spcAft>
                <a:buClr>
                  <a:srgbClr val="073763"/>
                </a:buClr>
                <a:buSzPts val="1600"/>
              </a:pPr>
              <a:r>
                <a:rPr lang="en-IN" sz="2000" dirty="0">
                  <a:solidFill>
                    <a:srgbClr val="073763"/>
                  </a:solidFill>
                  <a:latin typeface="Roboto"/>
                  <a:ea typeface="Roboto"/>
                  <a:cs typeface="Roboto"/>
                  <a:sym typeface="Roboto"/>
                </a:rPr>
                <a:t>&amp; Finalise</a:t>
              </a:r>
              <a:endParaRPr sz="2000" dirty="0">
                <a:solidFill>
                  <a:srgbClr val="073763"/>
                </a:solidFill>
                <a:latin typeface="Roboto"/>
                <a:ea typeface="Roboto"/>
                <a:cs typeface="Roboto"/>
                <a:sym typeface="Roboto"/>
              </a:endParaRPr>
            </a:p>
          </p:txBody>
        </p:sp>
        <p:cxnSp>
          <p:nvCxnSpPr>
            <p:cNvPr id="637" name="Google Shape;637;p66"/>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6" name="Google Shape;638;p66"/>
          <p:cNvGrpSpPr/>
          <p:nvPr/>
        </p:nvGrpSpPr>
        <p:grpSpPr>
          <a:xfrm>
            <a:off x="114120" y="962058"/>
            <a:ext cx="2170557" cy="5896623"/>
            <a:chOff x="0" y="2295575"/>
            <a:chExt cx="2286000" cy="2847876"/>
          </a:xfrm>
        </p:grpSpPr>
        <p:grpSp>
          <p:nvGrpSpPr>
            <p:cNvPr id="7" name="Google Shape;639;p66"/>
            <p:cNvGrpSpPr/>
            <p:nvPr/>
          </p:nvGrpSpPr>
          <p:grpSpPr>
            <a:xfrm>
              <a:off x="0" y="2295575"/>
              <a:ext cx="2286000" cy="2847876"/>
              <a:chOff x="0" y="2295575"/>
              <a:chExt cx="2286000" cy="2847876"/>
            </a:xfrm>
          </p:grpSpPr>
          <p:sp>
            <p:nvSpPr>
              <p:cNvPr id="640" name="Google Shape;640;p66"/>
              <p:cNvSpPr/>
              <p:nvPr/>
            </p:nvSpPr>
            <p:spPr>
              <a:xfrm>
                <a:off x="0" y="3010151"/>
                <a:ext cx="2286000" cy="21333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6"/>
              <p:cNvSpPr/>
              <p:nvPr/>
            </p:nvSpPr>
            <p:spPr>
              <a:xfrm>
                <a:off x="0" y="2295575"/>
                <a:ext cx="2286000" cy="537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 name="Google Shape;642;p66"/>
            <p:cNvSpPr txBox="1"/>
            <p:nvPr/>
          </p:nvSpPr>
          <p:spPr>
            <a:xfrm>
              <a:off x="0" y="2316440"/>
              <a:ext cx="2286000" cy="64794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dirty="0">
                  <a:solidFill>
                    <a:srgbClr val="1B786E"/>
                  </a:solidFill>
                  <a:latin typeface="Roboto"/>
                  <a:ea typeface="Roboto"/>
                  <a:cs typeface="Roboto"/>
                  <a:sym typeface="Roboto"/>
                </a:rPr>
                <a:t>Step 1</a:t>
              </a:r>
              <a:endParaRPr sz="1600" b="1" dirty="0">
                <a:solidFill>
                  <a:srgbClr val="1B786E"/>
                </a:solidFill>
                <a:latin typeface="Roboto"/>
                <a:ea typeface="Roboto"/>
                <a:cs typeface="Roboto"/>
                <a:sym typeface="Roboto"/>
              </a:endParaRPr>
            </a:p>
            <a:p>
              <a:pPr marL="0" lvl="0" indent="0" algn="l" rtl="0">
                <a:lnSpc>
                  <a:spcPct val="100000"/>
                </a:lnSpc>
                <a:spcBef>
                  <a:spcPts val="0"/>
                </a:spcBef>
                <a:spcAft>
                  <a:spcPts val="0"/>
                </a:spcAft>
                <a:buNone/>
              </a:pPr>
              <a:r>
                <a:rPr lang="en" sz="1600" b="1" dirty="0">
                  <a:solidFill>
                    <a:srgbClr val="1B786E"/>
                  </a:solidFill>
                  <a:latin typeface="Roboto"/>
                  <a:ea typeface="Roboto"/>
                  <a:cs typeface="Roboto"/>
                  <a:sym typeface="Roboto"/>
                </a:rPr>
                <a:t>Table wise EVM Votes entry for each Round</a:t>
              </a:r>
              <a:endParaRPr sz="1600" b="1" dirty="0">
                <a:solidFill>
                  <a:srgbClr val="1B786E"/>
                </a:solidFill>
                <a:latin typeface="Roboto"/>
                <a:ea typeface="Roboto"/>
                <a:cs typeface="Roboto"/>
                <a:sym typeface="Roboto"/>
              </a:endParaRPr>
            </a:p>
            <a:p>
              <a:pPr marL="0" lvl="0" indent="0" algn="l" rtl="0">
                <a:lnSpc>
                  <a:spcPct val="115000"/>
                </a:lnSpc>
                <a:spcBef>
                  <a:spcPts val="0"/>
                </a:spcBef>
                <a:spcAft>
                  <a:spcPts val="1600"/>
                </a:spcAft>
                <a:buNone/>
              </a:pPr>
              <a:endParaRPr sz="1900" dirty="0">
                <a:solidFill>
                  <a:srgbClr val="1B786E"/>
                </a:solidFill>
                <a:latin typeface="Roboto"/>
                <a:ea typeface="Roboto"/>
                <a:cs typeface="Roboto"/>
                <a:sym typeface="Roboto"/>
              </a:endParaRPr>
            </a:p>
          </p:txBody>
        </p:sp>
        <p:sp>
          <p:nvSpPr>
            <p:cNvPr id="643" name="Google Shape;643;p66"/>
            <p:cNvSpPr txBox="1"/>
            <p:nvPr/>
          </p:nvSpPr>
          <p:spPr>
            <a:xfrm>
              <a:off x="106214" y="3090666"/>
              <a:ext cx="2069400" cy="1882200"/>
            </a:xfrm>
            <a:prstGeom prst="rect">
              <a:avLst/>
            </a:prstGeom>
            <a:noFill/>
            <a:ln>
              <a:noFill/>
            </a:ln>
          </p:spPr>
          <p:txBody>
            <a:bodyPr spcFirstLastPara="1" wrap="square" lIns="91425" tIns="91425" rIns="91425" bIns="91425" anchor="t" anchorCtr="0">
              <a:noAutofit/>
            </a:bodyPr>
            <a:lstStyle/>
            <a:p>
              <a:pPr lvl="0" algn="l" rtl="0">
                <a:lnSpc>
                  <a:spcPct val="115000"/>
                </a:lnSpc>
                <a:spcBef>
                  <a:spcPts val="0"/>
                </a:spcBef>
                <a:spcAft>
                  <a:spcPts val="0"/>
                </a:spcAft>
                <a:buClr>
                  <a:srgbClr val="FFFFFF"/>
                </a:buClr>
                <a:buSzPts val="1600"/>
              </a:pPr>
              <a:r>
                <a:rPr lang="en-IN" sz="1600" dirty="0">
                  <a:solidFill>
                    <a:srgbClr val="FFFFFF"/>
                  </a:solidFill>
                  <a:latin typeface="Playfair Display"/>
                  <a:ea typeface="Playfair Display"/>
                  <a:cs typeface="Playfair Display"/>
                  <a:sym typeface="Playfair Display"/>
                </a:rPr>
                <a:t>Table 1</a:t>
              </a:r>
            </a:p>
            <a:p>
              <a:pPr lvl="0" algn="l" rtl="0">
                <a:lnSpc>
                  <a:spcPct val="115000"/>
                </a:lnSpc>
                <a:spcBef>
                  <a:spcPts val="0"/>
                </a:spcBef>
                <a:spcAft>
                  <a:spcPts val="0"/>
                </a:spcAft>
                <a:buClr>
                  <a:srgbClr val="FFFFFF"/>
                </a:buClr>
                <a:buSzPts val="1600"/>
              </a:pPr>
              <a:r>
                <a:rPr lang="en-IN" sz="1600" dirty="0">
                  <a:solidFill>
                    <a:srgbClr val="FFFFFF"/>
                  </a:solidFill>
                  <a:latin typeface="Playfair Display"/>
                  <a:ea typeface="Playfair Display"/>
                  <a:cs typeface="Playfair Display"/>
                  <a:sym typeface="Playfair Display"/>
                </a:rPr>
                <a:t>Table 2</a:t>
              </a:r>
            </a:p>
            <a:p>
              <a:pPr lvl="0" algn="l" rtl="0">
                <a:lnSpc>
                  <a:spcPct val="115000"/>
                </a:lnSpc>
                <a:spcBef>
                  <a:spcPts val="0"/>
                </a:spcBef>
                <a:spcAft>
                  <a:spcPts val="0"/>
                </a:spcAft>
                <a:buClr>
                  <a:srgbClr val="FFFFFF"/>
                </a:buClr>
                <a:buSzPts val="1600"/>
              </a:pPr>
              <a:r>
                <a:rPr lang="en-IN" sz="1600" dirty="0">
                  <a:solidFill>
                    <a:srgbClr val="FFFFFF"/>
                  </a:solidFill>
                  <a:latin typeface="Playfair Display"/>
                  <a:ea typeface="Playfair Display"/>
                  <a:cs typeface="Playfair Display"/>
                  <a:sym typeface="Playfair Display"/>
                </a:rPr>
                <a:t>.</a:t>
              </a:r>
            </a:p>
            <a:p>
              <a:pPr lvl="0" algn="l" rtl="0">
                <a:lnSpc>
                  <a:spcPct val="115000"/>
                </a:lnSpc>
                <a:spcBef>
                  <a:spcPts val="0"/>
                </a:spcBef>
                <a:spcAft>
                  <a:spcPts val="0"/>
                </a:spcAft>
                <a:buClr>
                  <a:srgbClr val="FFFFFF"/>
                </a:buClr>
                <a:buSzPts val="1600"/>
              </a:pPr>
              <a:r>
                <a:rPr lang="en-IN" sz="1600" dirty="0">
                  <a:solidFill>
                    <a:srgbClr val="FFFFFF"/>
                  </a:solidFill>
                  <a:latin typeface="Playfair Display"/>
                  <a:ea typeface="Playfair Display"/>
                  <a:cs typeface="Playfair Display"/>
                  <a:sym typeface="Playfair Display"/>
                </a:rPr>
                <a:t>.</a:t>
              </a:r>
            </a:p>
            <a:p>
              <a:pPr lvl="0" algn="l" rtl="0">
                <a:lnSpc>
                  <a:spcPct val="115000"/>
                </a:lnSpc>
                <a:spcBef>
                  <a:spcPts val="0"/>
                </a:spcBef>
                <a:spcAft>
                  <a:spcPts val="0"/>
                </a:spcAft>
                <a:buClr>
                  <a:srgbClr val="FFFFFF"/>
                </a:buClr>
                <a:buSzPts val="1600"/>
              </a:pPr>
              <a:r>
                <a:rPr lang="en-IN" sz="1600" dirty="0">
                  <a:solidFill>
                    <a:srgbClr val="FFFFFF"/>
                  </a:solidFill>
                  <a:latin typeface="Playfair Display"/>
                  <a:ea typeface="Playfair Display"/>
                  <a:cs typeface="Playfair Display"/>
                  <a:sym typeface="Playfair Display"/>
                </a:rPr>
                <a:t>.</a:t>
              </a:r>
            </a:p>
            <a:p>
              <a:pPr lvl="0" algn="l" rtl="0">
                <a:lnSpc>
                  <a:spcPct val="115000"/>
                </a:lnSpc>
                <a:spcBef>
                  <a:spcPts val="0"/>
                </a:spcBef>
                <a:spcAft>
                  <a:spcPts val="0"/>
                </a:spcAft>
                <a:buClr>
                  <a:srgbClr val="FFFFFF"/>
                </a:buClr>
                <a:buSzPts val="1600"/>
              </a:pPr>
              <a:r>
                <a:rPr lang="en-IN" sz="1600" dirty="0">
                  <a:solidFill>
                    <a:srgbClr val="FFFFFF"/>
                  </a:solidFill>
                  <a:latin typeface="Playfair Display"/>
                  <a:ea typeface="Playfair Display"/>
                  <a:cs typeface="Playfair Display"/>
                  <a:sym typeface="Playfair Display"/>
                </a:rPr>
                <a:t>.</a:t>
              </a:r>
            </a:p>
            <a:p>
              <a:pPr lvl="0" algn="l" rtl="0">
                <a:lnSpc>
                  <a:spcPct val="115000"/>
                </a:lnSpc>
                <a:spcBef>
                  <a:spcPts val="0"/>
                </a:spcBef>
                <a:spcAft>
                  <a:spcPts val="0"/>
                </a:spcAft>
                <a:buClr>
                  <a:srgbClr val="FFFFFF"/>
                </a:buClr>
                <a:buSzPts val="1600"/>
              </a:pPr>
              <a:r>
                <a:rPr lang="en-IN" sz="1600" dirty="0">
                  <a:solidFill>
                    <a:srgbClr val="FFFFFF"/>
                  </a:solidFill>
                  <a:latin typeface="Playfair Display"/>
                  <a:ea typeface="Playfair Display"/>
                  <a:cs typeface="Playfair Display"/>
                  <a:sym typeface="Playfair Display"/>
                </a:rPr>
                <a:t>.</a:t>
              </a:r>
            </a:p>
            <a:p>
              <a:pPr lvl="0" algn="l" rtl="0">
                <a:lnSpc>
                  <a:spcPct val="115000"/>
                </a:lnSpc>
                <a:spcBef>
                  <a:spcPts val="0"/>
                </a:spcBef>
                <a:spcAft>
                  <a:spcPts val="0"/>
                </a:spcAft>
                <a:buClr>
                  <a:srgbClr val="FFFFFF"/>
                </a:buClr>
                <a:buSzPts val="1600"/>
              </a:pPr>
              <a:r>
                <a:rPr lang="en-IN" sz="1600" dirty="0">
                  <a:solidFill>
                    <a:srgbClr val="FFFFFF"/>
                  </a:solidFill>
                  <a:latin typeface="Playfair Display"/>
                  <a:ea typeface="Playfair Display"/>
                  <a:cs typeface="Playfair Display"/>
                  <a:sym typeface="Playfair Display"/>
                </a:rPr>
                <a:t>.</a:t>
              </a:r>
            </a:p>
            <a:p>
              <a:pPr lvl="0" algn="l" rtl="0">
                <a:lnSpc>
                  <a:spcPct val="115000"/>
                </a:lnSpc>
                <a:spcBef>
                  <a:spcPts val="0"/>
                </a:spcBef>
                <a:spcAft>
                  <a:spcPts val="0"/>
                </a:spcAft>
                <a:buClr>
                  <a:srgbClr val="FFFFFF"/>
                </a:buClr>
                <a:buSzPts val="1600"/>
              </a:pPr>
              <a:r>
                <a:rPr lang="en-IN" sz="1600" dirty="0">
                  <a:solidFill>
                    <a:srgbClr val="FFFFFF"/>
                  </a:solidFill>
                  <a:latin typeface="Playfair Display"/>
                  <a:ea typeface="Playfair Display"/>
                  <a:cs typeface="Playfair Display"/>
                  <a:sym typeface="Playfair Display"/>
                </a:rPr>
                <a:t>Table N</a:t>
              </a:r>
              <a:endParaRPr sz="1600" dirty="0">
                <a:solidFill>
                  <a:srgbClr val="FFFFFF"/>
                </a:solidFill>
                <a:latin typeface="Playfair Display"/>
                <a:ea typeface="Playfair Display"/>
                <a:cs typeface="Playfair Display"/>
                <a:sym typeface="Playfair Display"/>
              </a:endParaRPr>
            </a:p>
          </p:txBody>
        </p:sp>
        <p:cxnSp>
          <p:nvCxnSpPr>
            <p:cNvPr id="644" name="Google Shape;644;p66"/>
            <p:cNvCxnSpPr/>
            <p:nvPr/>
          </p:nvCxnSpPr>
          <p:spPr>
            <a:xfrm>
              <a:off x="2286000" y="2295575"/>
              <a:ext cx="0" cy="2837400"/>
            </a:xfrm>
            <a:prstGeom prst="straightConnector1">
              <a:avLst/>
            </a:prstGeom>
            <a:noFill/>
            <a:ln w="9525" cap="flat" cmpd="sng">
              <a:solidFill>
                <a:srgbClr val="83E3D9"/>
              </a:solidFill>
              <a:prstDash val="dot"/>
              <a:round/>
              <a:headEnd type="none" w="sm" len="sm"/>
              <a:tailEnd type="none" w="sm" len="sm"/>
            </a:ln>
          </p:spPr>
        </p:cxnSp>
      </p:grpSp>
      <p:grpSp>
        <p:nvGrpSpPr>
          <p:cNvPr id="8" name="Google Shape;645;p66"/>
          <p:cNvGrpSpPr/>
          <p:nvPr/>
        </p:nvGrpSpPr>
        <p:grpSpPr>
          <a:xfrm>
            <a:off x="2286000" y="1173210"/>
            <a:ext cx="2286000" cy="5685365"/>
            <a:chOff x="0" y="2295575"/>
            <a:chExt cx="2286000" cy="2847999"/>
          </a:xfrm>
        </p:grpSpPr>
        <p:grpSp>
          <p:nvGrpSpPr>
            <p:cNvPr id="9" name="Google Shape;646;p66"/>
            <p:cNvGrpSpPr/>
            <p:nvPr/>
          </p:nvGrpSpPr>
          <p:grpSpPr>
            <a:xfrm>
              <a:off x="0" y="2295575"/>
              <a:ext cx="2286000" cy="2847999"/>
              <a:chOff x="0" y="2295575"/>
              <a:chExt cx="2286000" cy="2847999"/>
            </a:xfrm>
          </p:grpSpPr>
          <p:sp>
            <p:nvSpPr>
              <p:cNvPr id="647" name="Google Shape;647;p66"/>
              <p:cNvSpPr/>
              <p:nvPr/>
            </p:nvSpPr>
            <p:spPr>
              <a:xfrm>
                <a:off x="0" y="3000074"/>
                <a:ext cx="2286000" cy="21435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6"/>
              <p:cNvSpPr/>
              <p:nvPr/>
            </p:nvSpPr>
            <p:spPr>
              <a:xfrm>
                <a:off x="0" y="2295575"/>
                <a:ext cx="2286000" cy="537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66"/>
            <p:cNvSpPr txBox="1"/>
            <p:nvPr/>
          </p:nvSpPr>
          <p:spPr>
            <a:xfrm>
              <a:off x="98400" y="3050042"/>
              <a:ext cx="2111100" cy="2023500"/>
            </a:xfrm>
            <a:prstGeom prst="rect">
              <a:avLst/>
            </a:prstGeom>
            <a:noFill/>
            <a:ln>
              <a:noFill/>
            </a:ln>
          </p:spPr>
          <p:txBody>
            <a:bodyPr spcFirstLastPara="1" wrap="square" lIns="91425" tIns="91425" rIns="91425" bIns="91425" anchor="t" anchorCtr="0">
              <a:noAutofit/>
            </a:bodyPr>
            <a:lstStyle/>
            <a:p>
              <a:pPr lvl="0" algn="l" rtl="0">
                <a:lnSpc>
                  <a:spcPct val="115000"/>
                </a:lnSpc>
                <a:spcBef>
                  <a:spcPts val="0"/>
                </a:spcBef>
                <a:spcAft>
                  <a:spcPts val="0"/>
                </a:spcAft>
                <a:buClr>
                  <a:srgbClr val="FFFFFF"/>
                </a:buClr>
                <a:buSzPts val="1600"/>
              </a:pPr>
              <a:r>
                <a:rPr lang="en-IN" sz="1600" dirty="0">
                  <a:solidFill>
                    <a:srgbClr val="FFFFFF"/>
                  </a:solidFill>
                  <a:latin typeface="Lato"/>
                  <a:ea typeface="Lato"/>
                  <a:cs typeface="Lato"/>
                  <a:sym typeface="Lato"/>
                </a:rPr>
                <a:t>Round 1</a:t>
              </a:r>
            </a:p>
            <a:p>
              <a:pPr lvl="0" algn="l" rtl="0">
                <a:lnSpc>
                  <a:spcPct val="115000"/>
                </a:lnSpc>
                <a:spcBef>
                  <a:spcPts val="0"/>
                </a:spcBef>
                <a:spcAft>
                  <a:spcPts val="0"/>
                </a:spcAft>
                <a:buClr>
                  <a:srgbClr val="FFFFFF"/>
                </a:buClr>
                <a:buSzPts val="1600"/>
              </a:pPr>
              <a:r>
                <a:rPr lang="en-IN" sz="1600" dirty="0">
                  <a:solidFill>
                    <a:srgbClr val="FFFFFF"/>
                  </a:solidFill>
                  <a:latin typeface="Lato"/>
                  <a:ea typeface="Lato"/>
                  <a:cs typeface="Lato"/>
                  <a:sym typeface="Lato"/>
                </a:rPr>
                <a:t>Round 2</a:t>
              </a:r>
            </a:p>
            <a:p>
              <a:pPr lvl="0" algn="l" rtl="0">
                <a:lnSpc>
                  <a:spcPct val="115000"/>
                </a:lnSpc>
                <a:spcBef>
                  <a:spcPts val="0"/>
                </a:spcBef>
                <a:spcAft>
                  <a:spcPts val="0"/>
                </a:spcAft>
                <a:buClr>
                  <a:srgbClr val="FFFFFF"/>
                </a:buClr>
                <a:buSzPts val="1600"/>
              </a:pPr>
              <a:r>
                <a:rPr lang="en-IN" sz="1600" dirty="0">
                  <a:solidFill>
                    <a:srgbClr val="FFFFFF"/>
                  </a:solidFill>
                  <a:latin typeface="Lato"/>
                  <a:ea typeface="Lato"/>
                  <a:cs typeface="Lato"/>
                  <a:sym typeface="Lato"/>
                </a:rPr>
                <a:t>.</a:t>
              </a:r>
            </a:p>
            <a:p>
              <a:pPr lvl="0" algn="l" rtl="0">
                <a:lnSpc>
                  <a:spcPct val="115000"/>
                </a:lnSpc>
                <a:spcBef>
                  <a:spcPts val="0"/>
                </a:spcBef>
                <a:spcAft>
                  <a:spcPts val="0"/>
                </a:spcAft>
                <a:buClr>
                  <a:srgbClr val="FFFFFF"/>
                </a:buClr>
                <a:buSzPts val="1600"/>
              </a:pPr>
              <a:r>
                <a:rPr lang="en-IN" sz="1600" dirty="0">
                  <a:solidFill>
                    <a:srgbClr val="FFFFFF"/>
                  </a:solidFill>
                  <a:latin typeface="Lato"/>
                  <a:ea typeface="Lato"/>
                  <a:cs typeface="Lato"/>
                  <a:sym typeface="Lato"/>
                </a:rPr>
                <a:t>.</a:t>
              </a:r>
            </a:p>
            <a:p>
              <a:pPr lvl="0" algn="l" rtl="0">
                <a:lnSpc>
                  <a:spcPct val="115000"/>
                </a:lnSpc>
                <a:spcBef>
                  <a:spcPts val="0"/>
                </a:spcBef>
                <a:spcAft>
                  <a:spcPts val="0"/>
                </a:spcAft>
                <a:buClr>
                  <a:srgbClr val="FFFFFF"/>
                </a:buClr>
                <a:buSzPts val="1600"/>
              </a:pPr>
              <a:r>
                <a:rPr lang="en-IN" sz="1600" dirty="0">
                  <a:solidFill>
                    <a:srgbClr val="FFFFFF"/>
                  </a:solidFill>
                  <a:latin typeface="Lato"/>
                  <a:ea typeface="Lato"/>
                  <a:cs typeface="Lato"/>
                  <a:sym typeface="Lato"/>
                </a:rPr>
                <a:t>.</a:t>
              </a:r>
            </a:p>
            <a:p>
              <a:pPr lvl="0" algn="l" rtl="0">
                <a:lnSpc>
                  <a:spcPct val="115000"/>
                </a:lnSpc>
                <a:spcBef>
                  <a:spcPts val="0"/>
                </a:spcBef>
                <a:spcAft>
                  <a:spcPts val="0"/>
                </a:spcAft>
                <a:buClr>
                  <a:srgbClr val="FFFFFF"/>
                </a:buClr>
                <a:buSzPts val="1600"/>
              </a:pPr>
              <a:r>
                <a:rPr lang="en-IN" sz="1600" dirty="0">
                  <a:solidFill>
                    <a:srgbClr val="FFFFFF"/>
                  </a:solidFill>
                  <a:latin typeface="Lato"/>
                  <a:ea typeface="Lato"/>
                  <a:cs typeface="Lato"/>
                  <a:sym typeface="Lato"/>
                </a:rPr>
                <a:t>.</a:t>
              </a:r>
            </a:p>
            <a:p>
              <a:pPr lvl="0" algn="l" rtl="0">
                <a:lnSpc>
                  <a:spcPct val="115000"/>
                </a:lnSpc>
                <a:spcBef>
                  <a:spcPts val="0"/>
                </a:spcBef>
                <a:spcAft>
                  <a:spcPts val="0"/>
                </a:spcAft>
                <a:buClr>
                  <a:srgbClr val="FFFFFF"/>
                </a:buClr>
                <a:buSzPts val="1600"/>
              </a:pPr>
              <a:r>
                <a:rPr lang="en-IN" sz="1600" dirty="0">
                  <a:solidFill>
                    <a:srgbClr val="FFFFFF"/>
                  </a:solidFill>
                  <a:latin typeface="Lato"/>
                  <a:ea typeface="Lato"/>
                  <a:cs typeface="Lato"/>
                  <a:sym typeface="Lato"/>
                </a:rPr>
                <a:t>.</a:t>
              </a:r>
            </a:p>
            <a:p>
              <a:pPr lvl="0" algn="l" rtl="0">
                <a:lnSpc>
                  <a:spcPct val="115000"/>
                </a:lnSpc>
                <a:spcBef>
                  <a:spcPts val="0"/>
                </a:spcBef>
                <a:spcAft>
                  <a:spcPts val="0"/>
                </a:spcAft>
                <a:buClr>
                  <a:srgbClr val="FFFFFF"/>
                </a:buClr>
                <a:buSzPts val="1600"/>
              </a:pPr>
              <a:r>
                <a:rPr lang="en-IN" sz="1600" dirty="0">
                  <a:solidFill>
                    <a:srgbClr val="FFFFFF"/>
                  </a:solidFill>
                  <a:latin typeface="Lato"/>
                  <a:ea typeface="Lato"/>
                  <a:cs typeface="Lato"/>
                  <a:sym typeface="Lato"/>
                </a:rPr>
                <a:t>.</a:t>
              </a:r>
            </a:p>
            <a:p>
              <a:pPr lvl="0" algn="l" rtl="0">
                <a:lnSpc>
                  <a:spcPct val="115000"/>
                </a:lnSpc>
                <a:spcBef>
                  <a:spcPts val="0"/>
                </a:spcBef>
                <a:spcAft>
                  <a:spcPts val="0"/>
                </a:spcAft>
                <a:buClr>
                  <a:srgbClr val="FFFFFF"/>
                </a:buClr>
                <a:buSzPts val="1600"/>
              </a:pPr>
              <a:r>
                <a:rPr lang="en-IN" sz="1600" dirty="0">
                  <a:solidFill>
                    <a:srgbClr val="FFFFFF"/>
                  </a:solidFill>
                  <a:latin typeface="Lato"/>
                  <a:ea typeface="Lato"/>
                  <a:cs typeface="Lato"/>
                  <a:sym typeface="Lato"/>
                </a:rPr>
                <a:t>Round N</a:t>
              </a:r>
            </a:p>
          </p:txBody>
        </p:sp>
        <p:cxnSp>
          <p:nvCxnSpPr>
            <p:cNvPr id="650" name="Google Shape;650;p66"/>
            <p:cNvCxnSpPr/>
            <p:nvPr/>
          </p:nvCxnSpPr>
          <p:spPr>
            <a:xfrm>
              <a:off x="2286000" y="2295575"/>
              <a:ext cx="0" cy="2837400"/>
            </a:xfrm>
            <a:prstGeom prst="straightConnector1">
              <a:avLst/>
            </a:prstGeom>
            <a:noFill/>
            <a:ln w="9525" cap="flat" cmpd="sng">
              <a:solidFill>
                <a:srgbClr val="83E3D9"/>
              </a:solidFill>
              <a:prstDash val="dot"/>
              <a:round/>
              <a:headEnd type="none" w="sm" len="sm"/>
              <a:tailEnd type="none" w="sm" len="sm"/>
            </a:ln>
          </p:spPr>
        </p:cxnSp>
        <p:sp>
          <p:nvSpPr>
            <p:cNvPr id="651" name="Google Shape;651;p66"/>
            <p:cNvSpPr txBox="1"/>
            <p:nvPr/>
          </p:nvSpPr>
          <p:spPr>
            <a:xfrm>
              <a:off x="0" y="2349274"/>
              <a:ext cx="22860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1B786E"/>
                  </a:solidFill>
                  <a:latin typeface="Roboto"/>
                  <a:ea typeface="Roboto"/>
                  <a:cs typeface="Roboto"/>
                  <a:sym typeface="Roboto"/>
                </a:rPr>
                <a:t>Step 2</a:t>
              </a:r>
              <a:endParaRPr sz="1600" b="1" dirty="0">
                <a:solidFill>
                  <a:srgbClr val="1B786E"/>
                </a:solidFill>
                <a:latin typeface="Roboto"/>
                <a:ea typeface="Roboto"/>
                <a:cs typeface="Roboto"/>
                <a:sym typeface="Roboto"/>
              </a:endParaRPr>
            </a:p>
            <a:p>
              <a:pPr marL="0" lvl="0" indent="0" algn="l" rtl="0">
                <a:spcBef>
                  <a:spcPts val="0"/>
                </a:spcBef>
                <a:spcAft>
                  <a:spcPts val="0"/>
                </a:spcAft>
                <a:buNone/>
              </a:pPr>
              <a:r>
                <a:rPr lang="en" sz="1600" b="1" dirty="0">
                  <a:solidFill>
                    <a:srgbClr val="1B786E"/>
                  </a:solidFill>
                  <a:latin typeface="Roboto"/>
                  <a:ea typeface="Roboto"/>
                  <a:cs typeface="Roboto"/>
                  <a:sym typeface="Roboto"/>
                </a:rPr>
                <a:t>Round Declaration</a:t>
              </a:r>
              <a:endParaRPr sz="1600" b="1" dirty="0">
                <a:solidFill>
                  <a:srgbClr val="1B786E"/>
                </a:solidFill>
                <a:latin typeface="Roboto"/>
                <a:ea typeface="Roboto"/>
                <a:cs typeface="Roboto"/>
                <a:sym typeface="Roboto"/>
              </a:endParaRPr>
            </a:p>
            <a:p>
              <a:pPr marL="0" lvl="0" indent="0" algn="l" rtl="0">
                <a:lnSpc>
                  <a:spcPct val="115000"/>
                </a:lnSpc>
                <a:spcBef>
                  <a:spcPts val="0"/>
                </a:spcBef>
                <a:spcAft>
                  <a:spcPts val="1600"/>
                </a:spcAft>
                <a:buNone/>
              </a:pPr>
              <a:endParaRPr sz="1900" dirty="0">
                <a:solidFill>
                  <a:srgbClr val="1B786E"/>
                </a:solidFill>
                <a:latin typeface="Roboto"/>
                <a:ea typeface="Roboto"/>
                <a:cs typeface="Roboto"/>
                <a:sym typeface="Roboto"/>
              </a:endParaRPr>
            </a:p>
          </p:txBody>
        </p:sp>
      </p:grpSp>
      <p:sp>
        <p:nvSpPr>
          <p:cNvPr id="31" name="Google Shape;610;p65"/>
          <p:cNvSpPr txBox="1">
            <a:spLocks/>
          </p:cNvSpPr>
          <p:nvPr/>
        </p:nvSpPr>
        <p:spPr>
          <a:xfrm>
            <a:off x="381000" y="448492"/>
            <a:ext cx="7799400" cy="418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pPr>
              <a:lnSpc>
                <a:spcPct val="80000"/>
              </a:lnSpc>
            </a:pPr>
            <a:r>
              <a:rPr lang="en-US" dirty="0"/>
              <a:t>Process-  On counting day</a:t>
            </a:r>
          </a:p>
        </p:txBody>
      </p:sp>
    </p:spTree>
    <p:extLst>
      <p:ext uri="{BB962C8B-B14F-4D97-AF65-F5344CB8AC3E}">
        <p14:creationId xmlns:p14="http://schemas.microsoft.com/office/powerpoint/2010/main" val="422222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B2788-865C-4717-8207-13126630B83F}"/>
              </a:ext>
            </a:extLst>
          </p:cNvPr>
          <p:cNvSpPr>
            <a:spLocks noGrp="1"/>
          </p:cNvSpPr>
          <p:nvPr>
            <p:ph type="ctrTitle"/>
          </p:nvPr>
        </p:nvSpPr>
        <p:spPr>
          <a:xfrm>
            <a:off x="1752600" y="1803400"/>
            <a:ext cx="6419800" cy="2009643"/>
          </a:xfrm>
        </p:spPr>
        <p:txBody>
          <a:bodyPr>
            <a:normAutofit/>
          </a:bodyPr>
          <a:lstStyle/>
          <a:p>
            <a:r>
              <a:rPr lang="en-IN" dirty="0">
                <a:latin typeface="Times New Roman" panose="02020603050405020304" pitchFamily="18" charset="0"/>
                <a:cs typeface="Times New Roman" panose="02020603050405020304" pitchFamily="18" charset="0"/>
              </a:rPr>
              <a:t>Counting of VVPAT Slips</a:t>
            </a:r>
          </a:p>
        </p:txBody>
      </p:sp>
    </p:spTree>
    <p:extLst>
      <p:ext uri="{BB962C8B-B14F-4D97-AF65-F5344CB8AC3E}">
        <p14:creationId xmlns:p14="http://schemas.microsoft.com/office/powerpoint/2010/main" val="1687028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1113FD6-A81E-4814-BD84-17298103F563}"/>
              </a:ext>
            </a:extLst>
          </p:cNvPr>
          <p:cNvSpPr>
            <a:spLocks noGrp="1"/>
          </p:cNvSpPr>
          <p:nvPr>
            <p:ph type="body" idx="1"/>
          </p:nvPr>
        </p:nvSpPr>
        <p:spPr>
          <a:xfrm>
            <a:off x="1187624" y="1892829"/>
            <a:ext cx="5760300" cy="3361600"/>
          </a:xfrm>
        </p:spPr>
        <p:txBody>
          <a:bodyPr/>
          <a:lstStyle/>
          <a:p>
            <a:pPr algn="l">
              <a:buFont typeface="Arial" charset="0"/>
              <a:buNone/>
              <a:defRPr/>
            </a:pPr>
            <a:r>
              <a:rPr lang="en-US" sz="1350" dirty="0">
                <a:solidFill>
                  <a:schemeClr val="tx1"/>
                </a:solidFill>
                <a:latin typeface="Times New Roman" pitchFamily="18" charset="0"/>
                <a:cs typeface="Times New Roman" pitchFamily="18" charset="0"/>
              </a:rPr>
              <a:t> </a:t>
            </a:r>
            <a:endParaRPr lang="en-IN" sz="1350" dirty="0">
              <a:solidFill>
                <a:schemeClr val="tx1"/>
              </a:solidFill>
              <a:latin typeface="Times New Roman" pitchFamily="18" charset="0"/>
              <a:cs typeface="Times New Roman" pitchFamily="18" charset="0"/>
            </a:endParaRPr>
          </a:p>
          <a:p>
            <a:pPr algn="just">
              <a:buFont typeface="Arial" charset="0"/>
              <a:buNone/>
              <a:defRPr/>
            </a:pPr>
            <a:endParaRPr lang="en-IN" sz="1350" dirty="0">
              <a:solidFill>
                <a:schemeClr val="tx1"/>
              </a:solidFill>
              <a:latin typeface="Times New Roman" pitchFamily="18" charset="0"/>
              <a:cs typeface="Times New Roman" pitchFamily="18" charset="0"/>
            </a:endParaRPr>
          </a:p>
          <a:p>
            <a:pPr>
              <a:buFont typeface="Arial" charset="0"/>
              <a:buNone/>
              <a:defRPr/>
            </a:pPr>
            <a:endParaRPr lang="en-IN" dirty="0"/>
          </a:p>
        </p:txBody>
      </p:sp>
      <p:sp>
        <p:nvSpPr>
          <p:cNvPr id="2" name="Rectangle 1">
            <a:extLst>
              <a:ext uri="{FF2B5EF4-FFF2-40B4-BE49-F238E27FC236}">
                <a16:creationId xmlns:a16="http://schemas.microsoft.com/office/drawing/2014/main" id="{D7BED43E-1FA7-4AD7-BDDA-4FD14C7866F9}"/>
              </a:ext>
            </a:extLst>
          </p:cNvPr>
          <p:cNvSpPr/>
          <p:nvPr/>
        </p:nvSpPr>
        <p:spPr>
          <a:xfrm>
            <a:off x="984176" y="761920"/>
            <a:ext cx="8007424" cy="400110"/>
          </a:xfrm>
          <a:prstGeom prst="rect">
            <a:avLst/>
          </a:prstGeom>
        </p:spPr>
        <p:txBody>
          <a:bodyPr wrap="square">
            <a:spAutoFit/>
          </a:bodyPr>
          <a:lstStyle/>
          <a:p>
            <a:pPr>
              <a:defRPr/>
            </a:pPr>
            <a:r>
              <a:rPr lang="en-US" sz="2000" b="1" u="sng" dirty="0">
                <a:latin typeface="Times New Roman" pitchFamily="18" charset="0"/>
                <a:cs typeface="Times New Roman" pitchFamily="18" charset="0"/>
              </a:rPr>
              <a:t>ARRANGEMENTS FOR COUNTING OF VVPAT PAPER SLIPS</a:t>
            </a:r>
            <a:endParaRPr lang="en-IN" sz="2000" b="1" u="sng" dirty="0">
              <a:latin typeface="Times New Roman" pitchFamily="18" charset="0"/>
              <a:cs typeface="Times New Roman" pitchFamily="18" charset="0"/>
            </a:endParaRPr>
          </a:p>
        </p:txBody>
      </p:sp>
      <p:graphicFrame>
        <p:nvGraphicFramePr>
          <p:cNvPr id="3" name="Diagram 2">
            <a:extLst>
              <a:ext uri="{FF2B5EF4-FFF2-40B4-BE49-F238E27FC236}">
                <a16:creationId xmlns:a16="http://schemas.microsoft.com/office/drawing/2014/main" id="{9FE9EE86-49C2-41E1-98A6-67EB6B1C8FF5}"/>
              </a:ext>
            </a:extLst>
          </p:cNvPr>
          <p:cNvGraphicFramePr/>
          <p:nvPr>
            <p:extLst>
              <p:ext uri="{D42A27DB-BD31-4B8C-83A1-F6EECF244321}">
                <p14:modId xmlns:p14="http://schemas.microsoft.com/office/powerpoint/2010/main" val="2179923416"/>
              </p:ext>
            </p:extLst>
          </p:nvPr>
        </p:nvGraphicFramePr>
        <p:xfrm>
          <a:off x="395537" y="1796819"/>
          <a:ext cx="7992887" cy="4704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28836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932C1B-F73D-401C-BB52-D31B22DE5CEB}"/>
              </a:ext>
            </a:extLst>
          </p:cNvPr>
          <p:cNvSpPr txBox="1"/>
          <p:nvPr/>
        </p:nvSpPr>
        <p:spPr>
          <a:xfrm>
            <a:off x="1752600" y="138705"/>
            <a:ext cx="6248400" cy="523220"/>
          </a:xfrm>
          <a:prstGeom prst="rect">
            <a:avLst/>
          </a:prstGeom>
          <a:noFill/>
        </p:spPr>
        <p:txBody>
          <a:bodyPr wrap="square" rtlCol="0">
            <a:spAutoFit/>
          </a:bodyPr>
          <a:lstStyle/>
          <a:p>
            <a:pPr algn="ctr"/>
            <a:r>
              <a:rPr lang="en-IN" sz="2800" b="1" u="sng" dirty="0">
                <a:latin typeface="Times New Roman" panose="02020603050405020304" pitchFamily="18" charset="0"/>
                <a:cs typeface="Times New Roman" panose="02020603050405020304" pitchFamily="18" charset="0"/>
              </a:rPr>
              <a:t>VVPAT COUNTING BOOTH (VCB)</a:t>
            </a:r>
          </a:p>
        </p:txBody>
      </p:sp>
      <p:pic>
        <p:nvPicPr>
          <p:cNvPr id="5" name="Picture 4" descr="C:\Users\ECI-28\Pictures\FreeVideoToJPGConverter\WhatsApp Video 2018-12-02 at 17.29.39 (12-3-2018 4-27-51 PM)\WhatsApp Video 2018-12-02 at 17.29.39 13970.jpg"/>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279684"/>
            <a:ext cx="5731510" cy="4298632"/>
          </a:xfrm>
          <a:prstGeom prst="rect">
            <a:avLst/>
          </a:prstGeom>
          <a:noFill/>
          <a:ln>
            <a:noFill/>
          </a:ln>
        </p:spPr>
      </p:pic>
      <p:sp>
        <p:nvSpPr>
          <p:cNvPr id="6" name="TextBox 5"/>
          <p:cNvSpPr txBox="1"/>
          <p:nvPr/>
        </p:nvSpPr>
        <p:spPr>
          <a:xfrm>
            <a:off x="1600200" y="5156200"/>
            <a:ext cx="1600200" cy="369332"/>
          </a:xfrm>
          <a:prstGeom prst="rect">
            <a:avLst/>
          </a:prstGeom>
          <a:noFill/>
        </p:spPr>
        <p:txBody>
          <a:bodyPr wrap="square" rtlCol="0">
            <a:spAutoFit/>
          </a:bodyPr>
          <a:lstStyle/>
          <a:p>
            <a:pPr algn="ctr"/>
            <a:r>
              <a:rPr lang="en-US" b="1" dirty="0">
                <a:solidFill>
                  <a:srgbClr val="FFFF00"/>
                </a:solidFill>
              </a:rPr>
              <a:t>CONTAINER</a:t>
            </a:r>
          </a:p>
        </p:txBody>
      </p:sp>
      <p:sp>
        <p:nvSpPr>
          <p:cNvPr id="7" name="TextBox 6"/>
          <p:cNvSpPr txBox="1"/>
          <p:nvPr/>
        </p:nvSpPr>
        <p:spPr>
          <a:xfrm>
            <a:off x="2819400" y="3429000"/>
            <a:ext cx="1600200" cy="369332"/>
          </a:xfrm>
          <a:prstGeom prst="rect">
            <a:avLst/>
          </a:prstGeom>
          <a:noFill/>
        </p:spPr>
        <p:txBody>
          <a:bodyPr wrap="square" rtlCol="0">
            <a:spAutoFit/>
          </a:bodyPr>
          <a:lstStyle/>
          <a:p>
            <a:pPr algn="ctr"/>
            <a:r>
              <a:rPr lang="en-US" b="1" dirty="0">
                <a:solidFill>
                  <a:srgbClr val="FFFF00"/>
                </a:solidFill>
              </a:rPr>
              <a:t>PIGEON HOLE</a:t>
            </a:r>
          </a:p>
        </p:txBody>
      </p:sp>
    </p:spTree>
    <p:extLst>
      <p:ext uri="{BB962C8B-B14F-4D97-AF65-F5344CB8AC3E}">
        <p14:creationId xmlns:p14="http://schemas.microsoft.com/office/powerpoint/2010/main" val="3231078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2D53E6B-0D65-4CD3-9052-8E3F2215B161}"/>
              </a:ext>
            </a:extLst>
          </p:cNvPr>
          <p:cNvSpPr>
            <a:spLocks noGrp="1"/>
          </p:cNvSpPr>
          <p:nvPr>
            <p:ph type="title"/>
          </p:nvPr>
        </p:nvSpPr>
        <p:spPr/>
        <p:txBody>
          <a:bodyPr>
            <a:normAutofit fontScale="90000"/>
          </a:bodyPr>
          <a:lstStyle/>
          <a:p>
            <a:br>
              <a:rPr lang="en-IN" altLang="en-US" dirty="0"/>
            </a:br>
            <a:endParaRPr lang="en-IN" altLang="en-US" dirty="0"/>
          </a:p>
        </p:txBody>
      </p:sp>
      <p:sp>
        <p:nvSpPr>
          <p:cNvPr id="4" name="Subtitle 3">
            <a:extLst>
              <a:ext uri="{FF2B5EF4-FFF2-40B4-BE49-F238E27FC236}">
                <a16:creationId xmlns:a16="http://schemas.microsoft.com/office/drawing/2014/main" id="{D915FC92-1F27-45C7-BD18-44228CE37D47}"/>
              </a:ext>
            </a:extLst>
          </p:cNvPr>
          <p:cNvSpPr>
            <a:spLocks noGrp="1"/>
          </p:cNvSpPr>
          <p:nvPr>
            <p:ph type="body" idx="1"/>
          </p:nvPr>
        </p:nvSpPr>
        <p:spPr>
          <a:xfrm>
            <a:off x="179512" y="1124744"/>
            <a:ext cx="8856984" cy="4992555"/>
          </a:xfrm>
          <a:solidFill>
            <a:schemeClr val="bg1">
              <a:alpha val="41000"/>
            </a:schemeClr>
          </a:solidFill>
          <a:ln>
            <a:solidFill>
              <a:schemeClr val="tx1"/>
            </a:solidFill>
          </a:ln>
        </p:spPr>
        <p:txBody>
          <a:bodyPr>
            <a:normAutofit/>
          </a:bodyPr>
          <a:lstStyle/>
          <a:p>
            <a:pPr algn="just">
              <a:buFont typeface="Arial" charset="0"/>
              <a:buNone/>
              <a:defRPr/>
            </a:pPr>
            <a:r>
              <a:rPr lang="en-US" sz="1200" dirty="0">
                <a:solidFill>
                  <a:schemeClr val="tx1"/>
                </a:solidFill>
                <a:latin typeface="Times New Roman" pitchFamily="18" charset="0"/>
                <a:cs typeface="Times New Roman" pitchFamily="18" charset="0"/>
              </a:rPr>
              <a:t> </a:t>
            </a:r>
            <a:endParaRPr lang="en-IN" sz="1200" dirty="0">
              <a:solidFill>
                <a:schemeClr val="tx1"/>
              </a:solidFill>
              <a:latin typeface="Times New Roman" pitchFamily="18" charset="0"/>
              <a:cs typeface="Times New Roman" pitchFamily="18" charset="0"/>
            </a:endParaRPr>
          </a:p>
          <a:p>
            <a:pPr algn="just">
              <a:defRPr/>
            </a:pPr>
            <a:r>
              <a:rPr lang="en-IN" sz="1800" dirty="0">
                <a:latin typeface="Times New Roman" pitchFamily="18" charset="0"/>
                <a:cs typeface="Times New Roman" pitchFamily="18" charset="0"/>
              </a:rPr>
              <a:t>Counting of VVPAT slips of  polling station (s) due to </a:t>
            </a:r>
            <a:r>
              <a:rPr lang="en-IN" sz="1800" b="1" dirty="0">
                <a:latin typeface="Times New Roman" pitchFamily="18" charset="0"/>
                <a:cs typeface="Times New Roman" pitchFamily="18" charset="0"/>
              </a:rPr>
              <a:t>non-display of result </a:t>
            </a:r>
            <a:r>
              <a:rPr lang="en-IN" sz="1800" dirty="0">
                <a:latin typeface="Times New Roman" pitchFamily="18" charset="0"/>
                <a:cs typeface="Times New Roman" pitchFamily="18" charset="0"/>
              </a:rPr>
              <a:t>on CU.</a:t>
            </a:r>
          </a:p>
          <a:p>
            <a:pPr algn="just">
              <a:defRPr/>
            </a:pPr>
            <a:r>
              <a:rPr lang="en-IN" sz="1800" dirty="0">
                <a:latin typeface="Times New Roman" pitchFamily="18" charset="0"/>
                <a:cs typeface="Times New Roman" pitchFamily="18" charset="0"/>
              </a:rPr>
              <a:t> Counting of VVPAT slips of polling station (s) due to </a:t>
            </a:r>
            <a:r>
              <a:rPr lang="en-IN" sz="1800" b="1" dirty="0">
                <a:latin typeface="Times New Roman" pitchFamily="18" charset="0"/>
                <a:cs typeface="Times New Roman" pitchFamily="18" charset="0"/>
              </a:rPr>
              <a:t>non-compliance of mock poll</a:t>
            </a:r>
            <a:r>
              <a:rPr lang="en-IN" sz="1800" dirty="0">
                <a:latin typeface="Times New Roman" pitchFamily="18" charset="0"/>
                <a:cs typeface="Times New Roman" pitchFamily="18" charset="0"/>
              </a:rPr>
              <a:t>. </a:t>
            </a:r>
            <a:r>
              <a:rPr lang="en-IN" sz="1800" b="1" dirty="0">
                <a:solidFill>
                  <a:srgbClr val="FF0000"/>
                </a:solidFill>
                <a:latin typeface="Times New Roman" pitchFamily="18" charset="0"/>
                <a:cs typeface="Times New Roman" pitchFamily="18" charset="0"/>
              </a:rPr>
              <a:t>Note: For Assembly Constituency-in such case, VVPAT slips count is NOT required, if winning margin is more than the total votes in that particular polling station(s)</a:t>
            </a:r>
          </a:p>
          <a:p>
            <a:pPr>
              <a:defRPr/>
            </a:pPr>
            <a:r>
              <a:rPr lang="en-IN" sz="1800" dirty="0">
                <a:latin typeface="Times New Roman" pitchFamily="18" charset="0"/>
                <a:cs typeface="Times New Roman" pitchFamily="18" charset="0"/>
              </a:rPr>
              <a:t> Counting of VVPAT slips under Rule 56D of the Conduct of Elections Rules 1961</a:t>
            </a:r>
          </a:p>
          <a:p>
            <a:pPr algn="just">
              <a:defRPr/>
            </a:pPr>
            <a:r>
              <a:rPr lang="en-IN" sz="1800" dirty="0">
                <a:latin typeface="Times New Roman" pitchFamily="18" charset="0"/>
                <a:cs typeface="Times New Roman" pitchFamily="18" charset="0"/>
              </a:rPr>
              <a:t> Mandatory verification of VVAPT slips of randomly selected 05 polling stations per AC/each AS of PC.</a:t>
            </a:r>
          </a:p>
          <a:p>
            <a:pPr>
              <a:buNone/>
              <a:defRPr/>
            </a:pPr>
            <a:endParaRPr lang="en-IN" sz="1800" dirty="0">
              <a:latin typeface="Times New Roman" pitchFamily="18" charset="0"/>
              <a:cs typeface="Times New Roman" pitchFamily="18" charset="0"/>
            </a:endParaRPr>
          </a:p>
          <a:p>
            <a:pPr>
              <a:buNone/>
              <a:defRPr/>
            </a:pPr>
            <a:r>
              <a:rPr lang="en-IN" sz="1800" b="1" dirty="0">
                <a:latin typeface="Times New Roman" pitchFamily="18" charset="0"/>
                <a:cs typeface="Times New Roman" pitchFamily="18" charset="0"/>
              </a:rPr>
              <a:t>NOTE: </a:t>
            </a:r>
          </a:p>
          <a:p>
            <a:pPr>
              <a:buAutoNum type="arabicPeriod"/>
              <a:defRPr/>
            </a:pPr>
            <a:r>
              <a:rPr lang="en-IN" sz="1800" b="1" dirty="0">
                <a:latin typeface="Times New Roman" pitchFamily="18" charset="0"/>
                <a:cs typeface="Times New Roman" pitchFamily="18" charset="0"/>
              </a:rPr>
              <a:t>Count the VVPAT slips one by one not simultaneously </a:t>
            </a:r>
          </a:p>
          <a:p>
            <a:pPr algn="just">
              <a:buAutoNum type="arabicPeriod"/>
              <a:defRPr/>
            </a:pPr>
            <a:r>
              <a:rPr lang="en-IN" sz="1800" b="1" dirty="0">
                <a:latin typeface="Times New Roman" pitchFamily="18" charset="0"/>
                <a:cs typeface="Times New Roman" pitchFamily="18" charset="0"/>
              </a:rPr>
              <a:t>In case more than 1 VVPAT used in a PS, both will come in VCB, but counting of slips shall be done one by one.</a:t>
            </a:r>
          </a:p>
        </p:txBody>
      </p:sp>
      <p:sp>
        <p:nvSpPr>
          <p:cNvPr id="2" name="Rectangle 1">
            <a:extLst>
              <a:ext uri="{FF2B5EF4-FFF2-40B4-BE49-F238E27FC236}">
                <a16:creationId xmlns:a16="http://schemas.microsoft.com/office/drawing/2014/main" id="{FAE01CFC-8CD1-48AC-89F2-7DA177509373}"/>
              </a:ext>
            </a:extLst>
          </p:cNvPr>
          <p:cNvSpPr/>
          <p:nvPr/>
        </p:nvSpPr>
        <p:spPr>
          <a:xfrm>
            <a:off x="1066800" y="355520"/>
            <a:ext cx="6817568" cy="400110"/>
          </a:xfrm>
          <a:prstGeom prst="rect">
            <a:avLst/>
          </a:prstGeom>
        </p:spPr>
        <p:txBody>
          <a:bodyPr wrap="square">
            <a:spAutoFit/>
          </a:bodyPr>
          <a:lstStyle/>
          <a:p>
            <a:pPr>
              <a:buFont typeface="Arial" charset="0"/>
              <a:buNone/>
              <a:defRPr/>
            </a:pPr>
            <a:r>
              <a:rPr lang="en-US" sz="2000" b="1" u="sng" dirty="0">
                <a:latin typeface="Times New Roman" pitchFamily="18" charset="0"/>
                <a:cs typeface="Times New Roman" pitchFamily="18" charset="0"/>
              </a:rPr>
              <a:t>SEQUENCE OF VVPAT PAPER SLIPS COUNTING</a:t>
            </a:r>
            <a:endParaRPr lang="en-IN" sz="20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88218472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2D53E6B-0D65-4CD3-9052-8E3F2215B161}"/>
              </a:ext>
            </a:extLst>
          </p:cNvPr>
          <p:cNvSpPr>
            <a:spLocks noGrp="1"/>
          </p:cNvSpPr>
          <p:nvPr>
            <p:ph type="title"/>
          </p:nvPr>
        </p:nvSpPr>
        <p:spPr/>
        <p:txBody>
          <a:bodyPr>
            <a:normAutofit fontScale="90000"/>
          </a:bodyPr>
          <a:lstStyle/>
          <a:p>
            <a:br>
              <a:rPr lang="en-IN" altLang="en-US" dirty="0"/>
            </a:br>
            <a:endParaRPr lang="en-IN" altLang="en-US" dirty="0"/>
          </a:p>
        </p:txBody>
      </p:sp>
      <p:sp>
        <p:nvSpPr>
          <p:cNvPr id="4" name="Subtitle 3">
            <a:extLst>
              <a:ext uri="{FF2B5EF4-FFF2-40B4-BE49-F238E27FC236}">
                <a16:creationId xmlns:a16="http://schemas.microsoft.com/office/drawing/2014/main" id="{D915FC92-1F27-45C7-BD18-44228CE37D47}"/>
              </a:ext>
            </a:extLst>
          </p:cNvPr>
          <p:cNvSpPr>
            <a:spLocks noGrp="1"/>
          </p:cNvSpPr>
          <p:nvPr>
            <p:ph type="body" idx="1"/>
          </p:nvPr>
        </p:nvSpPr>
        <p:spPr>
          <a:xfrm>
            <a:off x="179512" y="1124744"/>
            <a:ext cx="8856984" cy="4992555"/>
          </a:xfrm>
          <a:solidFill>
            <a:schemeClr val="bg1">
              <a:alpha val="41000"/>
            </a:schemeClr>
          </a:solidFill>
          <a:ln>
            <a:solidFill>
              <a:schemeClr val="tx1"/>
            </a:solidFill>
          </a:ln>
        </p:spPr>
        <p:txBody>
          <a:bodyPr>
            <a:normAutofit fontScale="40000" lnSpcReduction="20000"/>
          </a:bodyPr>
          <a:lstStyle/>
          <a:p>
            <a:pPr algn="just">
              <a:buFont typeface="Arial" charset="0"/>
              <a:buNone/>
              <a:defRPr/>
            </a:pPr>
            <a:r>
              <a:rPr lang="en-US" sz="1200" dirty="0">
                <a:solidFill>
                  <a:schemeClr val="tx1"/>
                </a:solidFill>
                <a:latin typeface="Times New Roman" pitchFamily="18" charset="0"/>
                <a:cs typeface="Times New Roman" pitchFamily="18" charset="0"/>
              </a:rPr>
              <a:t> </a:t>
            </a:r>
            <a:endParaRPr lang="en-IN" sz="1200" dirty="0">
              <a:solidFill>
                <a:schemeClr val="tx1"/>
              </a:solidFill>
              <a:latin typeface="Times New Roman" pitchFamily="18" charset="0"/>
              <a:cs typeface="Times New Roman" pitchFamily="18" charset="0"/>
            </a:endParaRPr>
          </a:p>
          <a:p>
            <a:pPr marL="0" indent="0" algn="just">
              <a:lnSpc>
                <a:spcPct val="120000"/>
              </a:lnSpc>
              <a:buFont typeface="Arial" charset="0"/>
              <a:buNone/>
              <a:defRPr/>
            </a:pPr>
            <a:r>
              <a:rPr lang="en-US" sz="4000" dirty="0">
                <a:solidFill>
                  <a:schemeClr val="tx1"/>
                </a:solidFill>
                <a:latin typeface="Times New Roman" pitchFamily="18" charset="0"/>
                <a:cs typeface="Times New Roman" pitchFamily="18" charset="0"/>
              </a:rPr>
              <a:t>After announcement of result sheet entries, any candidate, their election agent or their counting agents may apply in writing (Under Rule 56 of the Conduct of Elections Rules 1961) to the RO to count the printed VVPAT paper slips in any or all polling stations. If such application is made, the RO shall pass a speaking order on whether the VVPAT paper slips should be counted. If the RO decides to allow the counting of the VVPAT paper slips of any or all polling stations, such decision of the RO must be recorded in writing along with the reasons thereof. The RO shall give due consideration to the following:</a:t>
            </a:r>
            <a:endParaRPr lang="en-IN" sz="4000" dirty="0">
              <a:solidFill>
                <a:schemeClr val="tx1"/>
              </a:solidFill>
              <a:latin typeface="Times New Roman" pitchFamily="18" charset="0"/>
              <a:cs typeface="Times New Roman" pitchFamily="18" charset="0"/>
            </a:endParaRPr>
          </a:p>
          <a:p>
            <a:pPr algn="just">
              <a:lnSpc>
                <a:spcPct val="120000"/>
              </a:lnSpc>
              <a:buFont typeface="Arial" charset="0"/>
              <a:buNone/>
              <a:defRPr/>
            </a:pPr>
            <a:r>
              <a:rPr lang="en-US" sz="4000" dirty="0">
                <a:solidFill>
                  <a:schemeClr val="tx1"/>
                </a:solidFill>
                <a:latin typeface="Times New Roman" pitchFamily="18" charset="0"/>
                <a:cs typeface="Times New Roman" pitchFamily="18" charset="0"/>
              </a:rPr>
              <a:t> </a:t>
            </a:r>
            <a:endParaRPr lang="en-IN" sz="4000" dirty="0">
              <a:solidFill>
                <a:schemeClr val="tx1"/>
              </a:solidFill>
              <a:latin typeface="Times New Roman" pitchFamily="18" charset="0"/>
              <a:cs typeface="Times New Roman" pitchFamily="18" charset="0"/>
            </a:endParaRPr>
          </a:p>
          <a:p>
            <a:pPr lvl="1" algn="just">
              <a:lnSpc>
                <a:spcPct val="120000"/>
              </a:lnSpc>
              <a:buFont typeface="Arial" charset="0"/>
              <a:buNone/>
              <a:defRPr/>
            </a:pPr>
            <a:r>
              <a:rPr lang="en-US" sz="4000" dirty="0">
                <a:solidFill>
                  <a:schemeClr val="tx1"/>
                </a:solidFill>
                <a:latin typeface="Times New Roman" pitchFamily="18" charset="0"/>
                <a:cs typeface="Times New Roman" pitchFamily="18" charset="0"/>
              </a:rPr>
              <a:t>1. Whether the total number of votes polled in that polling station is greater or lesser than the margin of votes between winning candidate and candidate making the application</a:t>
            </a:r>
            <a:endParaRPr lang="en-IN" sz="4000" dirty="0">
              <a:solidFill>
                <a:schemeClr val="tx1"/>
              </a:solidFill>
              <a:latin typeface="Times New Roman" pitchFamily="18" charset="0"/>
              <a:cs typeface="Times New Roman" pitchFamily="18" charset="0"/>
            </a:endParaRPr>
          </a:p>
          <a:p>
            <a:pPr algn="just">
              <a:lnSpc>
                <a:spcPct val="120000"/>
              </a:lnSpc>
              <a:buFont typeface="Arial" charset="0"/>
              <a:buNone/>
              <a:defRPr/>
            </a:pPr>
            <a:r>
              <a:rPr lang="en-US" sz="4000" dirty="0">
                <a:solidFill>
                  <a:schemeClr val="tx1"/>
                </a:solidFill>
                <a:latin typeface="Times New Roman" pitchFamily="18" charset="0"/>
                <a:cs typeface="Times New Roman" pitchFamily="18" charset="0"/>
              </a:rPr>
              <a:t> </a:t>
            </a:r>
            <a:endParaRPr lang="en-IN" sz="4000" dirty="0">
              <a:solidFill>
                <a:schemeClr val="tx1"/>
              </a:solidFill>
              <a:latin typeface="Times New Roman" pitchFamily="18" charset="0"/>
              <a:cs typeface="Times New Roman" pitchFamily="18" charset="0"/>
            </a:endParaRPr>
          </a:p>
          <a:p>
            <a:pPr lvl="1" algn="just">
              <a:lnSpc>
                <a:spcPct val="120000"/>
              </a:lnSpc>
              <a:buFont typeface="Arial" charset="0"/>
              <a:buNone/>
              <a:defRPr/>
            </a:pPr>
            <a:r>
              <a:rPr lang="en-US" sz="4000" dirty="0">
                <a:solidFill>
                  <a:schemeClr val="tx1"/>
                </a:solidFill>
                <a:latin typeface="Times New Roman" pitchFamily="18" charset="0"/>
                <a:cs typeface="Times New Roman" pitchFamily="18" charset="0"/>
              </a:rPr>
              <a:t>2. Whether EVM had a problem and was replaced at that polling station during poll</a:t>
            </a:r>
            <a:endParaRPr lang="en-IN" sz="4000" dirty="0">
              <a:solidFill>
                <a:schemeClr val="tx1"/>
              </a:solidFill>
              <a:latin typeface="Times New Roman" pitchFamily="18" charset="0"/>
              <a:cs typeface="Times New Roman" pitchFamily="18" charset="0"/>
            </a:endParaRPr>
          </a:p>
          <a:p>
            <a:pPr algn="just">
              <a:lnSpc>
                <a:spcPct val="120000"/>
              </a:lnSpc>
              <a:buFont typeface="Arial" charset="0"/>
              <a:buNone/>
              <a:defRPr/>
            </a:pPr>
            <a:r>
              <a:rPr lang="en-US" sz="4000" dirty="0">
                <a:solidFill>
                  <a:schemeClr val="tx1"/>
                </a:solidFill>
                <a:latin typeface="Times New Roman" pitchFamily="18" charset="0"/>
                <a:cs typeface="Times New Roman" pitchFamily="18" charset="0"/>
              </a:rPr>
              <a:t> </a:t>
            </a:r>
            <a:endParaRPr lang="en-IN" sz="4000" dirty="0">
              <a:solidFill>
                <a:schemeClr val="tx1"/>
              </a:solidFill>
              <a:latin typeface="Times New Roman" pitchFamily="18" charset="0"/>
              <a:cs typeface="Times New Roman" pitchFamily="18" charset="0"/>
            </a:endParaRPr>
          </a:p>
          <a:p>
            <a:pPr lvl="1" algn="just">
              <a:lnSpc>
                <a:spcPct val="120000"/>
              </a:lnSpc>
              <a:buFont typeface="Arial" charset="0"/>
              <a:buNone/>
              <a:defRPr/>
            </a:pPr>
            <a:r>
              <a:rPr lang="en-US" sz="4000" dirty="0">
                <a:solidFill>
                  <a:schemeClr val="tx1"/>
                </a:solidFill>
                <a:latin typeface="Times New Roman" pitchFamily="18" charset="0"/>
                <a:cs typeface="Times New Roman" pitchFamily="18" charset="0"/>
              </a:rPr>
              <a:t>3. Whether there was any complaint about VVPAT not printing or complaints by any voter under Rule 49MA in that polling station during the poll.</a:t>
            </a:r>
            <a:endParaRPr lang="en-IN" sz="4000" dirty="0">
              <a:solidFill>
                <a:schemeClr val="tx1"/>
              </a:solidFill>
              <a:latin typeface="Times New Roman" pitchFamily="18" charset="0"/>
              <a:cs typeface="Times New Roman" pitchFamily="18" charset="0"/>
            </a:endParaRPr>
          </a:p>
          <a:p>
            <a:pPr>
              <a:buFont typeface="Arial" charset="0"/>
              <a:buNone/>
              <a:defRPr/>
            </a:pPr>
            <a:endParaRPr lang="en-IN" sz="1200" dirty="0">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FAE01CFC-8CD1-48AC-89F2-7DA177509373}"/>
              </a:ext>
            </a:extLst>
          </p:cNvPr>
          <p:cNvSpPr/>
          <p:nvPr/>
        </p:nvSpPr>
        <p:spPr>
          <a:xfrm>
            <a:off x="1066800" y="355520"/>
            <a:ext cx="6817568" cy="400110"/>
          </a:xfrm>
          <a:prstGeom prst="rect">
            <a:avLst/>
          </a:prstGeom>
        </p:spPr>
        <p:txBody>
          <a:bodyPr wrap="square">
            <a:spAutoFit/>
          </a:bodyPr>
          <a:lstStyle/>
          <a:p>
            <a:pPr>
              <a:buFont typeface="Arial" charset="0"/>
              <a:buNone/>
              <a:defRPr/>
            </a:pPr>
            <a:r>
              <a:rPr lang="en-US" sz="2000" b="1" u="sng" dirty="0">
                <a:latin typeface="Times New Roman" pitchFamily="18" charset="0"/>
                <a:cs typeface="Times New Roman" pitchFamily="18" charset="0"/>
              </a:rPr>
              <a:t>APPLICATION FOR VVPAT PAPER SLIPS COUNTING</a:t>
            </a:r>
            <a:endParaRPr lang="en-IN" sz="20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88218472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915FC92-1F27-45C7-BD18-44228CE37D47}"/>
              </a:ext>
            </a:extLst>
          </p:cNvPr>
          <p:cNvSpPr>
            <a:spLocks noGrp="1"/>
          </p:cNvSpPr>
          <p:nvPr>
            <p:ph type="body" idx="1"/>
          </p:nvPr>
        </p:nvSpPr>
        <p:spPr>
          <a:xfrm>
            <a:off x="179512" y="1124744"/>
            <a:ext cx="8856984" cy="4992555"/>
          </a:xfrm>
          <a:solidFill>
            <a:schemeClr val="bg1">
              <a:alpha val="41000"/>
            </a:schemeClr>
          </a:solidFill>
          <a:ln>
            <a:solidFill>
              <a:schemeClr val="tx1"/>
            </a:solidFill>
          </a:ln>
        </p:spPr>
        <p:txBody>
          <a:bodyPr>
            <a:normAutofit/>
          </a:bodyPr>
          <a:lstStyle/>
          <a:p>
            <a:pPr algn="just"/>
            <a:r>
              <a:rPr lang="en-IN" sz="1900" b="1" dirty="0">
                <a:latin typeface="Times New Roman" panose="02020603050405020304" pitchFamily="18" charset="0"/>
                <a:cs typeface="Times New Roman" panose="02020603050405020304" pitchFamily="18" charset="0"/>
              </a:rPr>
              <a:t>Mandatory </a:t>
            </a:r>
            <a:r>
              <a:rPr lang="en-IN" sz="1900" dirty="0">
                <a:latin typeface="Times New Roman" panose="02020603050405020304" pitchFamily="18" charset="0"/>
                <a:cs typeface="Times New Roman" panose="02020603050405020304" pitchFamily="18" charset="0"/>
              </a:rPr>
              <a:t>verification of VVPAT paper slips of randomly </a:t>
            </a:r>
            <a:r>
              <a:rPr lang="en-IN" sz="1900" u="sng" dirty="0">
                <a:latin typeface="Times New Roman" panose="02020603050405020304" pitchFamily="18" charset="0"/>
                <a:cs typeface="Times New Roman" panose="02020603050405020304" pitchFamily="18" charset="0"/>
              </a:rPr>
              <a:t>selected 05 (five) polling station shall be conducted in all General and Bye Elections to the House of the People and State Legislative Assemblies</a:t>
            </a:r>
            <a:r>
              <a:rPr lang="en-IN" sz="1900" dirty="0">
                <a:latin typeface="Times New Roman" panose="02020603050405020304" pitchFamily="18" charset="0"/>
                <a:cs typeface="Times New Roman" panose="02020603050405020304" pitchFamily="18" charset="0"/>
              </a:rPr>
              <a:t>, </a:t>
            </a:r>
            <a:r>
              <a:rPr lang="en-IN" sz="1900" b="1" dirty="0">
                <a:latin typeface="Times New Roman" panose="02020603050405020304" pitchFamily="18" charset="0"/>
                <a:cs typeface="Times New Roman" panose="02020603050405020304" pitchFamily="18" charset="0"/>
              </a:rPr>
              <a:t>in addition</a:t>
            </a:r>
            <a:r>
              <a:rPr lang="en-IN" sz="1900" dirty="0">
                <a:latin typeface="Times New Roman" panose="02020603050405020304" pitchFamily="18" charset="0"/>
                <a:cs typeface="Times New Roman" panose="02020603050405020304" pitchFamily="18" charset="0"/>
              </a:rPr>
              <a:t> to the provisions of Rule 56D of the Conduct of Elections Rules, 1961, after the completion of the last round of counting of votes recorded in the EVMs, as under:</a:t>
            </a:r>
          </a:p>
          <a:p>
            <a:pPr lvl="0" algn="just"/>
            <a:r>
              <a:rPr lang="en-IN" sz="1900" dirty="0">
                <a:latin typeface="Times New Roman" panose="02020603050405020304" pitchFamily="18" charset="0"/>
                <a:cs typeface="Times New Roman" panose="02020603050405020304" pitchFamily="18" charset="0"/>
              </a:rPr>
              <a:t>In case of General and Bye elections to State Legislative Assemblies, verification of VVPAT paper slips of randomly selected 05 (five) polling stations per Assembly Constituency.</a:t>
            </a:r>
          </a:p>
          <a:p>
            <a:pPr lvl="0" algn="just"/>
            <a:r>
              <a:rPr lang="en-IN" sz="1900" dirty="0">
                <a:latin typeface="Times New Roman" panose="02020603050405020304" pitchFamily="18" charset="0"/>
                <a:cs typeface="Times New Roman" panose="02020603050405020304" pitchFamily="18" charset="0"/>
              </a:rPr>
              <a:t> In case of General and Bye elections to the House of the People, verification of VVPAT paper slips of randomly selected 05 (five) polling stations of each Assembly Segment of the Parliamentary Constituency concerned.</a:t>
            </a:r>
          </a:p>
        </p:txBody>
      </p:sp>
      <p:sp>
        <p:nvSpPr>
          <p:cNvPr id="2" name="Rectangle 1">
            <a:extLst>
              <a:ext uri="{FF2B5EF4-FFF2-40B4-BE49-F238E27FC236}">
                <a16:creationId xmlns:a16="http://schemas.microsoft.com/office/drawing/2014/main" id="{FAE01CFC-8CD1-48AC-89F2-7DA177509373}"/>
              </a:ext>
            </a:extLst>
          </p:cNvPr>
          <p:cNvSpPr/>
          <p:nvPr/>
        </p:nvSpPr>
        <p:spPr>
          <a:xfrm>
            <a:off x="1066800" y="68627"/>
            <a:ext cx="6817568" cy="400110"/>
          </a:xfrm>
          <a:prstGeom prst="rect">
            <a:avLst/>
          </a:prstGeom>
        </p:spPr>
        <p:txBody>
          <a:bodyPr wrap="square">
            <a:spAutoFit/>
          </a:bodyPr>
          <a:lstStyle/>
          <a:p>
            <a:pPr>
              <a:buFont typeface="Arial" charset="0"/>
              <a:buNone/>
              <a:defRPr/>
            </a:pPr>
            <a:r>
              <a:rPr lang="en-US" sz="2000" b="1" u="sng" dirty="0">
                <a:latin typeface="Times New Roman" pitchFamily="18" charset="0"/>
                <a:cs typeface="Times New Roman" pitchFamily="18" charset="0"/>
              </a:rPr>
              <a:t>MANDATORY VERIFICATION OF VVPAT PAPER SLIPS</a:t>
            </a:r>
            <a:endParaRPr lang="en-IN" sz="20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4510080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Ballot Unit </a:t>
            </a:r>
          </a:p>
        </p:txBody>
      </p:sp>
      <p:sp>
        <p:nvSpPr>
          <p:cNvPr id="2" name="Slide Number Placeholder 1"/>
          <p:cNvSpPr>
            <a:spLocks noGrp="1"/>
          </p:cNvSpPr>
          <p:nvPr>
            <p:ph type="sldNum" sz="quarter" idx="12"/>
          </p:nvPr>
        </p:nvSpPr>
        <p:spPr>
          <a:xfrm>
            <a:off x="8572528" y="6182000"/>
            <a:ext cx="467544" cy="420800"/>
          </a:xfrm>
        </p:spPr>
        <p:txBody>
          <a:bodyPr/>
          <a:lstStyle/>
          <a:p>
            <a:pPr algn="r"/>
            <a:fld id="{00000000-1234-1234-1234-123412341234}" type="slidenum">
              <a:rPr lang="en" smtClean="0"/>
              <a:pPr algn="r"/>
              <a:t>5</a:t>
            </a:fld>
            <a:endParaRPr lang="en" dirty="0"/>
          </a:p>
        </p:txBody>
      </p:sp>
      <p:sp>
        <p:nvSpPr>
          <p:cNvPr id="6" name="Rounded Rectangle 5"/>
          <p:cNvSpPr/>
          <p:nvPr/>
        </p:nvSpPr>
        <p:spPr>
          <a:xfrm>
            <a:off x="4664146" y="2285992"/>
            <a:ext cx="3908382" cy="3143272"/>
          </a:xfrm>
          <a:prstGeom prst="roundRect">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en-IN" sz="2000" b="1" dirty="0">
                <a:solidFill>
                  <a:schemeClr val="tx1"/>
                </a:solidFill>
                <a:latin typeface="Roboto Condensed"/>
              </a:rPr>
              <a:t>BALLOT UNIT- </a:t>
            </a:r>
            <a:r>
              <a:rPr lang="en-IN" sz="2000" dirty="0">
                <a:solidFill>
                  <a:schemeClr val="tx1"/>
                </a:solidFill>
                <a:latin typeface="Roboto Condensed"/>
              </a:rPr>
              <a:t>the </a:t>
            </a:r>
            <a:r>
              <a:rPr lang="en-US" sz="2000" dirty="0">
                <a:solidFill>
                  <a:schemeClr val="tx1"/>
                </a:solidFill>
              </a:rPr>
              <a:t>voter can franchise his/her vote by pressing a button against the candidate of his/her  choice</a:t>
            </a:r>
            <a:endParaRPr lang="en-IN" sz="2000" b="1" dirty="0">
              <a:solidFill>
                <a:srgbClr val="FFFFFF"/>
              </a:solidFill>
              <a:latin typeface="Roboto Condensed"/>
            </a:endParaRPr>
          </a:p>
        </p:txBody>
      </p:sp>
      <p:pic>
        <p:nvPicPr>
          <p:cNvPr id="2050" name="Picture 2"/>
          <p:cNvPicPr>
            <a:picLocks noChangeAspect="1" noChangeArrowheads="1"/>
          </p:cNvPicPr>
          <p:nvPr/>
        </p:nvPicPr>
        <p:blipFill>
          <a:blip r:embed="rId2"/>
          <a:srcRect/>
          <a:stretch>
            <a:fillRect/>
          </a:stretch>
        </p:blipFill>
        <p:spPr bwMode="auto">
          <a:xfrm>
            <a:off x="500035" y="2209818"/>
            <a:ext cx="3876675" cy="3695700"/>
          </a:xfrm>
          <a:prstGeom prst="rect">
            <a:avLst/>
          </a:prstGeom>
          <a:noFill/>
          <a:ln w="9525">
            <a:noFill/>
            <a:miter lim="800000"/>
            <a:headEnd/>
            <a:tailEnd/>
          </a:ln>
          <a:effectLst/>
        </p:spPr>
      </p:pic>
    </p:spTree>
    <p:extLst>
      <p:ext uri="{BB962C8B-B14F-4D97-AF65-F5344CB8AC3E}">
        <p14:creationId xmlns:p14="http://schemas.microsoft.com/office/powerpoint/2010/main" val="2299749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CBBF-AA94-4370-8DD8-BBC39BCF00A3}"/>
              </a:ext>
            </a:extLst>
          </p:cNvPr>
          <p:cNvSpPr>
            <a:spLocks noGrp="1"/>
          </p:cNvSpPr>
          <p:nvPr>
            <p:ph type="title"/>
          </p:nvPr>
        </p:nvSpPr>
        <p:spPr>
          <a:xfrm>
            <a:off x="899592" y="886792"/>
            <a:ext cx="7848872" cy="907600"/>
          </a:xfrm>
        </p:spPr>
        <p:txBody>
          <a:bodyPr>
            <a:normAutofit/>
          </a:bodyPr>
          <a:lstStyle/>
          <a:p>
            <a:pPr algn="l"/>
            <a:r>
              <a:rPr lang="en-IN" sz="2000" b="1" dirty="0"/>
              <a:t>RANDOM SELECTION OF PS FOR PAPER COUNTS</a:t>
            </a:r>
            <a:r>
              <a:rPr lang="en-IN" sz="2800" b="1" dirty="0"/>
              <a:t>…….</a:t>
            </a:r>
            <a:endParaRPr lang="en-IN" sz="2800" dirty="0"/>
          </a:p>
        </p:txBody>
      </p:sp>
      <p:sp>
        <p:nvSpPr>
          <p:cNvPr id="3" name="Text Placeholder 2">
            <a:extLst>
              <a:ext uri="{FF2B5EF4-FFF2-40B4-BE49-F238E27FC236}">
                <a16:creationId xmlns:a16="http://schemas.microsoft.com/office/drawing/2014/main" id="{20DC2CB6-F90D-4D13-A68E-259CC0B8BC9B}"/>
              </a:ext>
            </a:extLst>
          </p:cNvPr>
          <p:cNvSpPr>
            <a:spLocks noGrp="1"/>
          </p:cNvSpPr>
          <p:nvPr>
            <p:ph type="body" idx="1"/>
          </p:nvPr>
        </p:nvSpPr>
        <p:spPr>
          <a:xfrm>
            <a:off x="1031426" y="2369500"/>
            <a:ext cx="7717038" cy="3361600"/>
          </a:xfrm>
        </p:spPr>
        <p:txBody>
          <a:bodyPr/>
          <a:lstStyle/>
          <a:p>
            <a:pPr marL="0" indent="0" algn="just">
              <a:buNone/>
            </a:pPr>
            <a:endParaRPr lang="en-IN" dirty="0"/>
          </a:p>
        </p:txBody>
      </p:sp>
      <p:sp>
        <p:nvSpPr>
          <p:cNvPr id="6" name="Subtitle 2">
            <a:extLst>
              <a:ext uri="{FF2B5EF4-FFF2-40B4-BE49-F238E27FC236}">
                <a16:creationId xmlns:a16="http://schemas.microsoft.com/office/drawing/2014/main" id="{0FE646EB-1EF4-4FA6-85BD-F3E50494873E}"/>
              </a:ext>
            </a:extLst>
          </p:cNvPr>
          <p:cNvSpPr txBox="1">
            <a:spLocks/>
          </p:cNvSpPr>
          <p:nvPr/>
        </p:nvSpPr>
        <p:spPr>
          <a:xfrm>
            <a:off x="395536" y="1947699"/>
            <a:ext cx="8568952" cy="4273088"/>
          </a:xfrm>
          <a:prstGeom prst="rect">
            <a:avLst/>
          </a:prstGeom>
          <a:solidFill>
            <a:schemeClr val="bg1">
              <a:alpha val="61000"/>
            </a:schemeClr>
          </a:solidFill>
          <a:ln>
            <a:solidFill>
              <a:schemeClr val="tx1"/>
            </a:solidFill>
          </a:ln>
          <a:effectLst>
            <a:outerShdw blurRad="50800" dist="50800" dir="5400000" sx="1000" sy="1000" algn="ctr" rotWithShape="0">
              <a:srgbClr val="000000"/>
            </a:outerShdw>
          </a:effectLst>
        </p:spPr>
        <p:txBody>
          <a:bodyPr vert="horz" lIns="91400" tIns="91400" rIns="91400" bIns="91400" rtlCol="0" anchor="t" anchorCtr="0">
            <a:noAutofit/>
          </a:bodyPr>
          <a:lstStyle>
            <a:lvl1pPr marL="342900" lvl="0" indent="-342900" algn="l" defTabSz="914400" rtl="0" eaLnBrk="1" latinLnBrk="0" hangingPunct="1">
              <a:spcBef>
                <a:spcPts val="0"/>
              </a:spcBef>
              <a:buFont typeface="Arial" pitchFamily="34" charset="0"/>
              <a:buChar char="•"/>
              <a:defRPr sz="3200" kern="1200">
                <a:solidFill>
                  <a:schemeClr val="tx1"/>
                </a:solidFill>
                <a:latin typeface="+mn-lt"/>
                <a:ea typeface="+mn-ea"/>
                <a:cs typeface="+mn-cs"/>
              </a:defRPr>
            </a:lvl1pPr>
            <a:lvl2pPr marL="742950" lvl="1" indent="-285750" algn="l" defTabSz="914400" rtl="0" eaLnBrk="1" latinLnBrk="0" hangingPunct="1">
              <a:spcBef>
                <a:spcPts val="0"/>
              </a:spcBef>
              <a:buFont typeface="Arial" pitchFamily="34" charset="0"/>
              <a:buChar char="–"/>
              <a:defRPr sz="2800" kern="1200">
                <a:solidFill>
                  <a:schemeClr val="tx1"/>
                </a:solidFill>
                <a:latin typeface="+mn-lt"/>
                <a:ea typeface="+mn-ea"/>
                <a:cs typeface="+mn-cs"/>
              </a:defRPr>
            </a:lvl2pPr>
            <a:lvl3pPr marL="1143000" lvl="2" indent="-228600" algn="l" defTabSz="914400" rtl="0" eaLnBrk="1" latinLnBrk="0" hangingPunct="1">
              <a:spcBef>
                <a:spcPts val="0"/>
              </a:spcBef>
              <a:buFont typeface="Arial" pitchFamily="34" charset="0"/>
              <a:buChar char="•"/>
              <a:defRPr sz="2400" kern="1200">
                <a:solidFill>
                  <a:schemeClr val="tx1"/>
                </a:solidFill>
                <a:latin typeface="+mn-lt"/>
                <a:ea typeface="+mn-ea"/>
                <a:cs typeface="+mn-cs"/>
              </a:defRPr>
            </a:lvl3pPr>
            <a:lvl4pPr marL="1600200" lvl="3"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4pPr>
            <a:lvl5pPr marL="2057400" lvl="4"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5pPr>
            <a:lvl6pPr marL="2514600" lvl="5"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algn="ctr">
              <a:buFont typeface="Arial" charset="0"/>
              <a:buNone/>
              <a:defRPr/>
            </a:pPr>
            <a:endParaRPr lang="en-IN" sz="1400" dirty="0">
              <a:latin typeface="Times New Roman" pitchFamily="18" charset="0"/>
              <a:cs typeface="Times New Roman" pitchFamily="18" charset="0"/>
            </a:endParaRPr>
          </a:p>
          <a:p>
            <a:pPr algn="just">
              <a:defRPr/>
            </a:pPr>
            <a:r>
              <a:rPr lang="en-US" sz="1400" dirty="0">
                <a:latin typeface="Times New Roman" pitchFamily="18" charset="0"/>
                <a:cs typeface="Times New Roman" pitchFamily="18" charset="0"/>
              </a:rPr>
              <a:t>Written intimation regarding draw of lots by RO to Candidates/Election agents well in advance</a:t>
            </a:r>
          </a:p>
          <a:p>
            <a:pPr algn="just">
              <a:defRPr/>
            </a:pPr>
            <a:r>
              <a:rPr lang="en-US" sz="1400" dirty="0">
                <a:latin typeface="Times New Roman" pitchFamily="18" charset="0"/>
                <a:cs typeface="Times New Roman" pitchFamily="18" charset="0"/>
              </a:rPr>
              <a:t>Draw of lots must be conducted after completion of CU counts</a:t>
            </a:r>
          </a:p>
          <a:p>
            <a:pPr algn="just">
              <a:defRPr/>
            </a:pPr>
            <a:r>
              <a:rPr lang="en-US" sz="1400" dirty="0">
                <a:latin typeface="Times New Roman" pitchFamily="18" charset="0"/>
                <a:cs typeface="Times New Roman" pitchFamily="18" charset="0"/>
              </a:rPr>
              <a:t>Procedure for the conduct of draw of lots:</a:t>
            </a:r>
          </a:p>
          <a:p>
            <a:pPr algn="just">
              <a:buFont typeface="Wingdings" panose="05000000000000000000" pitchFamily="2" charset="2"/>
              <a:buChar char="q"/>
              <a:defRPr/>
            </a:pPr>
            <a:r>
              <a:rPr lang="en-US" sz="1400" dirty="0">
                <a:latin typeface="Times New Roman" pitchFamily="18" charset="0"/>
                <a:cs typeface="Times New Roman" pitchFamily="18" charset="0"/>
              </a:rPr>
              <a:t>White colour paper cards of postcard shall be used for conducting the draw of lots</a:t>
            </a:r>
          </a:p>
          <a:p>
            <a:pPr algn="just">
              <a:buFont typeface="Wingdings" panose="05000000000000000000" pitchFamily="2" charset="2"/>
              <a:buChar char="q"/>
              <a:defRPr/>
            </a:pPr>
            <a:r>
              <a:rPr lang="en-US" sz="1400" dirty="0">
                <a:latin typeface="Times New Roman" pitchFamily="18" charset="0"/>
                <a:cs typeface="Times New Roman" pitchFamily="18" charset="0"/>
              </a:rPr>
              <a:t>Total number of such paper cards should be equal to total number of polling stations in the AC/AS</a:t>
            </a:r>
          </a:p>
          <a:p>
            <a:pPr algn="just">
              <a:buFont typeface="Wingdings" panose="05000000000000000000" pitchFamily="2" charset="2"/>
              <a:buChar char="q"/>
              <a:defRPr/>
            </a:pPr>
            <a:r>
              <a:rPr lang="en-US" sz="1400" dirty="0">
                <a:latin typeface="Times New Roman" pitchFamily="18" charset="0"/>
                <a:cs typeface="Times New Roman" pitchFamily="18" charset="0"/>
              </a:rPr>
              <a:t>The paper cards shall have pre-printed AC/AS number, AC/AS name and date of poll on the top, and the polling station number in the </a:t>
            </a:r>
            <a:r>
              <a:rPr lang="en-US" sz="1400" dirty="0" err="1">
                <a:latin typeface="Times New Roman" pitchFamily="18" charset="0"/>
                <a:cs typeface="Times New Roman" pitchFamily="18" charset="0"/>
              </a:rPr>
              <a:t>centre</a:t>
            </a:r>
            <a:r>
              <a:rPr lang="en-US" sz="1400" dirty="0">
                <a:latin typeface="Times New Roman" pitchFamily="18" charset="0"/>
                <a:cs typeface="Times New Roman" pitchFamily="18" charset="0"/>
              </a:rPr>
              <a:t>. Each digit of the polling station number shall be atleast 1”x1” (1 inch by 1 inch) size and printed in black.</a:t>
            </a:r>
          </a:p>
          <a:p>
            <a:pPr algn="just">
              <a:buFont typeface="Wingdings" panose="05000000000000000000" pitchFamily="2" charset="2"/>
              <a:buChar char="q"/>
              <a:defRPr/>
            </a:pPr>
            <a:r>
              <a:rPr lang="en-US" sz="1400" dirty="0">
                <a:latin typeface="Times New Roman" pitchFamily="18" charset="0"/>
                <a:cs typeface="Times New Roman" pitchFamily="18" charset="0"/>
              </a:rPr>
              <a:t>The paper cards to be used for draw of lots should be four folded in such a way that polling station number is not visible.</a:t>
            </a:r>
          </a:p>
          <a:p>
            <a:pPr algn="just">
              <a:buFont typeface="Wingdings" panose="05000000000000000000" pitchFamily="2" charset="2"/>
              <a:buChar char="q"/>
              <a:defRPr/>
            </a:pPr>
            <a:r>
              <a:rPr lang="en-US" sz="1400" dirty="0">
                <a:latin typeface="Times New Roman" pitchFamily="18" charset="0"/>
                <a:cs typeface="Times New Roman" pitchFamily="18" charset="0"/>
              </a:rPr>
              <a:t>Each paper cards shall be shown to the candidates/their agents before folding and dropping in the container.</a:t>
            </a:r>
          </a:p>
          <a:p>
            <a:pPr algn="just">
              <a:buFont typeface="Wingdings" panose="05000000000000000000" pitchFamily="2" charset="2"/>
              <a:buChar char="q"/>
              <a:defRPr/>
            </a:pPr>
            <a:r>
              <a:rPr lang="en-US" sz="1400" dirty="0">
                <a:latin typeface="Times New Roman" pitchFamily="18" charset="0"/>
                <a:cs typeface="Times New Roman" pitchFamily="18" charset="0"/>
              </a:rPr>
              <a:t>The paper cards shall be shown in the big container and must be shaken before picking up 01 (one) slip by the Returning Officer.</a:t>
            </a:r>
            <a:endParaRPr lang="en-IN" sz="1400" dirty="0">
              <a:latin typeface="Times New Roman" pitchFamily="18" charset="0"/>
              <a:cs typeface="Times New Roman" pitchFamily="18" charset="0"/>
            </a:endParaRPr>
          </a:p>
          <a:p>
            <a:pPr algn="just">
              <a:buFont typeface="Arial" charset="0"/>
              <a:buNone/>
              <a:defRPr/>
            </a:pPr>
            <a:endParaRPr lang="en-IN" sz="1400" dirty="0">
              <a:latin typeface="Times New Roman" pitchFamily="18" charset="0"/>
              <a:cs typeface="Times New Roman" pitchFamily="18" charset="0"/>
            </a:endParaRPr>
          </a:p>
        </p:txBody>
      </p:sp>
    </p:spTree>
    <p:extLst>
      <p:ext uri="{BB962C8B-B14F-4D97-AF65-F5344CB8AC3E}">
        <p14:creationId xmlns:p14="http://schemas.microsoft.com/office/powerpoint/2010/main" val="619050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CBBF-AA94-4370-8DD8-BBC39BCF00A3}"/>
              </a:ext>
            </a:extLst>
          </p:cNvPr>
          <p:cNvSpPr>
            <a:spLocks noGrp="1"/>
          </p:cNvSpPr>
          <p:nvPr>
            <p:ph type="title"/>
          </p:nvPr>
        </p:nvSpPr>
        <p:spPr>
          <a:xfrm>
            <a:off x="899592" y="886792"/>
            <a:ext cx="7848872" cy="907600"/>
          </a:xfrm>
        </p:spPr>
        <p:txBody>
          <a:bodyPr>
            <a:normAutofit fontScale="90000"/>
          </a:bodyPr>
          <a:lstStyle/>
          <a:p>
            <a:r>
              <a:rPr lang="en-IN" b="1" dirty="0"/>
              <a:t>RANDOM SELECTION OF PS FOR PAPER COUNTS</a:t>
            </a:r>
            <a:endParaRPr lang="en-IN" dirty="0"/>
          </a:p>
        </p:txBody>
      </p:sp>
      <p:sp>
        <p:nvSpPr>
          <p:cNvPr id="3" name="Text Placeholder 2">
            <a:extLst>
              <a:ext uri="{FF2B5EF4-FFF2-40B4-BE49-F238E27FC236}">
                <a16:creationId xmlns:a16="http://schemas.microsoft.com/office/drawing/2014/main" id="{20DC2CB6-F90D-4D13-A68E-259CC0B8BC9B}"/>
              </a:ext>
            </a:extLst>
          </p:cNvPr>
          <p:cNvSpPr>
            <a:spLocks noGrp="1"/>
          </p:cNvSpPr>
          <p:nvPr>
            <p:ph type="body" idx="1"/>
          </p:nvPr>
        </p:nvSpPr>
        <p:spPr/>
        <p:txBody>
          <a:bodyPr/>
          <a:lstStyle/>
          <a:p>
            <a:pPr marL="0" indent="0">
              <a:buNone/>
            </a:pPr>
            <a:endParaRPr lang="en-IN" dirty="0"/>
          </a:p>
        </p:txBody>
      </p:sp>
      <p:pic>
        <p:nvPicPr>
          <p:cNvPr id="4" name="Picture 3">
            <a:extLst>
              <a:ext uri="{FF2B5EF4-FFF2-40B4-BE49-F238E27FC236}">
                <a16:creationId xmlns:a16="http://schemas.microsoft.com/office/drawing/2014/main" id="{335B5923-4795-4A46-89B3-BCC718FBB7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331" y="1810837"/>
            <a:ext cx="6636917" cy="4594495"/>
          </a:xfrm>
          <a:prstGeom prst="rect">
            <a:avLst/>
          </a:prstGeom>
        </p:spPr>
      </p:pic>
    </p:spTree>
    <p:extLst>
      <p:ext uri="{BB962C8B-B14F-4D97-AF65-F5344CB8AC3E}">
        <p14:creationId xmlns:p14="http://schemas.microsoft.com/office/powerpoint/2010/main" val="404661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CBBF-AA94-4370-8DD8-BBC39BCF00A3}"/>
              </a:ext>
            </a:extLst>
          </p:cNvPr>
          <p:cNvSpPr>
            <a:spLocks noGrp="1"/>
          </p:cNvSpPr>
          <p:nvPr>
            <p:ph type="title"/>
          </p:nvPr>
        </p:nvSpPr>
        <p:spPr>
          <a:xfrm>
            <a:off x="899592" y="886792"/>
            <a:ext cx="7848872" cy="907600"/>
          </a:xfrm>
        </p:spPr>
        <p:txBody>
          <a:bodyPr>
            <a:normAutofit fontScale="90000"/>
          </a:bodyPr>
          <a:lstStyle/>
          <a:p>
            <a:r>
              <a:rPr lang="en-IN" b="1" dirty="0"/>
              <a:t>RANDOM SELECTION OF PS FOR PAPER COUNTS</a:t>
            </a:r>
            <a:endParaRPr lang="en-IN" dirty="0"/>
          </a:p>
        </p:txBody>
      </p:sp>
      <p:sp>
        <p:nvSpPr>
          <p:cNvPr id="3" name="Text Placeholder 2">
            <a:extLst>
              <a:ext uri="{FF2B5EF4-FFF2-40B4-BE49-F238E27FC236}">
                <a16:creationId xmlns:a16="http://schemas.microsoft.com/office/drawing/2014/main" id="{20DC2CB6-F90D-4D13-A68E-259CC0B8BC9B}"/>
              </a:ext>
            </a:extLst>
          </p:cNvPr>
          <p:cNvSpPr>
            <a:spLocks noGrp="1"/>
          </p:cNvSpPr>
          <p:nvPr>
            <p:ph type="body" idx="1"/>
          </p:nvPr>
        </p:nvSpPr>
        <p:spPr>
          <a:xfrm>
            <a:off x="1752600" y="1701800"/>
            <a:ext cx="5715000" cy="4267200"/>
          </a:xfrm>
        </p:spPr>
        <p:txBody>
          <a:bodyPr/>
          <a:lstStyle/>
          <a:p>
            <a:pPr marL="0" indent="0">
              <a:buNone/>
            </a:pPr>
            <a:endParaRPr lang="en-IN" dirty="0"/>
          </a:p>
        </p:txBody>
      </p:sp>
      <p:pic>
        <p:nvPicPr>
          <p:cNvPr id="8" name="Picture 7" descr="C:\Users\ECI-28\Pictures\FreeVideoToJPGConverter\WhatsApp Video 2018-12-02 at 17.29.39 (12-3-2018 4-27-51 PM)\WhatsApp Video 2018-12-02 at 17.29.39 11210.jpg"/>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670368"/>
            <a:ext cx="5731510" cy="4298632"/>
          </a:xfrm>
          <a:prstGeom prst="rect">
            <a:avLst/>
          </a:prstGeom>
          <a:noFill/>
          <a:ln>
            <a:noFill/>
          </a:ln>
        </p:spPr>
      </p:pic>
    </p:spTree>
    <p:extLst>
      <p:ext uri="{BB962C8B-B14F-4D97-AF65-F5344CB8AC3E}">
        <p14:creationId xmlns:p14="http://schemas.microsoft.com/office/powerpoint/2010/main" val="404661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CBBF-AA94-4370-8DD8-BBC39BCF00A3}"/>
              </a:ext>
            </a:extLst>
          </p:cNvPr>
          <p:cNvSpPr>
            <a:spLocks noGrp="1"/>
          </p:cNvSpPr>
          <p:nvPr>
            <p:ph type="title"/>
          </p:nvPr>
        </p:nvSpPr>
        <p:spPr>
          <a:xfrm>
            <a:off x="899592" y="886792"/>
            <a:ext cx="7848872" cy="907600"/>
          </a:xfrm>
        </p:spPr>
        <p:txBody>
          <a:bodyPr>
            <a:normAutofit fontScale="90000"/>
          </a:bodyPr>
          <a:lstStyle/>
          <a:p>
            <a:r>
              <a:rPr lang="en-IN" b="1" dirty="0"/>
              <a:t>RANDOM SELECTION OF PS FOR PAPER COUNTS</a:t>
            </a:r>
            <a:endParaRPr lang="en-IN" dirty="0"/>
          </a:p>
        </p:txBody>
      </p:sp>
      <p:sp>
        <p:nvSpPr>
          <p:cNvPr id="3" name="Text Placeholder 2">
            <a:extLst>
              <a:ext uri="{FF2B5EF4-FFF2-40B4-BE49-F238E27FC236}">
                <a16:creationId xmlns:a16="http://schemas.microsoft.com/office/drawing/2014/main" id="{20DC2CB6-F90D-4D13-A68E-259CC0B8BC9B}"/>
              </a:ext>
            </a:extLst>
          </p:cNvPr>
          <p:cNvSpPr>
            <a:spLocks noGrp="1"/>
          </p:cNvSpPr>
          <p:nvPr>
            <p:ph type="body" idx="1"/>
          </p:nvPr>
        </p:nvSpPr>
        <p:spPr>
          <a:xfrm>
            <a:off x="1752600" y="1701800"/>
            <a:ext cx="5715000" cy="4267200"/>
          </a:xfrm>
        </p:spPr>
        <p:txBody>
          <a:bodyPr/>
          <a:lstStyle/>
          <a:p>
            <a:pPr marL="0" indent="0">
              <a:buNone/>
            </a:pPr>
            <a:endParaRPr lang="en-IN" dirty="0"/>
          </a:p>
        </p:txBody>
      </p:sp>
      <p:pic>
        <p:nvPicPr>
          <p:cNvPr id="7" name="Picture 6" descr="C:\Users\ECI-28\Pictures\FreeVideoToJPGConverter\WhatsApp Video 2018-12-02 at 17.29.39 (12-3-2018 4-27-51 PM)\WhatsApp Video 2018-12-02 at 17.29.39 11317.jpg"/>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701800"/>
            <a:ext cx="5731510" cy="4298632"/>
          </a:xfrm>
          <a:prstGeom prst="rect">
            <a:avLst/>
          </a:prstGeom>
          <a:noFill/>
          <a:ln>
            <a:noFill/>
          </a:ln>
        </p:spPr>
      </p:pic>
    </p:spTree>
    <p:extLst>
      <p:ext uri="{BB962C8B-B14F-4D97-AF65-F5344CB8AC3E}">
        <p14:creationId xmlns:p14="http://schemas.microsoft.com/office/powerpoint/2010/main" val="404661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CBBF-AA94-4370-8DD8-BBC39BCF00A3}"/>
              </a:ext>
            </a:extLst>
          </p:cNvPr>
          <p:cNvSpPr>
            <a:spLocks noGrp="1"/>
          </p:cNvSpPr>
          <p:nvPr>
            <p:ph type="title"/>
          </p:nvPr>
        </p:nvSpPr>
        <p:spPr>
          <a:xfrm>
            <a:off x="899592" y="886792"/>
            <a:ext cx="7848872" cy="907600"/>
          </a:xfrm>
        </p:spPr>
        <p:txBody>
          <a:bodyPr>
            <a:normAutofit fontScale="90000"/>
          </a:bodyPr>
          <a:lstStyle/>
          <a:p>
            <a:r>
              <a:rPr lang="en-IN" b="1" dirty="0"/>
              <a:t>RANDOM SELECTION OF PS FOR PAPER COUNTS</a:t>
            </a:r>
            <a:endParaRPr lang="en-IN" dirty="0"/>
          </a:p>
        </p:txBody>
      </p:sp>
      <p:sp>
        <p:nvSpPr>
          <p:cNvPr id="3" name="Text Placeholder 2">
            <a:extLst>
              <a:ext uri="{FF2B5EF4-FFF2-40B4-BE49-F238E27FC236}">
                <a16:creationId xmlns:a16="http://schemas.microsoft.com/office/drawing/2014/main" id="{20DC2CB6-F90D-4D13-A68E-259CC0B8BC9B}"/>
              </a:ext>
            </a:extLst>
          </p:cNvPr>
          <p:cNvSpPr>
            <a:spLocks noGrp="1"/>
          </p:cNvSpPr>
          <p:nvPr>
            <p:ph type="body" idx="1"/>
          </p:nvPr>
        </p:nvSpPr>
        <p:spPr>
          <a:xfrm>
            <a:off x="1752600" y="1701800"/>
            <a:ext cx="5715000" cy="4267200"/>
          </a:xfrm>
        </p:spPr>
        <p:txBody>
          <a:bodyPr/>
          <a:lstStyle/>
          <a:p>
            <a:pPr marL="0" indent="0">
              <a:buNone/>
            </a:pPr>
            <a:endParaRPr lang="en-IN" dirty="0"/>
          </a:p>
        </p:txBody>
      </p:sp>
      <p:pic>
        <p:nvPicPr>
          <p:cNvPr id="5" name="Picture 4" descr="C:\Users\ECI-28\Pictures\FreeVideoToJPGConverter\WhatsApp Video 2018-12-02 at 17.29.39 (12-3-2018 4-27-51 PM)\WhatsApp Video 2018-12-02 at 17.29.39 11627.jpg"/>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670368"/>
            <a:ext cx="5731510" cy="4298632"/>
          </a:xfrm>
          <a:prstGeom prst="rect">
            <a:avLst/>
          </a:prstGeom>
          <a:noFill/>
          <a:ln>
            <a:noFill/>
          </a:ln>
        </p:spPr>
      </p:pic>
    </p:spTree>
    <p:extLst>
      <p:ext uri="{BB962C8B-B14F-4D97-AF65-F5344CB8AC3E}">
        <p14:creationId xmlns:p14="http://schemas.microsoft.com/office/powerpoint/2010/main" val="404661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CBBF-AA94-4370-8DD8-BBC39BCF00A3}"/>
              </a:ext>
            </a:extLst>
          </p:cNvPr>
          <p:cNvSpPr>
            <a:spLocks noGrp="1"/>
          </p:cNvSpPr>
          <p:nvPr>
            <p:ph type="title"/>
          </p:nvPr>
        </p:nvSpPr>
        <p:spPr>
          <a:xfrm>
            <a:off x="899592" y="886792"/>
            <a:ext cx="7848872" cy="907600"/>
          </a:xfrm>
        </p:spPr>
        <p:txBody>
          <a:bodyPr>
            <a:normAutofit fontScale="90000"/>
          </a:bodyPr>
          <a:lstStyle/>
          <a:p>
            <a:r>
              <a:rPr lang="en-IN" b="1" dirty="0"/>
              <a:t>RANDOM SELECTION OF PS FOR PAPER COUNTS</a:t>
            </a:r>
            <a:endParaRPr lang="en-IN" dirty="0"/>
          </a:p>
        </p:txBody>
      </p:sp>
      <p:sp>
        <p:nvSpPr>
          <p:cNvPr id="3" name="Text Placeholder 2">
            <a:extLst>
              <a:ext uri="{FF2B5EF4-FFF2-40B4-BE49-F238E27FC236}">
                <a16:creationId xmlns:a16="http://schemas.microsoft.com/office/drawing/2014/main" id="{20DC2CB6-F90D-4D13-A68E-259CC0B8BC9B}"/>
              </a:ext>
            </a:extLst>
          </p:cNvPr>
          <p:cNvSpPr>
            <a:spLocks noGrp="1"/>
          </p:cNvSpPr>
          <p:nvPr>
            <p:ph type="body" idx="1"/>
          </p:nvPr>
        </p:nvSpPr>
        <p:spPr>
          <a:xfrm>
            <a:off x="1752600" y="1701800"/>
            <a:ext cx="5715000" cy="4267200"/>
          </a:xfrm>
        </p:spPr>
        <p:txBody>
          <a:bodyPr/>
          <a:lstStyle/>
          <a:p>
            <a:pPr marL="0" indent="0">
              <a:buNone/>
            </a:pPr>
            <a:endParaRPr lang="en-IN" dirty="0"/>
          </a:p>
        </p:txBody>
      </p:sp>
      <p:pic>
        <p:nvPicPr>
          <p:cNvPr id="6" name="Picture 5" descr="C:\Users\ECI-28\Pictures\FreeVideoToJPGConverter\WhatsApp Video 2018-12-02 at 17.29.39 (12-3-2018 4-27-51 PM)\WhatsApp Video 2018-12-02 at 17.29.39 11718.jpg"/>
          <p:cNvPicPr/>
          <p:nvPr/>
        </p:nvPicPr>
        <p:blipFill>
          <a:blip r:embed="rId2">
            <a:extLst>
              <a:ext uri="{28A0092B-C50C-407E-A947-70E740481C1C}">
                <a14:useLocalDpi xmlns:a14="http://schemas.microsoft.com/office/drawing/2010/main" val="0"/>
              </a:ext>
            </a:extLst>
          </a:blip>
          <a:srcRect/>
          <a:stretch>
            <a:fillRect/>
          </a:stretch>
        </p:blipFill>
        <p:spPr bwMode="auto">
          <a:xfrm>
            <a:off x="1172846" y="1701800"/>
            <a:ext cx="6828155" cy="4298632"/>
          </a:xfrm>
          <a:prstGeom prst="rect">
            <a:avLst/>
          </a:prstGeom>
          <a:noFill/>
          <a:ln>
            <a:noFill/>
          </a:ln>
        </p:spPr>
      </p:pic>
    </p:spTree>
    <p:extLst>
      <p:ext uri="{BB962C8B-B14F-4D97-AF65-F5344CB8AC3E}">
        <p14:creationId xmlns:p14="http://schemas.microsoft.com/office/powerpoint/2010/main" val="404661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CBBF-AA94-4370-8DD8-BBC39BCF00A3}"/>
              </a:ext>
            </a:extLst>
          </p:cNvPr>
          <p:cNvSpPr>
            <a:spLocks noGrp="1"/>
          </p:cNvSpPr>
          <p:nvPr>
            <p:ph type="title"/>
          </p:nvPr>
        </p:nvSpPr>
        <p:spPr>
          <a:xfrm>
            <a:off x="899592" y="886792"/>
            <a:ext cx="7848872" cy="907600"/>
          </a:xfrm>
        </p:spPr>
        <p:txBody>
          <a:bodyPr>
            <a:normAutofit fontScale="90000"/>
          </a:bodyPr>
          <a:lstStyle/>
          <a:p>
            <a:r>
              <a:rPr lang="en-IN" b="1" dirty="0"/>
              <a:t>RANDOM SELECTION OF PS FOR PAPER COUNTS</a:t>
            </a:r>
            <a:endParaRPr lang="en-IN" dirty="0"/>
          </a:p>
        </p:txBody>
      </p:sp>
      <p:sp>
        <p:nvSpPr>
          <p:cNvPr id="3" name="Text Placeholder 2">
            <a:extLst>
              <a:ext uri="{FF2B5EF4-FFF2-40B4-BE49-F238E27FC236}">
                <a16:creationId xmlns:a16="http://schemas.microsoft.com/office/drawing/2014/main" id="{20DC2CB6-F90D-4D13-A68E-259CC0B8BC9B}"/>
              </a:ext>
            </a:extLst>
          </p:cNvPr>
          <p:cNvSpPr>
            <a:spLocks noGrp="1"/>
          </p:cNvSpPr>
          <p:nvPr>
            <p:ph type="body" idx="1"/>
          </p:nvPr>
        </p:nvSpPr>
        <p:spPr>
          <a:xfrm>
            <a:off x="1752600" y="1701800"/>
            <a:ext cx="5715000" cy="4267200"/>
          </a:xfrm>
        </p:spPr>
        <p:txBody>
          <a:bodyPr/>
          <a:lstStyle/>
          <a:p>
            <a:pPr marL="0" indent="0">
              <a:buNone/>
            </a:pPr>
            <a:endParaRPr lang="en-IN" dirty="0"/>
          </a:p>
        </p:txBody>
      </p:sp>
      <p:pic>
        <p:nvPicPr>
          <p:cNvPr id="5" name="Picture 4" descr="C:\Users\ECI-28\Pictures\FreeVideoToJPGConverter\WhatsApp Video 2018-12-02 at 17.29.39 (12-3-2018 4-27-51 PM)\WhatsApp Video 2018-12-02 at 17.29.39 11786.jpg"/>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652628"/>
            <a:ext cx="5731510" cy="4298632"/>
          </a:xfrm>
          <a:prstGeom prst="rect">
            <a:avLst/>
          </a:prstGeom>
          <a:noFill/>
          <a:ln>
            <a:noFill/>
          </a:ln>
        </p:spPr>
      </p:pic>
    </p:spTree>
    <p:extLst>
      <p:ext uri="{BB962C8B-B14F-4D97-AF65-F5344CB8AC3E}">
        <p14:creationId xmlns:p14="http://schemas.microsoft.com/office/powerpoint/2010/main" val="404661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CBBF-AA94-4370-8DD8-BBC39BCF00A3}"/>
              </a:ext>
            </a:extLst>
          </p:cNvPr>
          <p:cNvSpPr>
            <a:spLocks noGrp="1"/>
          </p:cNvSpPr>
          <p:nvPr>
            <p:ph type="title"/>
          </p:nvPr>
        </p:nvSpPr>
        <p:spPr>
          <a:xfrm>
            <a:off x="899592" y="886792"/>
            <a:ext cx="7848872" cy="907600"/>
          </a:xfrm>
        </p:spPr>
        <p:txBody>
          <a:bodyPr>
            <a:normAutofit fontScale="90000"/>
          </a:bodyPr>
          <a:lstStyle/>
          <a:p>
            <a:r>
              <a:rPr lang="en-IN" b="1" dirty="0"/>
              <a:t>RANDOM SELECTION OF PS FOR PAPER COUNTS</a:t>
            </a:r>
            <a:endParaRPr lang="en-IN" dirty="0"/>
          </a:p>
        </p:txBody>
      </p:sp>
      <p:sp>
        <p:nvSpPr>
          <p:cNvPr id="3" name="Text Placeholder 2">
            <a:extLst>
              <a:ext uri="{FF2B5EF4-FFF2-40B4-BE49-F238E27FC236}">
                <a16:creationId xmlns:a16="http://schemas.microsoft.com/office/drawing/2014/main" id="{20DC2CB6-F90D-4D13-A68E-259CC0B8BC9B}"/>
              </a:ext>
            </a:extLst>
          </p:cNvPr>
          <p:cNvSpPr>
            <a:spLocks noGrp="1"/>
          </p:cNvSpPr>
          <p:nvPr>
            <p:ph type="body" idx="1"/>
          </p:nvPr>
        </p:nvSpPr>
        <p:spPr>
          <a:xfrm>
            <a:off x="1752600" y="1701800"/>
            <a:ext cx="5715000" cy="4267200"/>
          </a:xfrm>
        </p:spPr>
        <p:txBody>
          <a:bodyPr/>
          <a:lstStyle/>
          <a:p>
            <a:pPr marL="0" indent="0">
              <a:buNone/>
            </a:pPr>
            <a:endParaRPr lang="en-IN" dirty="0"/>
          </a:p>
        </p:txBody>
      </p:sp>
      <p:pic>
        <p:nvPicPr>
          <p:cNvPr id="5" name="Picture 4" descr="C:\Users\ECI-28\Pictures\FreeVideoToJPGConverter\WhatsApp Video 2018-12-02 at 17.29.39 (12-3-2018 4-27-51 PM)\WhatsApp Video 2018-12-02 at 17.29.39 12010.jpg"/>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652628"/>
            <a:ext cx="5731510" cy="4298632"/>
          </a:xfrm>
          <a:prstGeom prst="rect">
            <a:avLst/>
          </a:prstGeom>
          <a:noFill/>
          <a:ln>
            <a:noFill/>
          </a:ln>
        </p:spPr>
      </p:pic>
    </p:spTree>
    <p:extLst>
      <p:ext uri="{BB962C8B-B14F-4D97-AF65-F5344CB8AC3E}">
        <p14:creationId xmlns:p14="http://schemas.microsoft.com/office/powerpoint/2010/main" val="404661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C8260C-9A8C-4917-9128-E1981C1B052A}"/>
              </a:ext>
            </a:extLst>
          </p:cNvPr>
          <p:cNvSpPr>
            <a:spLocks noGrp="1"/>
          </p:cNvSpPr>
          <p:nvPr>
            <p:ph type="ctrTitle"/>
          </p:nvPr>
        </p:nvSpPr>
        <p:spPr>
          <a:xfrm>
            <a:off x="2483768" y="2276872"/>
            <a:ext cx="5671500" cy="1546400"/>
          </a:xfrm>
        </p:spPr>
        <p:txBody>
          <a:bodyPr/>
          <a:lstStyle/>
          <a:p>
            <a:r>
              <a:rPr lang="en-IN" dirty="0"/>
              <a:t>Thank You</a:t>
            </a:r>
          </a:p>
        </p:txBody>
      </p:sp>
    </p:spTree>
    <p:extLst>
      <p:ext uri="{BB962C8B-B14F-4D97-AF65-F5344CB8AC3E}">
        <p14:creationId xmlns:p14="http://schemas.microsoft.com/office/powerpoint/2010/main" val="393381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VVPAT  </a:t>
            </a:r>
          </a:p>
        </p:txBody>
      </p:sp>
      <p:sp>
        <p:nvSpPr>
          <p:cNvPr id="2" name="Slide Number Placeholder 1"/>
          <p:cNvSpPr>
            <a:spLocks noGrp="1"/>
          </p:cNvSpPr>
          <p:nvPr>
            <p:ph type="sldNum" sz="quarter" idx="12"/>
          </p:nvPr>
        </p:nvSpPr>
        <p:spPr>
          <a:xfrm>
            <a:off x="8572528" y="6182000"/>
            <a:ext cx="467544" cy="420800"/>
          </a:xfrm>
        </p:spPr>
        <p:txBody>
          <a:bodyPr/>
          <a:lstStyle/>
          <a:p>
            <a:pPr algn="r"/>
            <a:fld id="{00000000-1234-1234-1234-123412341234}" type="slidenum">
              <a:rPr lang="en" smtClean="0"/>
              <a:pPr algn="r"/>
              <a:t>6</a:t>
            </a:fld>
            <a:endParaRPr lang="en" dirty="0"/>
          </a:p>
        </p:txBody>
      </p:sp>
      <p:sp>
        <p:nvSpPr>
          <p:cNvPr id="6" name="Rounded Rectangle 5"/>
          <p:cNvSpPr/>
          <p:nvPr/>
        </p:nvSpPr>
        <p:spPr>
          <a:xfrm>
            <a:off x="3806890" y="2571744"/>
            <a:ext cx="4408448" cy="2952771"/>
          </a:xfrm>
          <a:prstGeom prst="roundRect">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b="1" dirty="0">
                <a:solidFill>
                  <a:srgbClr val="000000"/>
                </a:solidFill>
                <a:latin typeface="Roboto Condensed"/>
              </a:rPr>
              <a:t>VVPAT-</a:t>
            </a:r>
            <a:r>
              <a:rPr lang="en-IN" sz="2400" b="1" dirty="0">
                <a:solidFill>
                  <a:srgbClr val="FFFFFF"/>
                </a:solidFill>
                <a:latin typeface="Roboto Condensed"/>
              </a:rPr>
              <a:t> </a:t>
            </a:r>
            <a:r>
              <a:rPr lang="en-US" sz="2400" b="1" dirty="0">
                <a:solidFill>
                  <a:srgbClr val="000000"/>
                </a:solidFill>
                <a:latin typeface="Roboto Condensed"/>
                <a:cs typeface="Times New Roman" pitchFamily="18" charset="0"/>
              </a:rPr>
              <a:t>allows the voters to verify that their votes are cast as intended.</a:t>
            </a:r>
            <a:endParaRPr lang="en-IN" sz="2400" b="1" dirty="0">
              <a:solidFill>
                <a:srgbClr val="FFFFFF"/>
              </a:solidFill>
              <a:latin typeface="Roboto Condensed"/>
            </a:endParaRPr>
          </a:p>
        </p:txBody>
      </p:sp>
      <p:pic>
        <p:nvPicPr>
          <p:cNvPr id="3074" name="Picture 2"/>
          <p:cNvPicPr>
            <a:picLocks noChangeAspect="1" noChangeArrowheads="1"/>
          </p:cNvPicPr>
          <p:nvPr/>
        </p:nvPicPr>
        <p:blipFill>
          <a:blip r:embed="rId2"/>
          <a:srcRect/>
          <a:stretch>
            <a:fillRect/>
          </a:stretch>
        </p:blipFill>
        <p:spPr bwMode="auto">
          <a:xfrm>
            <a:off x="609580" y="1809739"/>
            <a:ext cx="2533660" cy="4688727"/>
          </a:xfrm>
          <a:prstGeom prst="rect">
            <a:avLst/>
          </a:prstGeom>
          <a:noFill/>
          <a:ln w="9525">
            <a:noFill/>
            <a:miter lim="800000"/>
            <a:headEnd/>
            <a:tailEnd/>
          </a:ln>
          <a:effectLst/>
        </p:spPr>
      </p:pic>
    </p:spTree>
    <p:extLst>
      <p:ext uri="{BB962C8B-B14F-4D97-AF65-F5344CB8AC3E}">
        <p14:creationId xmlns:p14="http://schemas.microsoft.com/office/powerpoint/2010/main" val="274641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POLLING STATION LAYOUT  </a:t>
            </a:r>
          </a:p>
        </p:txBody>
      </p:sp>
      <p:sp>
        <p:nvSpPr>
          <p:cNvPr id="2" name="Slide Number Placeholder 1"/>
          <p:cNvSpPr>
            <a:spLocks noGrp="1"/>
          </p:cNvSpPr>
          <p:nvPr>
            <p:ph type="sldNum" sz="quarter" idx="12"/>
          </p:nvPr>
        </p:nvSpPr>
        <p:spPr>
          <a:xfrm>
            <a:off x="8572528" y="6182000"/>
            <a:ext cx="467544" cy="420800"/>
          </a:xfrm>
        </p:spPr>
        <p:txBody>
          <a:bodyPr/>
          <a:lstStyle/>
          <a:p>
            <a:pPr algn="r"/>
            <a:fld id="{00000000-1234-1234-1234-123412341234}" type="slidenum">
              <a:rPr lang="en" smtClean="0"/>
              <a:pPr algn="r"/>
              <a:t>7</a:t>
            </a:fld>
            <a:endParaRPr lang="en" dirty="0"/>
          </a:p>
        </p:txBody>
      </p:sp>
      <p:pic>
        <p:nvPicPr>
          <p:cNvPr id="1026" name="Picture 2"/>
          <p:cNvPicPr>
            <a:picLocks noChangeAspect="1" noChangeArrowheads="1"/>
          </p:cNvPicPr>
          <p:nvPr/>
        </p:nvPicPr>
        <p:blipFill>
          <a:blip r:embed="rId2"/>
          <a:srcRect/>
          <a:stretch>
            <a:fillRect/>
          </a:stretch>
        </p:blipFill>
        <p:spPr bwMode="auto">
          <a:xfrm>
            <a:off x="1643042" y="2095491"/>
            <a:ext cx="5372100" cy="4635500"/>
          </a:xfrm>
          <a:prstGeom prst="rect">
            <a:avLst/>
          </a:prstGeom>
          <a:noFill/>
          <a:ln w="9525">
            <a:noFill/>
            <a:miter lim="800000"/>
            <a:headEnd/>
            <a:tailEnd/>
          </a:ln>
          <a:effectLst/>
        </p:spPr>
      </p:pic>
      <p:sp>
        <p:nvSpPr>
          <p:cNvPr id="6" name="TextBox 5"/>
          <p:cNvSpPr txBox="1"/>
          <p:nvPr/>
        </p:nvSpPr>
        <p:spPr>
          <a:xfrm>
            <a:off x="2571736" y="1809739"/>
            <a:ext cx="1428760" cy="646331"/>
          </a:xfrm>
          <a:prstGeom prst="rect">
            <a:avLst/>
          </a:prstGeom>
          <a:noFill/>
        </p:spPr>
        <p:txBody>
          <a:bodyPr wrap="square" rtlCol="0">
            <a:spAutoFit/>
          </a:bodyPr>
          <a:lstStyle/>
          <a:p>
            <a:r>
              <a:rPr lang="en-US" b="1" dirty="0"/>
              <a:t>Polling Agents</a:t>
            </a:r>
          </a:p>
        </p:txBody>
      </p:sp>
      <p:sp>
        <p:nvSpPr>
          <p:cNvPr id="7" name="TextBox 6"/>
          <p:cNvSpPr txBox="1"/>
          <p:nvPr/>
        </p:nvSpPr>
        <p:spPr>
          <a:xfrm>
            <a:off x="5929322" y="2447128"/>
            <a:ext cx="2143140" cy="646331"/>
          </a:xfrm>
          <a:prstGeom prst="rect">
            <a:avLst/>
          </a:prstGeom>
          <a:noFill/>
        </p:spPr>
        <p:txBody>
          <a:bodyPr wrap="square" rtlCol="0">
            <a:spAutoFit/>
          </a:bodyPr>
          <a:lstStyle/>
          <a:p>
            <a:r>
              <a:rPr lang="en-US" b="1" dirty="0"/>
              <a:t>Voting Compartment</a:t>
            </a:r>
          </a:p>
        </p:txBody>
      </p:sp>
      <p:sp>
        <p:nvSpPr>
          <p:cNvPr id="8" name="TextBox 7"/>
          <p:cNvSpPr txBox="1"/>
          <p:nvPr/>
        </p:nvSpPr>
        <p:spPr>
          <a:xfrm>
            <a:off x="6286512" y="4828394"/>
            <a:ext cx="1428760" cy="369332"/>
          </a:xfrm>
          <a:prstGeom prst="rect">
            <a:avLst/>
          </a:prstGeom>
          <a:noFill/>
        </p:spPr>
        <p:txBody>
          <a:bodyPr wrap="square" rtlCol="0">
            <a:spAutoFit/>
          </a:bodyPr>
          <a:lstStyle/>
          <a:p>
            <a:r>
              <a:rPr lang="en-US" b="1" dirty="0"/>
              <a:t>BU &amp; VVPAT</a:t>
            </a:r>
          </a:p>
        </p:txBody>
      </p:sp>
      <p:sp>
        <p:nvSpPr>
          <p:cNvPr id="9" name="TextBox 8"/>
          <p:cNvSpPr txBox="1"/>
          <p:nvPr/>
        </p:nvSpPr>
        <p:spPr>
          <a:xfrm>
            <a:off x="5929322" y="5304647"/>
            <a:ext cx="1643074" cy="646331"/>
          </a:xfrm>
          <a:prstGeom prst="rect">
            <a:avLst/>
          </a:prstGeom>
          <a:noFill/>
        </p:spPr>
        <p:txBody>
          <a:bodyPr wrap="square" rtlCol="0">
            <a:spAutoFit/>
          </a:bodyPr>
          <a:lstStyle/>
          <a:p>
            <a:pPr algn="ctr"/>
            <a:r>
              <a:rPr lang="en-US" b="1" dirty="0"/>
              <a:t>Presiding Officer with CU</a:t>
            </a:r>
          </a:p>
        </p:txBody>
      </p:sp>
      <p:sp>
        <p:nvSpPr>
          <p:cNvPr id="10" name="TextBox 9"/>
          <p:cNvSpPr txBox="1"/>
          <p:nvPr/>
        </p:nvSpPr>
        <p:spPr>
          <a:xfrm>
            <a:off x="5000628" y="5971402"/>
            <a:ext cx="785818" cy="369332"/>
          </a:xfrm>
          <a:prstGeom prst="rect">
            <a:avLst/>
          </a:prstGeom>
          <a:noFill/>
        </p:spPr>
        <p:txBody>
          <a:bodyPr wrap="square" rtlCol="0">
            <a:spAutoFit/>
          </a:bodyPr>
          <a:lstStyle/>
          <a:p>
            <a:r>
              <a:rPr lang="en-US" b="1" dirty="0"/>
              <a:t>Voter</a:t>
            </a:r>
          </a:p>
        </p:txBody>
      </p:sp>
      <p:cxnSp>
        <p:nvCxnSpPr>
          <p:cNvPr id="14" name="Straight Arrow Connector 13"/>
          <p:cNvCxnSpPr/>
          <p:nvPr/>
        </p:nvCxnSpPr>
        <p:spPr>
          <a:xfrm>
            <a:off x="1428728" y="3619501"/>
            <a:ext cx="2214578" cy="38100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1472" y="3238499"/>
            <a:ext cx="857256" cy="923330"/>
          </a:xfrm>
          <a:prstGeom prst="rect">
            <a:avLst/>
          </a:prstGeom>
          <a:noFill/>
        </p:spPr>
        <p:txBody>
          <a:bodyPr wrap="square" rtlCol="0">
            <a:spAutoFit/>
          </a:bodyPr>
          <a:lstStyle/>
          <a:p>
            <a:r>
              <a:rPr lang="en-US" b="1" dirty="0"/>
              <a:t>Polling Officers</a:t>
            </a:r>
          </a:p>
        </p:txBody>
      </p:sp>
    </p:spTree>
    <p:extLst>
      <p:ext uri="{BB962C8B-B14F-4D97-AF65-F5344CB8AC3E}">
        <p14:creationId xmlns:p14="http://schemas.microsoft.com/office/powerpoint/2010/main" val="274641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Sub-topics</a:t>
            </a:r>
          </a:p>
        </p:txBody>
      </p:sp>
      <p:sp>
        <p:nvSpPr>
          <p:cNvPr id="3" name="Content Placeholder 2"/>
          <p:cNvSpPr>
            <a:spLocks noGrp="1"/>
          </p:cNvSpPr>
          <p:nvPr>
            <p:ph idx="1"/>
          </p:nvPr>
        </p:nvSpPr>
        <p:spPr/>
        <p:txBody>
          <a:bodyPr>
            <a:normAutofit/>
          </a:bodyPr>
          <a:lstStyle/>
          <a:p>
            <a:pPr>
              <a:buNone/>
            </a:pPr>
            <a:r>
              <a:rPr lang="en-US" sz="2800" b="1" dirty="0"/>
              <a:t>1. Storage</a:t>
            </a:r>
          </a:p>
          <a:p>
            <a:pPr>
              <a:buNone/>
            </a:pPr>
            <a:r>
              <a:rPr lang="en-US" sz="2800" b="1" dirty="0"/>
              <a:t>2. First Level Checking</a:t>
            </a:r>
          </a:p>
          <a:p>
            <a:pPr>
              <a:buNone/>
            </a:pPr>
            <a:r>
              <a:rPr lang="en-US" sz="2800" b="1" dirty="0"/>
              <a:t>3. Randomizations</a:t>
            </a:r>
          </a:p>
          <a:p>
            <a:pPr>
              <a:buNone/>
            </a:pPr>
            <a:r>
              <a:rPr lang="en-US" sz="2800" b="1" dirty="0"/>
              <a:t>4. Commissioning/Preparation</a:t>
            </a:r>
          </a:p>
          <a:p>
            <a:pPr>
              <a:buNone/>
            </a:pPr>
            <a:r>
              <a:rPr lang="en-US" sz="2800" b="1" dirty="0"/>
              <a:t>5. Dispersal Day</a:t>
            </a:r>
          </a:p>
          <a:p>
            <a:pPr>
              <a:buNone/>
            </a:pPr>
            <a:r>
              <a:rPr lang="en-US" sz="2800" b="1" dirty="0"/>
              <a:t>6. Poll Day</a:t>
            </a:r>
          </a:p>
          <a:p>
            <a:pPr>
              <a:buNone/>
            </a:pPr>
            <a:r>
              <a:rPr lang="en-US" sz="2800" b="1" dirty="0"/>
              <a:t>7. Example of Critical Mistakes</a:t>
            </a:r>
          </a:p>
          <a:p>
            <a:pPr>
              <a:buNone/>
            </a:pPr>
            <a:endParaRPr lang="en-US"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 Storage (1/9)</a:t>
            </a:r>
          </a:p>
        </p:txBody>
      </p:sp>
      <p:sp>
        <p:nvSpPr>
          <p:cNvPr id="3" name="Content Placeholder 2"/>
          <p:cNvSpPr>
            <a:spLocks noGrp="1"/>
          </p:cNvSpPr>
          <p:nvPr>
            <p:ph idx="1"/>
          </p:nvPr>
        </p:nvSpPr>
        <p:spPr/>
        <p:txBody>
          <a:bodyPr>
            <a:normAutofit/>
          </a:bodyPr>
          <a:lstStyle/>
          <a:p>
            <a:pPr algn="just">
              <a:buNone/>
            </a:pPr>
            <a:r>
              <a:rPr lang="en-US" sz="2800" b="1" dirty="0"/>
              <a:t>A. Non-election Period</a:t>
            </a:r>
            <a:r>
              <a:rPr lang="en-US" sz="2800" dirty="0"/>
              <a:t>: After Election Petition till start of FLC</a:t>
            </a:r>
          </a:p>
          <a:p>
            <a:pPr algn="just">
              <a:buNone/>
            </a:pPr>
            <a:endParaRPr lang="en-US" sz="2800" dirty="0"/>
          </a:p>
          <a:p>
            <a:pPr>
              <a:buNone/>
            </a:pPr>
            <a:r>
              <a:rPr lang="en-US" sz="2800" b="1" dirty="0"/>
              <a:t>B. Election Period</a:t>
            </a:r>
            <a:r>
              <a:rPr lang="en-US" sz="2800" dirty="0"/>
              <a:t>: FLC to Election Petition Period</a:t>
            </a:r>
          </a:p>
          <a:p>
            <a:pPr>
              <a:buNone/>
            </a:pPr>
            <a:endParaRPr lang="en-US" sz="2800" dirty="0"/>
          </a:p>
          <a:p>
            <a:pPr algn="just">
              <a:buNone/>
            </a:pPr>
            <a:r>
              <a:rPr lang="en-US" sz="2800" b="1" dirty="0"/>
              <a:t>C. Petition Period</a:t>
            </a:r>
            <a:r>
              <a:rPr lang="en-US" sz="2800" dirty="0"/>
              <a:t>: After Counting of Votes to confirmation of Election Petition Period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3609</Words>
  <Application>Microsoft Office PowerPoint</Application>
  <PresentationFormat>On-screen Show (4:3)</PresentationFormat>
  <Paragraphs>436</Paragraphs>
  <Slides>58</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70" baseType="lpstr">
      <vt:lpstr>Arial</vt:lpstr>
      <vt:lpstr>Arvo</vt:lpstr>
      <vt:lpstr>Calibri</vt:lpstr>
      <vt:lpstr>Courier New</vt:lpstr>
      <vt:lpstr>Lato</vt:lpstr>
      <vt:lpstr>Playfair Display</vt:lpstr>
      <vt:lpstr>Roboto</vt:lpstr>
      <vt:lpstr>Roboto Condensed</vt:lpstr>
      <vt:lpstr>Times New Roman</vt:lpstr>
      <vt:lpstr>Wingdings</vt:lpstr>
      <vt:lpstr>Office Theme</vt:lpstr>
      <vt:lpstr>Document</vt:lpstr>
      <vt:lpstr>Administrative SoP on EVM-VVPAT</vt:lpstr>
      <vt:lpstr>1. What is EVM? </vt:lpstr>
      <vt:lpstr>EVM (Ballot Unit + Control Unit + VVPAT)  </vt:lpstr>
      <vt:lpstr>Control Unit </vt:lpstr>
      <vt:lpstr>Ballot Unit </vt:lpstr>
      <vt:lpstr>VVPAT  </vt:lpstr>
      <vt:lpstr>POLLING STATION LAYOUT  </vt:lpstr>
      <vt:lpstr>Sub-topics</vt:lpstr>
      <vt:lpstr>1. Storage (1/9)</vt:lpstr>
      <vt:lpstr>1. Storage (2/9)</vt:lpstr>
      <vt:lpstr>1. Storage (3/9)</vt:lpstr>
      <vt:lpstr>1. Storage (4/9)</vt:lpstr>
      <vt:lpstr>1. Storage (5/9)</vt:lpstr>
      <vt:lpstr>1. Storage (6/9)</vt:lpstr>
      <vt:lpstr>1. Storage (7/9)</vt:lpstr>
      <vt:lpstr>1. Storage (8/9)</vt:lpstr>
      <vt:lpstr>1. Storage (9/9)</vt:lpstr>
      <vt:lpstr>2. First Level Checking (1/4)</vt:lpstr>
      <vt:lpstr>2. First Level Checking (2/4)</vt:lpstr>
      <vt:lpstr>2. First Level Checking (3/4)</vt:lpstr>
      <vt:lpstr>2. First Level Checking (4/4)</vt:lpstr>
      <vt:lpstr>3. Randomizations</vt:lpstr>
      <vt:lpstr>4. Commissioning/Preparation</vt:lpstr>
      <vt:lpstr>5. Dispersal Day</vt:lpstr>
      <vt:lpstr>6. Poll Day (1/2)</vt:lpstr>
      <vt:lpstr>6. Poll Day (2/2)</vt:lpstr>
      <vt:lpstr>7. Examples of Critical Mistakes (1/3)</vt:lpstr>
      <vt:lpstr>7. Examples of Critical Mistakes (2/3)</vt:lpstr>
      <vt:lpstr>7. Examples of Critical Mistakes (3/3)</vt:lpstr>
      <vt:lpstr>PowerPoint Presentation</vt:lpstr>
      <vt:lpstr>Arrangement for counting of votes</vt:lpstr>
      <vt:lpstr>Arrangements at Counting Hall</vt:lpstr>
      <vt:lpstr>To ensure infrastructure and security arrangements at counting centres</vt:lpstr>
      <vt:lpstr>Media Centre</vt:lpstr>
      <vt:lpstr>Counting of Postal Ballot (PB)</vt:lpstr>
      <vt:lpstr>General </vt:lpstr>
      <vt:lpstr>Counting of votes from EVMs</vt:lpstr>
      <vt:lpstr>General </vt:lpstr>
      <vt:lpstr>PowerPoint Presentation</vt:lpstr>
      <vt:lpstr>Encore Counting Application</vt:lpstr>
      <vt:lpstr>Infra Requirement</vt:lpstr>
      <vt:lpstr>Process-  A day before counting day</vt:lpstr>
      <vt:lpstr>PowerPoint Presentation</vt:lpstr>
      <vt:lpstr>Counting of VVPAT Slips</vt:lpstr>
      <vt:lpstr>PowerPoint Presentation</vt:lpstr>
      <vt:lpstr>PowerPoint Presentation</vt:lpstr>
      <vt:lpstr> </vt:lpstr>
      <vt:lpstr> </vt:lpstr>
      <vt:lpstr>PowerPoint Presentation</vt:lpstr>
      <vt:lpstr>RANDOM SELECTION OF PS FOR PAPER COUNTS…….</vt:lpstr>
      <vt:lpstr>RANDOM SELECTION OF PS FOR PAPER COUNTS</vt:lpstr>
      <vt:lpstr>RANDOM SELECTION OF PS FOR PAPER COUNTS</vt:lpstr>
      <vt:lpstr>RANDOM SELECTION OF PS FOR PAPER COUNTS</vt:lpstr>
      <vt:lpstr>RANDOM SELECTION OF PS FOR PAPER COUNTS</vt:lpstr>
      <vt:lpstr>RANDOM SELECTION OF PS FOR PAPER COUNTS</vt:lpstr>
      <vt:lpstr>RANDOM SELECTION OF PS FOR PAPER COUNTS</vt:lpstr>
      <vt:lpstr>RANDOM SELECTION OF PS FOR PAPER COUNTS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SoP on EVM-VVAPT</dc:title>
  <dc:creator>ECI</dc:creator>
  <cp:lastModifiedBy>Brandon Kshetrimayum</cp:lastModifiedBy>
  <cp:revision>84</cp:revision>
  <dcterms:created xsi:type="dcterms:W3CDTF">2006-08-16T00:00:00Z</dcterms:created>
  <dcterms:modified xsi:type="dcterms:W3CDTF">2022-02-02T08:54:20Z</dcterms:modified>
</cp:coreProperties>
</file>